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72" r:id="rId2"/>
    <p:sldMasterId id="2147483802" r:id="rId3"/>
    <p:sldMasterId id="2147483819" r:id="rId4"/>
  </p:sldMasterIdLst>
  <p:notesMasterIdLst>
    <p:notesMasterId r:id="rId44"/>
  </p:notesMasterIdLst>
  <p:handoutMasterIdLst>
    <p:handoutMasterId r:id="rId45"/>
  </p:handoutMasterIdLst>
  <p:sldIdLst>
    <p:sldId id="804" r:id="rId5"/>
    <p:sldId id="807" r:id="rId6"/>
    <p:sldId id="847" r:id="rId7"/>
    <p:sldId id="848" r:id="rId8"/>
    <p:sldId id="849" r:id="rId9"/>
    <p:sldId id="852" r:id="rId10"/>
    <p:sldId id="853" r:id="rId11"/>
    <p:sldId id="854" r:id="rId12"/>
    <p:sldId id="855" r:id="rId13"/>
    <p:sldId id="856" r:id="rId14"/>
    <p:sldId id="860" r:id="rId15"/>
    <p:sldId id="858" r:id="rId16"/>
    <p:sldId id="820" r:id="rId17"/>
    <p:sldId id="862" r:id="rId18"/>
    <p:sldId id="821" r:id="rId19"/>
    <p:sldId id="822" r:id="rId20"/>
    <p:sldId id="823" r:id="rId21"/>
    <p:sldId id="824" r:id="rId22"/>
    <p:sldId id="825" r:id="rId23"/>
    <p:sldId id="826" r:id="rId24"/>
    <p:sldId id="827" r:id="rId25"/>
    <p:sldId id="828" r:id="rId26"/>
    <p:sldId id="829" r:id="rId27"/>
    <p:sldId id="830" r:id="rId28"/>
    <p:sldId id="831" r:id="rId29"/>
    <p:sldId id="832" r:id="rId30"/>
    <p:sldId id="833" r:id="rId31"/>
    <p:sldId id="834" r:id="rId32"/>
    <p:sldId id="835" r:id="rId33"/>
    <p:sldId id="836" r:id="rId34"/>
    <p:sldId id="837" r:id="rId35"/>
    <p:sldId id="838" r:id="rId36"/>
    <p:sldId id="839" r:id="rId37"/>
    <p:sldId id="840" r:id="rId38"/>
    <p:sldId id="841" r:id="rId39"/>
    <p:sldId id="868" r:id="rId40"/>
    <p:sldId id="755" r:id="rId41"/>
    <p:sldId id="811" r:id="rId42"/>
    <p:sldId id="548" r:id="rId43"/>
  </p:sldIdLst>
  <p:sldSz cx="9144000" cy="6858000" type="screen4x3"/>
  <p:notesSz cx="7010400" cy="92964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A5E"/>
    <a:srgbClr val="0000FF"/>
    <a:srgbClr val="000066"/>
    <a:srgbClr val="15045C"/>
    <a:srgbClr val="EEE4D8"/>
    <a:srgbClr val="48EA8A"/>
    <a:srgbClr val="A8EEFE"/>
    <a:srgbClr val="96EAFE"/>
    <a:srgbClr val="7C5989"/>
    <a:srgbClr val="4D6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3" autoAdjust="0"/>
    <p:restoredTop sz="84120" autoAdjust="0"/>
  </p:normalViewPr>
  <p:slideViewPr>
    <p:cSldViewPr>
      <p:cViewPr>
        <p:scale>
          <a:sx n="104" d="100"/>
          <a:sy n="104" d="100"/>
        </p:scale>
        <p:origin x="-1824" y="-72"/>
      </p:cViewPr>
      <p:guideLst>
        <p:guide orient="horz" pos="2160"/>
        <p:guide pos="2880"/>
      </p:guideLst>
    </p:cSldViewPr>
  </p:slideViewPr>
  <p:outlineViewPr>
    <p:cViewPr>
      <p:scale>
        <a:sx n="33" d="100"/>
        <a:sy n="33" d="100"/>
      </p:scale>
      <p:origin x="0" y="-19068"/>
    </p:cViewPr>
  </p:outlineViewPr>
  <p:notesTextViewPr>
    <p:cViewPr>
      <p:scale>
        <a:sx n="100" d="100"/>
        <a:sy n="100" d="100"/>
      </p:scale>
      <p:origin x="0" y="0"/>
    </p:cViewPr>
  </p:notesTextViewPr>
  <p:sorterViewPr>
    <p:cViewPr>
      <p:scale>
        <a:sx n="80" d="100"/>
        <a:sy n="80" d="100"/>
      </p:scale>
      <p:origin x="0" y="-15696"/>
    </p:cViewPr>
  </p:sorterViewPr>
  <p:notesViewPr>
    <p:cSldViewPr>
      <p:cViewPr varScale="1">
        <p:scale>
          <a:sx n="77" d="100"/>
          <a:sy n="77" d="100"/>
        </p:scale>
        <p:origin x="214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063A9-7719-484C-B6DF-D9CEB7D90A63}"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ECCBDF7C-06D3-495F-8F36-F9A809068EC8}">
      <dgm:prSet phldrT="[Text]" custT="1"/>
      <dgm:spPr/>
      <dgm:t>
        <a:bodyPr/>
        <a:lstStyle/>
        <a:p>
          <a:pPr algn="just"/>
          <a:r>
            <a:rPr lang="mn-MN" sz="1200" i="1" dirty="0" smtClean="0">
              <a:solidFill>
                <a:schemeClr val="tx1"/>
              </a:solidFill>
              <a:latin typeface="Arial" panose="020B0604020202020204" pitchFamily="34" charset="0"/>
              <a:cs typeface="Arial" panose="020B0604020202020204" pitchFamily="34" charset="0"/>
            </a:rPr>
            <a:t>НАНБХАСЗАСЗУСТ хуулийн 23 дугаар зүйлийн 23.5, 23.6, 23.7 дугаар хэсэг,</a:t>
          </a:r>
          <a:endParaRPr lang="en-US" sz="1200" i="1" dirty="0">
            <a:solidFill>
              <a:schemeClr val="tx1"/>
            </a:solidFill>
            <a:latin typeface="Arial" panose="020B0604020202020204" pitchFamily="34" charset="0"/>
            <a:cs typeface="Arial" panose="020B0604020202020204" pitchFamily="34" charset="0"/>
          </a:endParaRPr>
        </a:p>
      </dgm:t>
    </dgm:pt>
    <dgm:pt modelId="{25CEBC35-E2DC-4710-B7D5-80C479CFC90C}" type="parTrans" cxnId="{A9AC967B-1DD3-4068-B393-D9B5B03FAD65}">
      <dgm:prSet/>
      <dgm:spPr/>
      <dgm:t>
        <a:bodyPr/>
        <a:lstStyle/>
        <a:p>
          <a:endParaRPr lang="en-US">
            <a:latin typeface="Arial" panose="020B0604020202020204" pitchFamily="34" charset="0"/>
            <a:cs typeface="Arial" panose="020B0604020202020204" pitchFamily="34" charset="0"/>
          </a:endParaRPr>
        </a:p>
      </dgm:t>
    </dgm:pt>
    <dgm:pt modelId="{4AED6FB8-AA53-423A-9262-828333F98632}" type="sibTrans" cxnId="{A9AC967B-1DD3-4068-B393-D9B5B03FAD65}">
      <dgm:prSet/>
      <dgm:spPr/>
      <dgm:t>
        <a:bodyPr/>
        <a:lstStyle/>
        <a:p>
          <a:endParaRPr lang="en-US">
            <a:latin typeface="Arial" panose="020B0604020202020204" pitchFamily="34" charset="0"/>
            <a:cs typeface="Arial" panose="020B0604020202020204" pitchFamily="34" charset="0"/>
          </a:endParaRPr>
        </a:p>
      </dgm:t>
    </dgm:pt>
    <dgm:pt modelId="{8EAD1DA4-3207-49F8-A3FD-7ADD5F28EE8D}">
      <dgm:prSet phldrT="[Text]" custT="1"/>
      <dgm:spPr/>
      <dgm:t>
        <a:bodyPr/>
        <a:lstStyle/>
        <a:p>
          <a:r>
            <a:rPr lang="mn-MN" sz="2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Хувийн ашиг сонирхлын урьдчилсан мэдүүлэг  </a:t>
          </a:r>
        </a:p>
        <a:p>
          <a:r>
            <a:rPr lang="mn-MN"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ХАСУМ</a:t>
          </a:r>
          <a:endParaRPr lang="en-US"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E3EDB8E-7089-45F1-84F3-36A179594D09}" type="parTrans" cxnId="{D82D3065-A9A9-4CBC-988B-44A6332F4834}">
      <dgm:prSet/>
      <dgm:spPr/>
      <dgm:t>
        <a:bodyPr/>
        <a:lstStyle/>
        <a:p>
          <a:endParaRPr lang="en-US">
            <a:latin typeface="Arial" panose="020B0604020202020204" pitchFamily="34" charset="0"/>
            <a:cs typeface="Arial" panose="020B0604020202020204" pitchFamily="34" charset="0"/>
          </a:endParaRPr>
        </a:p>
      </dgm:t>
    </dgm:pt>
    <dgm:pt modelId="{1CD3FD23-CE63-4629-B594-4D6C3C1529B5}" type="sibTrans" cxnId="{D82D3065-A9A9-4CBC-988B-44A6332F4834}">
      <dgm:prSet/>
      <dgm:spPr/>
      <dgm:t>
        <a:bodyPr/>
        <a:lstStyle/>
        <a:p>
          <a:endParaRPr lang="en-US">
            <a:latin typeface="Arial" panose="020B0604020202020204" pitchFamily="34" charset="0"/>
            <a:cs typeface="Arial" panose="020B0604020202020204" pitchFamily="34" charset="0"/>
          </a:endParaRPr>
        </a:p>
      </dgm:t>
    </dgm:pt>
    <dgm:pt modelId="{3AA54163-A951-48D2-B9CF-27B80122B677}">
      <dgm:prSet phldrT="[Text]" custT="1"/>
      <dgm:spPr/>
      <dgm:t>
        <a:bodyPr/>
        <a:lstStyle/>
        <a:p>
          <a:pPr algn="just"/>
          <a:r>
            <a:rPr lang="mn-MN" sz="1200" i="1" dirty="0" smtClean="0">
              <a:latin typeface="Arial" panose="020B0604020202020204" pitchFamily="34" charset="0"/>
              <a:cs typeface="Arial" panose="020B0604020202020204" pitchFamily="34" charset="0"/>
            </a:rPr>
            <a:t>Авлигын эсрэг хуулийн 10, 11, 12, 13, 14 дүгээр зүйл,</a:t>
          </a:r>
          <a:endParaRPr lang="en-US" sz="1200" i="1" dirty="0">
            <a:latin typeface="Arial" panose="020B0604020202020204" pitchFamily="34" charset="0"/>
            <a:cs typeface="Arial" panose="020B0604020202020204" pitchFamily="34" charset="0"/>
          </a:endParaRPr>
        </a:p>
      </dgm:t>
    </dgm:pt>
    <dgm:pt modelId="{BEE619C2-509C-48C6-8F3D-32EB8AB0DA1D}" type="parTrans" cxnId="{919E92F0-C8E8-4B05-B7F1-4BBFAD8C0EAD}">
      <dgm:prSet/>
      <dgm:spPr/>
      <dgm:t>
        <a:bodyPr/>
        <a:lstStyle/>
        <a:p>
          <a:endParaRPr lang="en-US">
            <a:latin typeface="Arial" panose="020B0604020202020204" pitchFamily="34" charset="0"/>
            <a:cs typeface="Arial" panose="020B0604020202020204" pitchFamily="34" charset="0"/>
          </a:endParaRPr>
        </a:p>
      </dgm:t>
    </dgm:pt>
    <dgm:pt modelId="{1E82F89A-6A2E-455F-ABDD-5136DEACE89B}" type="sibTrans" cxnId="{919E92F0-C8E8-4B05-B7F1-4BBFAD8C0EAD}">
      <dgm:prSet/>
      <dgm:spPr/>
      <dgm:t>
        <a:bodyPr/>
        <a:lstStyle/>
        <a:p>
          <a:endParaRPr lang="en-US">
            <a:latin typeface="Arial" panose="020B0604020202020204" pitchFamily="34" charset="0"/>
            <a:cs typeface="Arial" panose="020B0604020202020204" pitchFamily="34" charset="0"/>
          </a:endParaRPr>
        </a:p>
      </dgm:t>
    </dgm:pt>
    <dgm:pt modelId="{8D74C544-4A76-4A9D-936E-2040B387C758}">
      <dgm:prSet custT="1"/>
      <dgm:spPr/>
      <dgm:t>
        <a:bodyPr/>
        <a:lstStyle/>
        <a:p>
          <a:r>
            <a:rPr lang="mn-MN" sz="1800" b="1" dirty="0" smtClean="0">
              <a:solidFill>
                <a:schemeClr val="bg1"/>
              </a:solidFill>
              <a:effectLst/>
              <a:latin typeface="Arial" panose="020B0604020202020204" pitchFamily="34" charset="0"/>
              <a:cs typeface="Arial" panose="020B0604020202020204" pitchFamily="34" charset="0"/>
            </a:rPr>
            <a:t>Хөрөнгө, орлогын мэдүүлэг </a:t>
          </a:r>
        </a:p>
        <a:p>
          <a:r>
            <a:rPr lang="mn-MN" sz="2400" b="1" dirty="0" smtClean="0">
              <a:solidFill>
                <a:srgbClr val="C00000"/>
              </a:solidFill>
              <a:effectLst/>
              <a:latin typeface="Arial" panose="020B0604020202020204" pitchFamily="34" charset="0"/>
              <a:cs typeface="Arial" panose="020B0604020202020204" pitchFamily="34" charset="0"/>
            </a:rPr>
            <a:t>ХОМ</a:t>
          </a:r>
          <a:endParaRPr lang="en-US" sz="2400" b="1" dirty="0">
            <a:solidFill>
              <a:srgbClr val="C00000"/>
            </a:solidFill>
            <a:effectLst/>
            <a:latin typeface="Arial" panose="020B0604020202020204" pitchFamily="34" charset="0"/>
            <a:cs typeface="Arial" panose="020B0604020202020204" pitchFamily="34" charset="0"/>
          </a:endParaRPr>
        </a:p>
      </dgm:t>
    </dgm:pt>
    <dgm:pt modelId="{ED56895F-E71C-4663-8072-AB799FFED791}" type="parTrans" cxnId="{957619C5-5195-465F-BD0B-1062B3BADF8F}">
      <dgm:prSet/>
      <dgm:spPr/>
      <dgm:t>
        <a:bodyPr/>
        <a:lstStyle/>
        <a:p>
          <a:endParaRPr lang="en-US">
            <a:latin typeface="Arial" panose="020B0604020202020204" pitchFamily="34" charset="0"/>
            <a:cs typeface="Arial" panose="020B0604020202020204" pitchFamily="34" charset="0"/>
          </a:endParaRPr>
        </a:p>
      </dgm:t>
    </dgm:pt>
    <dgm:pt modelId="{ACA38547-FC2C-4075-BD15-32617667646C}" type="sibTrans" cxnId="{957619C5-5195-465F-BD0B-1062B3BADF8F}">
      <dgm:prSet/>
      <dgm:spPr/>
      <dgm:t>
        <a:bodyPr/>
        <a:lstStyle/>
        <a:p>
          <a:endParaRPr lang="en-US">
            <a:latin typeface="Arial" panose="020B0604020202020204" pitchFamily="34" charset="0"/>
            <a:cs typeface="Arial" panose="020B0604020202020204" pitchFamily="34" charset="0"/>
          </a:endParaRPr>
        </a:p>
      </dgm:t>
    </dgm:pt>
    <dgm:pt modelId="{68A6C030-7889-434E-A110-E611754F87CC}">
      <dgm:prSet phldrT="[Text]" custT="1"/>
      <dgm:spPr/>
      <dgm:t>
        <a:bodyPr/>
        <a:lstStyle/>
        <a:p>
          <a:r>
            <a:rPr lang="mn-MN"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Хувийн ашиг сонирхлын мэдүүлэг</a:t>
          </a:r>
        </a:p>
        <a:p>
          <a:r>
            <a:rPr lang="mn-MN" sz="2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ХАСМ</a:t>
          </a:r>
          <a:endParaRPr lang="en-US"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A6852B4-0A76-411F-860D-0B4180013AED}" type="sibTrans" cxnId="{CC744782-FFFC-45C0-BAAA-24DAA00F0607}">
      <dgm:prSet/>
      <dgm:spPr/>
      <dgm:t>
        <a:bodyPr/>
        <a:lstStyle/>
        <a:p>
          <a:endParaRPr lang="en-US">
            <a:latin typeface="Arial" panose="020B0604020202020204" pitchFamily="34" charset="0"/>
            <a:cs typeface="Arial" panose="020B0604020202020204" pitchFamily="34" charset="0"/>
          </a:endParaRPr>
        </a:p>
      </dgm:t>
    </dgm:pt>
    <dgm:pt modelId="{22CE7C3E-DD6D-40B1-AB59-E580FDCB53CA}" type="parTrans" cxnId="{CC744782-FFFC-45C0-BAAA-24DAA00F0607}">
      <dgm:prSet/>
      <dgm:spPr/>
      <dgm:t>
        <a:bodyPr/>
        <a:lstStyle/>
        <a:p>
          <a:endParaRPr lang="en-US">
            <a:latin typeface="Arial" panose="020B0604020202020204" pitchFamily="34" charset="0"/>
            <a:cs typeface="Arial" panose="020B0604020202020204" pitchFamily="34" charset="0"/>
          </a:endParaRPr>
        </a:p>
      </dgm:t>
    </dgm:pt>
    <dgm:pt modelId="{B31BA83C-1B53-4B24-91AC-5AE46FD93580}">
      <dgm:prSet phldrT="[Text]" custT="1"/>
      <dgm:spPr/>
      <dgm:t>
        <a:bodyPr/>
        <a:lstStyle/>
        <a:p>
          <a:pPr algn="l"/>
          <a:endParaRPr lang="en-US" sz="2000" dirty="0">
            <a:latin typeface="Arial" panose="020B0604020202020204" pitchFamily="34" charset="0"/>
            <a:cs typeface="Arial" panose="020B0604020202020204" pitchFamily="34" charset="0"/>
          </a:endParaRPr>
        </a:p>
      </dgm:t>
    </dgm:pt>
    <dgm:pt modelId="{F01265D5-9528-43E5-BAE4-057CC9B847C9}" type="parTrans" cxnId="{4E711EB1-2DE0-4284-B885-C60270DCC53D}">
      <dgm:prSet/>
      <dgm:spPr/>
      <dgm:t>
        <a:bodyPr/>
        <a:lstStyle/>
        <a:p>
          <a:endParaRPr lang="en-US"/>
        </a:p>
      </dgm:t>
    </dgm:pt>
    <dgm:pt modelId="{D836B39C-287C-40CD-933B-1AB818770856}" type="sibTrans" cxnId="{4E711EB1-2DE0-4284-B885-C60270DCC53D}">
      <dgm:prSet/>
      <dgm:spPr/>
      <dgm:t>
        <a:bodyPr/>
        <a:lstStyle/>
        <a:p>
          <a:endParaRPr lang="en-US"/>
        </a:p>
      </dgm:t>
    </dgm:pt>
    <dgm:pt modelId="{B702091A-13C7-460F-AB21-53FE3A700DAC}">
      <dgm:prSet phldrT="[Text]" custT="1"/>
      <dgm:spPr/>
      <dgm:t>
        <a:bodyPr/>
        <a:lstStyle/>
        <a:p>
          <a:pPr algn="just"/>
          <a:r>
            <a:rPr lang="mn-MN" sz="1200" i="1" dirty="0" smtClean="0">
              <a:solidFill>
                <a:schemeClr val="tx1"/>
              </a:solidFill>
              <a:latin typeface="Arial" panose="020B0604020202020204" pitchFamily="34" charset="0"/>
              <a:cs typeface="Arial" panose="020B0604020202020204" pitchFamily="34" charset="0"/>
            </a:rPr>
            <a:t>УИХ-ын ХЗБХ-ны 2012 оны 05 дугаар тогтоолын 1, </a:t>
          </a:r>
          <a:r>
            <a:rPr lang="en-US" sz="1200" i="1" dirty="0" smtClean="0">
              <a:solidFill>
                <a:schemeClr val="tx1"/>
              </a:solidFill>
              <a:latin typeface="Arial" panose="020B0604020202020204" pitchFamily="34" charset="0"/>
              <a:cs typeface="Arial" panose="020B0604020202020204" pitchFamily="34" charset="0"/>
            </a:rPr>
            <a:t>3</a:t>
          </a:r>
          <a:r>
            <a:rPr lang="mn-MN" sz="1200" i="1" dirty="0" smtClean="0">
              <a:solidFill>
                <a:schemeClr val="tx1"/>
              </a:solidFill>
              <a:latin typeface="Arial" panose="020B0604020202020204" pitchFamily="34" charset="0"/>
              <a:cs typeface="Arial" panose="020B0604020202020204" pitchFamily="34" charset="0"/>
            </a:rPr>
            <a:t> дугаар хавсралт</a:t>
          </a:r>
          <a:endParaRPr lang="en-US" sz="1200" i="1" dirty="0">
            <a:solidFill>
              <a:schemeClr val="tx1"/>
            </a:solidFill>
            <a:latin typeface="Arial" panose="020B0604020202020204" pitchFamily="34" charset="0"/>
            <a:cs typeface="Arial" panose="020B0604020202020204" pitchFamily="34" charset="0"/>
          </a:endParaRPr>
        </a:p>
      </dgm:t>
    </dgm:pt>
    <dgm:pt modelId="{A88AF2FC-5382-4020-898E-42E1C63AF5AA}" type="parTrans" cxnId="{CBC1C1CB-450E-4230-8938-7F5F18220138}">
      <dgm:prSet/>
      <dgm:spPr/>
      <dgm:t>
        <a:bodyPr/>
        <a:lstStyle/>
        <a:p>
          <a:endParaRPr lang="en-US"/>
        </a:p>
      </dgm:t>
    </dgm:pt>
    <dgm:pt modelId="{8664E1AB-5ED3-4CAF-A4CF-68D90E867354}" type="sibTrans" cxnId="{CBC1C1CB-450E-4230-8938-7F5F18220138}">
      <dgm:prSet/>
      <dgm:spPr/>
      <dgm:t>
        <a:bodyPr/>
        <a:lstStyle/>
        <a:p>
          <a:endParaRPr lang="en-US"/>
        </a:p>
      </dgm:t>
    </dgm:pt>
    <dgm:pt modelId="{0A4D08A3-FEE7-4890-8D52-DF8D66BF719C}">
      <dgm:prSet phldrT="[Text]" custT="1"/>
      <dgm:spPr/>
      <dgm:t>
        <a:bodyPr/>
        <a:lstStyle/>
        <a:p>
          <a:pPr algn="just"/>
          <a:r>
            <a:rPr lang="mn-MN" sz="1200" i="1" dirty="0" smtClean="0">
              <a:latin typeface="Arial" panose="020B0604020202020204" pitchFamily="34" charset="0"/>
              <a:cs typeface="Arial" panose="020B0604020202020204" pitchFamily="34" charset="0"/>
            </a:rPr>
            <a:t>УИХ-ын ХЗБХ-ны 2014 оны 20 дугаар тогтоол</a:t>
          </a:r>
          <a:endParaRPr lang="en-US" sz="1200" i="1" dirty="0">
            <a:latin typeface="Arial" panose="020B0604020202020204" pitchFamily="34" charset="0"/>
            <a:cs typeface="Arial" panose="020B0604020202020204" pitchFamily="34" charset="0"/>
          </a:endParaRPr>
        </a:p>
      </dgm:t>
    </dgm:pt>
    <dgm:pt modelId="{6E4E15C7-713E-487C-97A8-1CCEC49823E9}" type="parTrans" cxnId="{92819DCD-DDB5-44E5-825C-F31D34758EF1}">
      <dgm:prSet/>
      <dgm:spPr/>
      <dgm:t>
        <a:bodyPr/>
        <a:lstStyle/>
        <a:p>
          <a:endParaRPr lang="en-US"/>
        </a:p>
      </dgm:t>
    </dgm:pt>
    <dgm:pt modelId="{ED8FF274-DF93-4CD2-9C46-22C9988BB4A4}" type="sibTrans" cxnId="{92819DCD-DDB5-44E5-825C-F31D34758EF1}">
      <dgm:prSet/>
      <dgm:spPr/>
      <dgm:t>
        <a:bodyPr/>
        <a:lstStyle/>
        <a:p>
          <a:endParaRPr lang="en-US"/>
        </a:p>
      </dgm:t>
    </dgm:pt>
    <dgm:pt modelId="{51437F65-CF12-4ABF-A632-1A532627AA89}">
      <dgm:prSet phldrT="[Text]" custT="1"/>
      <dgm:spPr/>
      <dgm:t>
        <a:bodyPr/>
        <a:lstStyle/>
        <a:p>
          <a:pPr algn="just"/>
          <a:r>
            <a:rPr lang="mn-MN" sz="1200" i="1" dirty="0" smtClean="0">
              <a:latin typeface="Arial" panose="020B0604020202020204" pitchFamily="34" charset="0"/>
              <a:cs typeface="Arial" panose="020B0604020202020204" pitchFamily="34" charset="0"/>
            </a:rPr>
            <a:t>УИХ-ын ХЗБХ-ны 2012 оны 05 дугаар тогтоолын 1, 2, 6 дугаар хавсралт,</a:t>
          </a:r>
          <a:endParaRPr lang="en-US" sz="1200" i="1" dirty="0">
            <a:latin typeface="Arial" panose="020B0604020202020204" pitchFamily="34" charset="0"/>
            <a:cs typeface="Arial" panose="020B0604020202020204" pitchFamily="34" charset="0"/>
          </a:endParaRPr>
        </a:p>
      </dgm:t>
    </dgm:pt>
    <dgm:pt modelId="{C84340CE-492F-4957-95E0-937AA3CCC61A}" type="parTrans" cxnId="{A17DE1C8-19A9-4DCA-AE36-231ADEF93AC0}">
      <dgm:prSet/>
      <dgm:spPr/>
      <dgm:t>
        <a:bodyPr/>
        <a:lstStyle/>
        <a:p>
          <a:endParaRPr lang="en-US"/>
        </a:p>
      </dgm:t>
    </dgm:pt>
    <dgm:pt modelId="{5DF28256-E3F8-40E8-88C5-A2E1B869FA11}" type="sibTrans" cxnId="{A17DE1C8-19A9-4DCA-AE36-231ADEF93AC0}">
      <dgm:prSet/>
      <dgm:spPr/>
      <dgm:t>
        <a:bodyPr/>
        <a:lstStyle/>
        <a:p>
          <a:endParaRPr lang="en-US"/>
        </a:p>
      </dgm:t>
    </dgm:pt>
    <dgm:pt modelId="{17230957-AC74-4174-B2DD-0AF35410FED1}">
      <dgm:prSet custT="1"/>
      <dgm:spPr/>
      <dgm:t>
        <a:bodyPr/>
        <a:lstStyle/>
        <a:p>
          <a:pPr algn="just"/>
          <a:r>
            <a:rPr lang="mn-MN" sz="1200" i="1" dirty="0" smtClean="0">
              <a:latin typeface="Arial" panose="020B0604020202020204" pitchFamily="34" charset="0"/>
              <a:cs typeface="Arial" panose="020B0604020202020204" pitchFamily="34" charset="0"/>
            </a:rPr>
            <a:t>Төрийн албаны тухай хуулийн 13 дугаар зүйлийн 13.1.10./төрийн албан тушаалд томилогдмогц өөрийн өмчийн байдлын талаар мэдэгдэж, өмчийн байдалд орсон өөрчлөлт, орлогын талаар зохих байгууллагад мэдээ өгч байх/,</a:t>
          </a:r>
          <a:endParaRPr lang="en-US" sz="1200" i="1" dirty="0" smtClean="0">
            <a:latin typeface="Arial" panose="020B0604020202020204" pitchFamily="34" charset="0"/>
            <a:cs typeface="Arial" panose="020B0604020202020204" pitchFamily="34" charset="0"/>
          </a:endParaRPr>
        </a:p>
      </dgm:t>
    </dgm:pt>
    <dgm:pt modelId="{A1233C9F-D3F8-41B1-8DF5-131CC54E102B}" type="parTrans" cxnId="{9B90185D-54E7-4F3D-BB31-D174973940D0}">
      <dgm:prSet/>
      <dgm:spPr/>
      <dgm:t>
        <a:bodyPr/>
        <a:lstStyle/>
        <a:p>
          <a:endParaRPr lang="en-US"/>
        </a:p>
      </dgm:t>
    </dgm:pt>
    <dgm:pt modelId="{84632A75-D314-428F-BEF5-56ECA7ED601C}" type="sibTrans" cxnId="{9B90185D-54E7-4F3D-BB31-D174973940D0}">
      <dgm:prSet/>
      <dgm:spPr/>
      <dgm:t>
        <a:bodyPr/>
        <a:lstStyle/>
        <a:p>
          <a:endParaRPr lang="en-US"/>
        </a:p>
      </dgm:t>
    </dgm:pt>
    <dgm:pt modelId="{8A249388-C033-44B8-A4C3-C6D585125AA6}" type="pres">
      <dgm:prSet presAssocID="{996063A9-7719-484C-B6DF-D9CEB7D90A63}" presName="Name0" presStyleCnt="0">
        <dgm:presLayoutVars>
          <dgm:dir/>
          <dgm:animLvl val="lvl"/>
          <dgm:resizeHandles val="exact"/>
        </dgm:presLayoutVars>
      </dgm:prSet>
      <dgm:spPr/>
      <dgm:t>
        <a:bodyPr/>
        <a:lstStyle/>
        <a:p>
          <a:endParaRPr lang="en-US"/>
        </a:p>
      </dgm:t>
    </dgm:pt>
    <dgm:pt modelId="{15428DB0-1E5F-49ED-8B66-C02739824ED7}" type="pres">
      <dgm:prSet presAssocID="{68A6C030-7889-434E-A110-E611754F87CC}" presName="linNode" presStyleCnt="0"/>
      <dgm:spPr/>
    </dgm:pt>
    <dgm:pt modelId="{42604EBF-9FBE-402F-85D9-FD210F077148}" type="pres">
      <dgm:prSet presAssocID="{68A6C030-7889-434E-A110-E611754F87CC}" presName="parentText" presStyleLbl="node1" presStyleIdx="0" presStyleCnt="3" custScaleX="112993" custScaleY="72689" custLinFactNeighborX="-4297" custLinFactNeighborY="82757">
        <dgm:presLayoutVars>
          <dgm:chMax val="1"/>
          <dgm:bulletEnabled val="1"/>
        </dgm:presLayoutVars>
      </dgm:prSet>
      <dgm:spPr/>
      <dgm:t>
        <a:bodyPr/>
        <a:lstStyle/>
        <a:p>
          <a:endParaRPr lang="en-US"/>
        </a:p>
      </dgm:t>
    </dgm:pt>
    <dgm:pt modelId="{AD02B178-9668-4408-908C-2030D17DE859}" type="pres">
      <dgm:prSet presAssocID="{68A6C030-7889-434E-A110-E611754F87CC}" presName="descendantText" presStyleLbl="alignAccFollowNode1" presStyleIdx="0" presStyleCnt="2" custScaleX="74500" custScaleY="86635" custLinFactNeighborX="14018" custLinFactNeighborY="2670">
        <dgm:presLayoutVars>
          <dgm:bulletEnabled val="1"/>
        </dgm:presLayoutVars>
      </dgm:prSet>
      <dgm:spPr/>
      <dgm:t>
        <a:bodyPr/>
        <a:lstStyle/>
        <a:p>
          <a:endParaRPr lang="en-US"/>
        </a:p>
      </dgm:t>
    </dgm:pt>
    <dgm:pt modelId="{46DDE542-E870-4B0C-9A1E-F35249F275C8}" type="pres">
      <dgm:prSet presAssocID="{FA6852B4-0A76-411F-860D-0B4180013AED}" presName="sp" presStyleCnt="0"/>
      <dgm:spPr/>
    </dgm:pt>
    <dgm:pt modelId="{DE763D37-22A7-4BDC-AC85-A260F2B0EA03}" type="pres">
      <dgm:prSet presAssocID="{8D74C544-4A76-4A9D-936E-2040B387C758}" presName="linNode" presStyleCnt="0"/>
      <dgm:spPr/>
    </dgm:pt>
    <dgm:pt modelId="{9F0ACC3D-C029-4FC0-893D-C9F90E31D707}" type="pres">
      <dgm:prSet presAssocID="{8D74C544-4A76-4A9D-936E-2040B387C758}" presName="parentText" presStyleLbl="node1" presStyleIdx="1" presStyleCnt="3" custScaleX="115492" custScaleY="82474" custLinFactNeighborX="-9499" custLinFactNeighborY="93503">
        <dgm:presLayoutVars>
          <dgm:chMax val="1"/>
          <dgm:bulletEnabled val="1"/>
        </dgm:presLayoutVars>
      </dgm:prSet>
      <dgm:spPr/>
      <dgm:t>
        <a:bodyPr/>
        <a:lstStyle/>
        <a:p>
          <a:endParaRPr lang="en-US"/>
        </a:p>
      </dgm:t>
    </dgm:pt>
    <dgm:pt modelId="{508F9B5C-8E8B-41C5-9877-0DFAF341A8D8}" type="pres">
      <dgm:prSet presAssocID="{ACA38547-FC2C-4075-BD15-32617667646C}" presName="sp" presStyleCnt="0"/>
      <dgm:spPr/>
    </dgm:pt>
    <dgm:pt modelId="{7651DB83-E476-4F01-B8F5-B7A45DB439F3}" type="pres">
      <dgm:prSet presAssocID="{8EAD1DA4-3207-49F8-A3FD-7ADD5F28EE8D}" presName="linNode" presStyleCnt="0"/>
      <dgm:spPr/>
    </dgm:pt>
    <dgm:pt modelId="{3382E214-FC75-42D1-8A77-79C20A5032A7}" type="pres">
      <dgm:prSet presAssocID="{8EAD1DA4-3207-49F8-A3FD-7ADD5F28EE8D}" presName="parentText" presStyleLbl="node1" presStyleIdx="2" presStyleCnt="3" custScaleX="118186" custScaleY="74469" custLinFactY="-91978" custLinFactNeighborX="-6873" custLinFactNeighborY="-100000">
        <dgm:presLayoutVars>
          <dgm:chMax val="1"/>
          <dgm:bulletEnabled val="1"/>
        </dgm:presLayoutVars>
      </dgm:prSet>
      <dgm:spPr/>
      <dgm:t>
        <a:bodyPr/>
        <a:lstStyle/>
        <a:p>
          <a:endParaRPr lang="en-US"/>
        </a:p>
      </dgm:t>
    </dgm:pt>
    <dgm:pt modelId="{DAA24729-4D7E-4096-A277-C00BBC87850A}" type="pres">
      <dgm:prSet presAssocID="{8EAD1DA4-3207-49F8-A3FD-7ADD5F28EE8D}" presName="descendantText" presStyleLbl="alignAccFollowNode1" presStyleIdx="1" presStyleCnt="2" custScaleX="75813" custScaleY="124274" custLinFactNeighborX="7632" custLinFactNeighborY="5767">
        <dgm:presLayoutVars>
          <dgm:bulletEnabled val="1"/>
        </dgm:presLayoutVars>
      </dgm:prSet>
      <dgm:spPr/>
      <dgm:t>
        <a:bodyPr/>
        <a:lstStyle/>
        <a:p>
          <a:endParaRPr lang="en-US"/>
        </a:p>
      </dgm:t>
    </dgm:pt>
  </dgm:ptLst>
  <dgm:cxnLst>
    <dgm:cxn modelId="{D82D3065-A9A9-4CBC-988B-44A6332F4834}" srcId="{996063A9-7719-484C-B6DF-D9CEB7D90A63}" destId="{8EAD1DA4-3207-49F8-A3FD-7ADD5F28EE8D}" srcOrd="2" destOrd="0" parTransId="{8E3EDB8E-7089-45F1-84F3-36A179594D09}" sibTransId="{1CD3FD23-CE63-4629-B594-4D6C3C1529B5}"/>
    <dgm:cxn modelId="{CB651C7B-7FB1-4333-9A74-D3BFA6AF03F3}" type="presOf" srcId="{17230957-AC74-4174-B2DD-0AF35410FED1}" destId="{DAA24729-4D7E-4096-A277-C00BBC87850A}" srcOrd="0" destOrd="1" presId="urn:microsoft.com/office/officeart/2005/8/layout/vList5"/>
    <dgm:cxn modelId="{1AB7B845-9FC0-4130-A178-326087781695}" type="presOf" srcId="{8D74C544-4A76-4A9D-936E-2040B387C758}" destId="{9F0ACC3D-C029-4FC0-893D-C9F90E31D707}" srcOrd="0" destOrd="0" presId="urn:microsoft.com/office/officeart/2005/8/layout/vList5"/>
    <dgm:cxn modelId="{461E0246-7BFA-4541-8E76-208509EA76A0}" type="presOf" srcId="{0A4D08A3-FEE7-4890-8D52-DF8D66BF719C}" destId="{DAA24729-4D7E-4096-A277-C00BBC87850A}" srcOrd="0" destOrd="3" presId="urn:microsoft.com/office/officeart/2005/8/layout/vList5"/>
    <dgm:cxn modelId="{92819DCD-DDB5-44E5-825C-F31D34758EF1}" srcId="{8EAD1DA4-3207-49F8-A3FD-7ADD5F28EE8D}" destId="{0A4D08A3-FEE7-4890-8D52-DF8D66BF719C}" srcOrd="3" destOrd="0" parTransId="{6E4E15C7-713E-487C-97A8-1CCEC49823E9}" sibTransId="{ED8FF274-DF93-4CD2-9C46-22C9988BB4A4}"/>
    <dgm:cxn modelId="{51E67C7C-D72E-492C-8D7C-99B42B72B6B8}" type="presOf" srcId="{B31BA83C-1B53-4B24-91AC-5AE46FD93580}" destId="{DAA24729-4D7E-4096-A277-C00BBC87850A}" srcOrd="0" destOrd="4" presId="urn:microsoft.com/office/officeart/2005/8/layout/vList5"/>
    <dgm:cxn modelId="{A50D4027-054C-4FF2-9D12-3DBD96AA4687}" type="presOf" srcId="{68A6C030-7889-434E-A110-E611754F87CC}" destId="{42604EBF-9FBE-402F-85D9-FD210F077148}" srcOrd="0" destOrd="0" presId="urn:microsoft.com/office/officeart/2005/8/layout/vList5"/>
    <dgm:cxn modelId="{A9AC967B-1DD3-4068-B393-D9B5B03FAD65}" srcId="{68A6C030-7889-434E-A110-E611754F87CC}" destId="{ECCBDF7C-06D3-495F-8F36-F9A809068EC8}" srcOrd="0" destOrd="0" parTransId="{25CEBC35-E2DC-4710-B7D5-80C479CFC90C}" sibTransId="{4AED6FB8-AA53-423A-9262-828333F98632}"/>
    <dgm:cxn modelId="{AC9169D1-1404-4AB1-BEB1-78AB3AB49E61}" type="presOf" srcId="{996063A9-7719-484C-B6DF-D9CEB7D90A63}" destId="{8A249388-C033-44B8-A4C3-C6D585125AA6}" srcOrd="0" destOrd="0" presId="urn:microsoft.com/office/officeart/2005/8/layout/vList5"/>
    <dgm:cxn modelId="{121CA904-3439-4C97-B7AE-4C7710F79D98}" type="presOf" srcId="{3AA54163-A951-48D2-B9CF-27B80122B677}" destId="{DAA24729-4D7E-4096-A277-C00BBC87850A}" srcOrd="0" destOrd="0" presId="urn:microsoft.com/office/officeart/2005/8/layout/vList5"/>
    <dgm:cxn modelId="{919E92F0-C8E8-4B05-B7F1-4BBFAD8C0EAD}" srcId="{8EAD1DA4-3207-49F8-A3FD-7ADD5F28EE8D}" destId="{3AA54163-A951-48D2-B9CF-27B80122B677}" srcOrd="0" destOrd="0" parTransId="{BEE619C2-509C-48C6-8F3D-32EB8AB0DA1D}" sibTransId="{1E82F89A-6A2E-455F-ABDD-5136DEACE89B}"/>
    <dgm:cxn modelId="{CC744782-FFFC-45C0-BAAA-24DAA00F0607}" srcId="{996063A9-7719-484C-B6DF-D9CEB7D90A63}" destId="{68A6C030-7889-434E-A110-E611754F87CC}" srcOrd="0" destOrd="0" parTransId="{22CE7C3E-DD6D-40B1-AB59-E580FDCB53CA}" sibTransId="{FA6852B4-0A76-411F-860D-0B4180013AED}"/>
    <dgm:cxn modelId="{9B90185D-54E7-4F3D-BB31-D174973940D0}" srcId="{8EAD1DA4-3207-49F8-A3FD-7ADD5F28EE8D}" destId="{17230957-AC74-4174-B2DD-0AF35410FED1}" srcOrd="1" destOrd="0" parTransId="{A1233C9F-D3F8-41B1-8DF5-131CC54E102B}" sibTransId="{84632A75-D314-428F-BEF5-56ECA7ED601C}"/>
    <dgm:cxn modelId="{957619C5-5195-465F-BD0B-1062B3BADF8F}" srcId="{996063A9-7719-484C-B6DF-D9CEB7D90A63}" destId="{8D74C544-4A76-4A9D-936E-2040B387C758}" srcOrd="1" destOrd="0" parTransId="{ED56895F-E71C-4663-8072-AB799FFED791}" sibTransId="{ACA38547-FC2C-4075-BD15-32617667646C}"/>
    <dgm:cxn modelId="{4E711EB1-2DE0-4284-B885-C60270DCC53D}" srcId="{8EAD1DA4-3207-49F8-A3FD-7ADD5F28EE8D}" destId="{B31BA83C-1B53-4B24-91AC-5AE46FD93580}" srcOrd="4" destOrd="0" parTransId="{F01265D5-9528-43E5-BAE4-057CC9B847C9}" sibTransId="{D836B39C-287C-40CD-933B-1AB818770856}"/>
    <dgm:cxn modelId="{CFE2D8BC-3293-4B44-85D0-49DDED3DDE07}" type="presOf" srcId="{51437F65-CF12-4ABF-A632-1A532627AA89}" destId="{DAA24729-4D7E-4096-A277-C00BBC87850A}" srcOrd="0" destOrd="2" presId="urn:microsoft.com/office/officeart/2005/8/layout/vList5"/>
    <dgm:cxn modelId="{4251F1FA-C0D8-4293-AD65-3BE24E7AD213}" type="presOf" srcId="{B702091A-13C7-460F-AB21-53FE3A700DAC}" destId="{AD02B178-9668-4408-908C-2030D17DE859}" srcOrd="0" destOrd="1" presId="urn:microsoft.com/office/officeart/2005/8/layout/vList5"/>
    <dgm:cxn modelId="{A17DE1C8-19A9-4DCA-AE36-231ADEF93AC0}" srcId="{8EAD1DA4-3207-49F8-A3FD-7ADD5F28EE8D}" destId="{51437F65-CF12-4ABF-A632-1A532627AA89}" srcOrd="2" destOrd="0" parTransId="{C84340CE-492F-4957-95E0-937AA3CCC61A}" sibTransId="{5DF28256-E3F8-40E8-88C5-A2E1B869FA11}"/>
    <dgm:cxn modelId="{E8EBDDC1-6FB5-422C-B044-72570B574563}" type="presOf" srcId="{ECCBDF7C-06D3-495F-8F36-F9A809068EC8}" destId="{AD02B178-9668-4408-908C-2030D17DE859}" srcOrd="0" destOrd="0" presId="urn:microsoft.com/office/officeart/2005/8/layout/vList5"/>
    <dgm:cxn modelId="{CBC1C1CB-450E-4230-8938-7F5F18220138}" srcId="{68A6C030-7889-434E-A110-E611754F87CC}" destId="{B702091A-13C7-460F-AB21-53FE3A700DAC}" srcOrd="1" destOrd="0" parTransId="{A88AF2FC-5382-4020-898E-42E1C63AF5AA}" sibTransId="{8664E1AB-5ED3-4CAF-A4CF-68D90E867354}"/>
    <dgm:cxn modelId="{50B354DA-E3A3-4C02-96E4-996E9E414254}" type="presOf" srcId="{8EAD1DA4-3207-49F8-A3FD-7ADD5F28EE8D}" destId="{3382E214-FC75-42D1-8A77-79C20A5032A7}" srcOrd="0" destOrd="0" presId="urn:microsoft.com/office/officeart/2005/8/layout/vList5"/>
    <dgm:cxn modelId="{8AD36D48-5BB2-4B4E-AE1A-672E5F38E9EB}" type="presParOf" srcId="{8A249388-C033-44B8-A4C3-C6D585125AA6}" destId="{15428DB0-1E5F-49ED-8B66-C02739824ED7}" srcOrd="0" destOrd="0" presId="urn:microsoft.com/office/officeart/2005/8/layout/vList5"/>
    <dgm:cxn modelId="{C4867FA5-0D79-4997-8A0A-667155689ADF}" type="presParOf" srcId="{15428DB0-1E5F-49ED-8B66-C02739824ED7}" destId="{42604EBF-9FBE-402F-85D9-FD210F077148}" srcOrd="0" destOrd="0" presId="urn:microsoft.com/office/officeart/2005/8/layout/vList5"/>
    <dgm:cxn modelId="{DD969473-412D-404A-8852-C313DEFDC39D}" type="presParOf" srcId="{15428DB0-1E5F-49ED-8B66-C02739824ED7}" destId="{AD02B178-9668-4408-908C-2030D17DE859}" srcOrd="1" destOrd="0" presId="urn:microsoft.com/office/officeart/2005/8/layout/vList5"/>
    <dgm:cxn modelId="{81FA6B46-9F36-41A4-ABA7-3324BCF8AE33}" type="presParOf" srcId="{8A249388-C033-44B8-A4C3-C6D585125AA6}" destId="{46DDE542-E870-4B0C-9A1E-F35249F275C8}" srcOrd="1" destOrd="0" presId="urn:microsoft.com/office/officeart/2005/8/layout/vList5"/>
    <dgm:cxn modelId="{35B676E9-009C-452F-9BC6-A6DCDD865AC8}" type="presParOf" srcId="{8A249388-C033-44B8-A4C3-C6D585125AA6}" destId="{DE763D37-22A7-4BDC-AC85-A260F2B0EA03}" srcOrd="2" destOrd="0" presId="urn:microsoft.com/office/officeart/2005/8/layout/vList5"/>
    <dgm:cxn modelId="{4A1BCABD-19E9-4203-ACFA-DE16D70F16C3}" type="presParOf" srcId="{DE763D37-22A7-4BDC-AC85-A260F2B0EA03}" destId="{9F0ACC3D-C029-4FC0-893D-C9F90E31D707}" srcOrd="0" destOrd="0" presId="urn:microsoft.com/office/officeart/2005/8/layout/vList5"/>
    <dgm:cxn modelId="{893EC26C-A2EC-4C4B-8268-697379519FDE}" type="presParOf" srcId="{8A249388-C033-44B8-A4C3-C6D585125AA6}" destId="{508F9B5C-8E8B-41C5-9877-0DFAF341A8D8}" srcOrd="3" destOrd="0" presId="urn:microsoft.com/office/officeart/2005/8/layout/vList5"/>
    <dgm:cxn modelId="{B350FB66-CBF4-4DA2-9524-BA6C45457197}" type="presParOf" srcId="{8A249388-C033-44B8-A4C3-C6D585125AA6}" destId="{7651DB83-E476-4F01-B8F5-B7A45DB439F3}" srcOrd="4" destOrd="0" presId="urn:microsoft.com/office/officeart/2005/8/layout/vList5"/>
    <dgm:cxn modelId="{F0755254-EEC8-4D35-80B0-6C9446DFCFC2}" type="presParOf" srcId="{7651DB83-E476-4F01-B8F5-B7A45DB439F3}" destId="{3382E214-FC75-42D1-8A77-79C20A5032A7}" srcOrd="0" destOrd="0" presId="urn:microsoft.com/office/officeart/2005/8/layout/vList5"/>
    <dgm:cxn modelId="{A13FCB01-3D9A-4793-A912-1344E6584EF5}" type="presParOf" srcId="{7651DB83-E476-4F01-B8F5-B7A45DB439F3}" destId="{DAA24729-4D7E-4096-A277-C00BBC87850A}" srcOrd="1" destOrd="0" presId="urn:microsoft.com/office/officeart/2005/8/layout/vList5"/>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97872A-4C04-4087-B5B4-32D3EBB9DAD4}" type="doc">
      <dgm:prSet loTypeId="urn:microsoft.com/office/officeart/2005/8/layout/hList2" loCatId="list" qsTypeId="urn:microsoft.com/office/officeart/2005/8/quickstyle/simple1" qsCatId="simple" csTypeId="urn:microsoft.com/office/officeart/2005/8/colors/accent1_4" csCatId="accent1" phldr="1"/>
      <dgm:spPr/>
      <dgm:t>
        <a:bodyPr/>
        <a:lstStyle/>
        <a:p>
          <a:endParaRPr lang="en-US"/>
        </a:p>
      </dgm:t>
    </dgm:pt>
    <dgm:pt modelId="{31C77C28-FBD3-4C0C-ACBF-1A7840759704}">
      <dgm:prSet phldrT="[Text]" custT="1"/>
      <dgm:spPr/>
      <dgm:t>
        <a:bodyPr/>
        <a:lstStyle/>
        <a:p>
          <a:pPr algn="ctr"/>
          <a:r>
            <a:rPr lang="mn-MN" sz="1600" b="1" i="0" dirty="0" smtClean="0">
              <a:solidFill>
                <a:srgbClr val="C00000"/>
              </a:solidFill>
              <a:latin typeface="+mn-lt"/>
              <a:cs typeface="Arial" panose="020B0604020202020204" pitchFamily="34" charset="0"/>
            </a:rPr>
            <a:t>Нийтийн албанд томилогдохоор нэр дэвшигч</a:t>
          </a:r>
          <a:endParaRPr lang="en-US" sz="1600" b="1" i="0" dirty="0">
            <a:solidFill>
              <a:srgbClr val="C00000"/>
            </a:solidFill>
            <a:latin typeface="+mn-lt"/>
            <a:cs typeface="Arial" panose="020B0604020202020204" pitchFamily="34" charset="0"/>
          </a:endParaRPr>
        </a:p>
      </dgm:t>
    </dgm:pt>
    <dgm:pt modelId="{C0DE649A-BD1E-4A02-99ED-496F91EA4886}" type="parTrans" cxnId="{418A3DB1-F7D3-4F9D-8226-C40823602EAA}">
      <dgm:prSet/>
      <dgm:spPr/>
      <dgm:t>
        <a:bodyPr/>
        <a:lstStyle/>
        <a:p>
          <a:endParaRPr lang="en-US" sz="1800" b="1" i="1"/>
        </a:p>
      </dgm:t>
    </dgm:pt>
    <dgm:pt modelId="{4EC8A4E7-F30E-44BB-87AA-E7910916EF83}" type="sibTrans" cxnId="{418A3DB1-F7D3-4F9D-8226-C40823602EAA}">
      <dgm:prSet/>
      <dgm:spPr/>
      <dgm:t>
        <a:bodyPr/>
        <a:lstStyle/>
        <a:p>
          <a:endParaRPr lang="en-US" sz="1800" b="1" i="1"/>
        </a:p>
      </dgm:t>
    </dgm:pt>
    <dgm:pt modelId="{74E233FE-5165-4BC7-9616-4F7F13E0A4AC}">
      <dgm:prSet phldrT="[Text]" custT="1"/>
      <dgm:spPr/>
      <dgm:t>
        <a:bodyPr/>
        <a:lstStyle/>
        <a:p>
          <a:pPr algn="ctr"/>
          <a:r>
            <a:rPr lang="mn-MN" sz="1400" b="1" i="0" dirty="0" smtClean="0">
              <a:solidFill>
                <a:srgbClr val="C00000"/>
              </a:solidFill>
              <a:latin typeface="Arial" panose="020B0604020202020204" pitchFamily="34" charset="0"/>
              <a:cs typeface="Arial" panose="020B0604020202020204" pitchFamily="34" charset="0"/>
            </a:rPr>
            <a:t>Томилох эрх бүхий байгууллага, албан тушаалтан</a:t>
          </a:r>
          <a:endParaRPr lang="en-US" sz="1800" b="1" i="0" dirty="0">
            <a:solidFill>
              <a:srgbClr val="C00000"/>
            </a:solidFill>
            <a:latin typeface="+mn-lt"/>
            <a:cs typeface="Arial" panose="020B0604020202020204" pitchFamily="34" charset="0"/>
          </a:endParaRPr>
        </a:p>
      </dgm:t>
    </dgm:pt>
    <dgm:pt modelId="{D90983B6-89C8-4B28-A228-5D52EB7C1112}" type="parTrans" cxnId="{809897BB-9E6B-41DD-9F04-0704C28918DA}">
      <dgm:prSet/>
      <dgm:spPr/>
      <dgm:t>
        <a:bodyPr/>
        <a:lstStyle/>
        <a:p>
          <a:endParaRPr lang="en-US" sz="1800" b="1" i="1"/>
        </a:p>
      </dgm:t>
    </dgm:pt>
    <dgm:pt modelId="{322F0FE4-AECA-4900-B2C1-21B07A972662}" type="sibTrans" cxnId="{809897BB-9E6B-41DD-9F04-0704C28918DA}">
      <dgm:prSet/>
      <dgm:spPr/>
      <dgm:t>
        <a:bodyPr/>
        <a:lstStyle/>
        <a:p>
          <a:endParaRPr lang="en-US" sz="1800" b="1" i="1"/>
        </a:p>
      </dgm:t>
    </dgm:pt>
    <dgm:pt modelId="{94067AD3-DEC1-46F9-9360-F52503D2861B}">
      <dgm:prSet phldrT="[Text]"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endParaRPr lang="en-US" sz="1900" b="1" i="0" cap="none" spc="0" dirty="0">
            <a:ln w="0"/>
            <a:solidFill>
              <a:schemeClr val="tx2">
                <a:lumMod val="60000"/>
                <a:lumOff val="40000"/>
              </a:schemeClr>
            </a:solidFill>
            <a:effectLst/>
            <a:latin typeface="AGFutura Mon" panose="020B7200000000000000" pitchFamily="34" charset="0"/>
            <a:cs typeface="Arial" panose="020B0604020202020204" pitchFamily="34" charset="0"/>
          </a:endParaRPr>
        </a:p>
      </dgm:t>
    </dgm:pt>
    <dgm:pt modelId="{52C15EA9-4463-4BBE-BD72-ADC92D417225}" type="parTrans" cxnId="{C3B1847E-1396-413F-8560-3708F80DC25E}">
      <dgm:prSet/>
      <dgm:spPr/>
      <dgm:t>
        <a:bodyPr/>
        <a:lstStyle/>
        <a:p>
          <a:endParaRPr lang="en-US" sz="1800" b="1" i="1"/>
        </a:p>
      </dgm:t>
    </dgm:pt>
    <dgm:pt modelId="{98839FCD-4DC6-48AC-88B5-6406063D2E23}" type="sibTrans" cxnId="{C3B1847E-1396-413F-8560-3708F80DC25E}">
      <dgm:prSet/>
      <dgm:spPr/>
      <dgm:t>
        <a:bodyPr/>
        <a:lstStyle/>
        <a:p>
          <a:endParaRPr lang="en-US" sz="1800" b="1" i="1"/>
        </a:p>
      </dgm:t>
    </dgm:pt>
    <dgm:pt modelId="{AC6DB3B7-5B98-4710-8CA6-B7FA8F434E5B}">
      <dgm:prSet phldrT="[Tex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mn-MN" sz="1800" b="1" i="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Холбогдох лавлагааг /иргэний бүртгэл, хуулийн этгээдийн бүртгэл, бусад/ авч, хянах</a:t>
          </a:r>
          <a:endParaRPr lang="en-US" sz="1800" b="1" i="0" cap="none" spc="0" dirty="0">
            <a:ln w="0"/>
            <a:solidFill>
              <a:schemeClr val="tx2">
                <a:lumMod val="60000"/>
                <a:lumOff val="40000"/>
              </a:schemeClr>
            </a:solidFill>
            <a:effectLst/>
            <a:latin typeface="Arial" panose="020B0604020202020204" pitchFamily="34" charset="0"/>
            <a:cs typeface="Arial" panose="020B0604020202020204" pitchFamily="34" charset="0"/>
          </a:endParaRPr>
        </a:p>
      </dgm:t>
    </dgm:pt>
    <dgm:pt modelId="{53DC0827-5866-4DB2-B14B-57E5D5F901DD}" type="parTrans" cxnId="{92A1B149-0C0E-4A16-83FA-1B0C8DF8007D}">
      <dgm:prSet/>
      <dgm:spPr/>
      <dgm:t>
        <a:bodyPr/>
        <a:lstStyle/>
        <a:p>
          <a:endParaRPr lang="en-US" sz="1800" b="1" i="1"/>
        </a:p>
      </dgm:t>
    </dgm:pt>
    <dgm:pt modelId="{AE77FDAD-96C3-4515-B13E-950CAE60C5E2}" type="sibTrans" cxnId="{92A1B149-0C0E-4A16-83FA-1B0C8DF8007D}">
      <dgm:prSet/>
      <dgm:spPr/>
      <dgm:t>
        <a:bodyPr/>
        <a:lstStyle/>
        <a:p>
          <a:endParaRPr lang="en-US" sz="1800" b="1" i="1"/>
        </a:p>
      </dgm:t>
    </dgm:pt>
    <dgm:pt modelId="{8195D9BC-9130-482D-AC1F-960110D4C964}">
      <dgm:prSet phldrT="[Tex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mn-MN" sz="1800" b="1" i="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Ял шийтгэлтэй эсэх лавлагааг авах</a:t>
          </a:r>
          <a:endParaRPr lang="en-US" sz="1800" b="1" i="0" cap="none" spc="0" dirty="0">
            <a:ln w="0"/>
            <a:solidFill>
              <a:schemeClr val="tx2">
                <a:lumMod val="60000"/>
                <a:lumOff val="40000"/>
              </a:schemeClr>
            </a:solidFill>
            <a:effectLst/>
            <a:latin typeface="Arial" panose="020B0604020202020204" pitchFamily="34" charset="0"/>
            <a:cs typeface="Arial" panose="020B0604020202020204" pitchFamily="34" charset="0"/>
          </a:endParaRPr>
        </a:p>
      </dgm:t>
    </dgm:pt>
    <dgm:pt modelId="{921EF922-730E-4466-9D5A-0A2F63D8E4B5}" type="parTrans" cxnId="{35813093-5CD0-44C4-AAE7-6997F83208E8}">
      <dgm:prSet/>
      <dgm:spPr/>
      <dgm:t>
        <a:bodyPr/>
        <a:lstStyle/>
        <a:p>
          <a:endParaRPr lang="en-US" sz="1800" b="1" i="1"/>
        </a:p>
      </dgm:t>
    </dgm:pt>
    <dgm:pt modelId="{2B525C3F-5DB3-4590-8F53-DE992BA1206B}" type="sibTrans" cxnId="{35813093-5CD0-44C4-AAE7-6997F83208E8}">
      <dgm:prSet/>
      <dgm:spPr/>
      <dgm:t>
        <a:bodyPr/>
        <a:lstStyle/>
        <a:p>
          <a:endParaRPr lang="en-US" sz="1800" b="1" i="1"/>
        </a:p>
      </dgm:t>
    </dgm:pt>
    <dgm:pt modelId="{8071F2AF-3A86-421A-AB79-BF06BE88C86B}">
      <dgm:prSet phldrT="[Tex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mn-MN" sz="1800" b="1" i="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Бусад шаардлагатай баримт бичиг</a:t>
          </a:r>
          <a:endParaRPr lang="en-US" sz="1800" b="1" i="0" cap="none" spc="0" dirty="0">
            <a:ln w="0"/>
            <a:solidFill>
              <a:schemeClr val="tx2">
                <a:lumMod val="60000"/>
                <a:lumOff val="40000"/>
              </a:schemeClr>
            </a:solidFill>
            <a:effectLst/>
            <a:latin typeface="Arial" panose="020B0604020202020204" pitchFamily="34" charset="0"/>
            <a:cs typeface="Arial" panose="020B0604020202020204" pitchFamily="34" charset="0"/>
          </a:endParaRPr>
        </a:p>
      </dgm:t>
    </dgm:pt>
    <dgm:pt modelId="{A541F8FB-0257-4970-9B01-740861A3EBEB}" type="parTrans" cxnId="{DCD43305-3A5D-4EB6-B7BE-A31A5BA265D9}">
      <dgm:prSet/>
      <dgm:spPr/>
      <dgm:t>
        <a:bodyPr/>
        <a:lstStyle/>
        <a:p>
          <a:endParaRPr lang="en-US"/>
        </a:p>
      </dgm:t>
    </dgm:pt>
    <dgm:pt modelId="{A9A37234-5723-43D3-AC7D-41216E0646DC}" type="sibTrans" cxnId="{DCD43305-3A5D-4EB6-B7BE-A31A5BA265D9}">
      <dgm:prSet/>
      <dgm:spPr/>
      <dgm:t>
        <a:bodyPr/>
        <a:lstStyle/>
        <a:p>
          <a:endParaRPr lang="en-US"/>
        </a:p>
      </dgm:t>
    </dgm:pt>
    <dgm:pt modelId="{86EDB357-B102-4E9D-BCD6-5062FF92A8C9}">
      <dgm:prSet phldrT="[Text]" custT="1"/>
      <dgm:spPr>
        <a:solidFill>
          <a:srgbClr val="96EAF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mn-MN" sz="1800" b="1" i="0" cap="none" spc="0" dirty="0" smtClean="0">
              <a:ln w="0"/>
              <a:solidFill>
                <a:schemeClr val="tx2">
                  <a:lumMod val="60000"/>
                  <a:lumOff val="40000"/>
                </a:schemeClr>
              </a:solidFill>
              <a:effectLst/>
              <a:latin typeface="AGFutura Mon" panose="020B7200000000000000" pitchFamily="34" charset="0"/>
              <a:cs typeface="Arial" panose="020B0604020202020204" pitchFamily="34" charset="0"/>
            </a:rPr>
            <a:t>Хувийн ашиг </a:t>
          </a:r>
          <a:r>
            <a:rPr lang="mn-MN" sz="1800" b="1" i="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сонирхлын</a:t>
          </a:r>
          <a:r>
            <a:rPr lang="mn-MN" sz="1800" b="1" i="0" cap="none" spc="0" dirty="0" smtClean="0">
              <a:ln w="0"/>
              <a:solidFill>
                <a:schemeClr val="tx2">
                  <a:lumMod val="60000"/>
                  <a:lumOff val="40000"/>
                </a:schemeClr>
              </a:solidFill>
              <a:effectLst/>
              <a:latin typeface="AGFutura Mon" panose="020B7200000000000000" pitchFamily="34" charset="0"/>
              <a:cs typeface="Arial" panose="020B0604020202020204" pitchFamily="34" charset="0"/>
            </a:rPr>
            <a:t> урьдчилсан мэдүүлэг</a:t>
          </a:r>
          <a:endParaRPr lang="en-US" sz="1800" b="1" i="0" cap="none" spc="0" dirty="0">
            <a:ln w="0"/>
            <a:solidFill>
              <a:schemeClr val="tx1"/>
            </a:solidFill>
            <a:effectLst/>
            <a:latin typeface="AGFutura Mon" panose="020B7200000000000000" pitchFamily="34" charset="0"/>
            <a:cs typeface="Arial" panose="020B0604020202020204" pitchFamily="34" charset="0"/>
          </a:endParaRPr>
        </a:p>
      </dgm:t>
    </dgm:pt>
    <dgm:pt modelId="{65A45D9B-575E-45ED-8F9B-F49BDB015AF9}" type="parTrans" cxnId="{A3705218-BFF3-4AC9-A9A9-6BF11A399CCD}">
      <dgm:prSet/>
      <dgm:spPr/>
      <dgm:t>
        <a:bodyPr/>
        <a:lstStyle/>
        <a:p>
          <a:endParaRPr lang="en-US"/>
        </a:p>
      </dgm:t>
    </dgm:pt>
    <dgm:pt modelId="{118292D8-05DB-4D85-9E55-7C5BBF4C89DB}" type="sibTrans" cxnId="{A3705218-BFF3-4AC9-A9A9-6BF11A399CCD}">
      <dgm:prSet/>
      <dgm:spPr/>
      <dgm:t>
        <a:bodyPr/>
        <a:lstStyle/>
        <a:p>
          <a:endParaRPr lang="en-US"/>
        </a:p>
      </dgm:t>
    </dgm:pt>
    <dgm:pt modelId="{938D5487-EF6B-4FAC-8A52-92A4888AD680}">
      <dgm:prSet phldrT="[Text]" custT="1"/>
      <dgm:spPr>
        <a:solidFill>
          <a:srgbClr val="96EAF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mn-MN" sz="1800" b="1" i="0" cap="none" spc="0" dirty="0" smtClean="0">
              <a:ln w="0"/>
              <a:solidFill>
                <a:schemeClr val="tx2">
                  <a:lumMod val="60000"/>
                  <a:lumOff val="40000"/>
                </a:schemeClr>
              </a:solidFill>
              <a:effectLst/>
              <a:latin typeface="AGFutura Mon" panose="020B7200000000000000" pitchFamily="34" charset="0"/>
              <a:cs typeface="Arial" panose="020B0604020202020204" pitchFamily="34" charset="0"/>
            </a:rPr>
            <a:t>Төрийн албан хаагчийн анкет</a:t>
          </a:r>
          <a:endParaRPr lang="en-US" sz="1800" b="1" i="0" cap="none" spc="0" dirty="0">
            <a:ln w="0"/>
            <a:solidFill>
              <a:schemeClr val="tx2">
                <a:lumMod val="60000"/>
                <a:lumOff val="40000"/>
              </a:schemeClr>
            </a:solidFill>
            <a:effectLst/>
            <a:latin typeface="AGFutura Mon" panose="020B7200000000000000" pitchFamily="34" charset="0"/>
            <a:cs typeface="Arial" panose="020B0604020202020204" pitchFamily="34" charset="0"/>
          </a:endParaRPr>
        </a:p>
      </dgm:t>
    </dgm:pt>
    <dgm:pt modelId="{79BA4478-4E6F-4CA4-86A4-2F386788ECB5}" type="parTrans" cxnId="{95784A94-36B0-449A-85FD-5FAEF6CBADE5}">
      <dgm:prSet/>
      <dgm:spPr/>
      <dgm:t>
        <a:bodyPr/>
        <a:lstStyle/>
        <a:p>
          <a:endParaRPr lang="en-US"/>
        </a:p>
      </dgm:t>
    </dgm:pt>
    <dgm:pt modelId="{2AEFB29A-A2DE-48E8-8A99-ED37F3EB6CEE}" type="sibTrans" cxnId="{95784A94-36B0-449A-85FD-5FAEF6CBADE5}">
      <dgm:prSet/>
      <dgm:spPr/>
      <dgm:t>
        <a:bodyPr/>
        <a:lstStyle/>
        <a:p>
          <a:endParaRPr lang="en-US"/>
        </a:p>
      </dgm:t>
    </dgm:pt>
    <dgm:pt modelId="{9CBB0F68-688C-4935-A939-73BE9D627422}">
      <dgm:prSet phldrT="[Tex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800" b="1" i="0" cap="none" spc="0" dirty="0">
            <a:ln w="0"/>
            <a:solidFill>
              <a:schemeClr val="tx2">
                <a:lumMod val="60000"/>
                <a:lumOff val="40000"/>
              </a:schemeClr>
            </a:solidFill>
            <a:effectLst/>
            <a:latin typeface="Arial" panose="020B0604020202020204" pitchFamily="34" charset="0"/>
            <a:cs typeface="Arial" panose="020B0604020202020204" pitchFamily="34" charset="0"/>
          </a:endParaRPr>
        </a:p>
      </dgm:t>
    </dgm:pt>
    <dgm:pt modelId="{9D07A964-44FA-4C4A-AE52-9F3CBF1A59F7}" type="parTrans" cxnId="{7BAF5B06-24FA-4011-9BD4-7C6094725FE4}">
      <dgm:prSet/>
      <dgm:spPr/>
      <dgm:t>
        <a:bodyPr/>
        <a:lstStyle/>
        <a:p>
          <a:endParaRPr lang="en-US"/>
        </a:p>
      </dgm:t>
    </dgm:pt>
    <dgm:pt modelId="{081D4E85-D819-4664-AD05-0B1D5C1F78B6}" type="sibTrans" cxnId="{7BAF5B06-24FA-4011-9BD4-7C6094725FE4}">
      <dgm:prSet/>
      <dgm:spPr/>
      <dgm:t>
        <a:bodyPr/>
        <a:lstStyle/>
        <a:p>
          <a:endParaRPr lang="en-US"/>
        </a:p>
      </dgm:t>
    </dgm:pt>
    <dgm:pt modelId="{D8F05C82-E6C1-41E1-9282-7219D0071F1A}">
      <dgm:prSet phldrT="[Tex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800" b="1" i="0" cap="none" spc="0" dirty="0">
            <a:ln w="0"/>
            <a:solidFill>
              <a:schemeClr val="tx2">
                <a:lumMod val="60000"/>
                <a:lumOff val="40000"/>
              </a:schemeClr>
            </a:solidFill>
            <a:effectLst/>
            <a:latin typeface="Arial" panose="020B0604020202020204" pitchFamily="34" charset="0"/>
            <a:cs typeface="Arial" panose="020B0604020202020204" pitchFamily="34" charset="0"/>
          </a:endParaRPr>
        </a:p>
      </dgm:t>
    </dgm:pt>
    <dgm:pt modelId="{482F7950-94E4-4897-9189-8574BB1D4136}" type="parTrans" cxnId="{64F348A7-C4FC-4DE3-B276-55918736CD4E}">
      <dgm:prSet/>
      <dgm:spPr/>
      <dgm:t>
        <a:bodyPr/>
        <a:lstStyle/>
        <a:p>
          <a:endParaRPr lang="en-US"/>
        </a:p>
      </dgm:t>
    </dgm:pt>
    <dgm:pt modelId="{0C74297D-40A5-4385-B708-59977528DCB3}" type="sibTrans" cxnId="{64F348A7-C4FC-4DE3-B276-55918736CD4E}">
      <dgm:prSet/>
      <dgm:spPr/>
      <dgm:t>
        <a:bodyPr/>
        <a:lstStyle/>
        <a:p>
          <a:endParaRPr lang="en-US"/>
        </a:p>
      </dgm:t>
    </dgm:pt>
    <dgm:pt modelId="{6B7CFA9E-C897-4F76-8720-C9E0CC472EA2}">
      <dgm:prSet phldrT="[Text]" custT="1"/>
      <dgm:spPr/>
      <dgm:t>
        <a:bodyPr/>
        <a:lstStyle/>
        <a:p>
          <a:pPr algn="ctr"/>
          <a:r>
            <a:rPr lang="mn-MN" sz="1600" b="1" i="0" dirty="0" smtClean="0">
              <a:solidFill>
                <a:srgbClr val="C00000"/>
              </a:solidFill>
              <a:latin typeface="+mn-lt"/>
              <a:cs typeface="Arial" panose="020B0604020202020204" pitchFamily="34" charset="0"/>
            </a:rPr>
            <a:t>Авлигатай тэм</a:t>
          </a:r>
          <a:r>
            <a:rPr lang="mn-MN" sz="1600" b="1" i="0" dirty="0" smtClean="0">
              <a:solidFill>
                <a:srgbClr val="C00000"/>
              </a:solidFill>
              <a:latin typeface="+mn-lt"/>
            </a:rPr>
            <a:t>цэх газар</a:t>
          </a:r>
          <a:endParaRPr lang="en-US" sz="1600" b="1" i="0" dirty="0">
            <a:solidFill>
              <a:srgbClr val="C00000"/>
            </a:solidFill>
            <a:latin typeface="+mn-lt"/>
          </a:endParaRPr>
        </a:p>
      </dgm:t>
    </dgm:pt>
    <dgm:pt modelId="{44EA53CC-04C6-404B-A938-6B6F745C01B8}" type="sibTrans" cxnId="{13AB15C9-04E5-4ED1-9FE4-CE109A71995D}">
      <dgm:prSet/>
      <dgm:spPr/>
      <dgm:t>
        <a:bodyPr/>
        <a:lstStyle/>
        <a:p>
          <a:endParaRPr lang="en-US" sz="1800" b="1" i="1"/>
        </a:p>
      </dgm:t>
    </dgm:pt>
    <dgm:pt modelId="{E5E0F15E-F77F-4CB0-BD04-EEDA5982BB95}" type="parTrans" cxnId="{13AB15C9-04E5-4ED1-9FE4-CE109A71995D}">
      <dgm:prSet/>
      <dgm:spPr/>
      <dgm:t>
        <a:bodyPr/>
        <a:lstStyle/>
        <a:p>
          <a:endParaRPr lang="en-US" sz="1800" b="1" i="1"/>
        </a:p>
      </dgm:t>
    </dgm:pt>
    <dgm:pt modelId="{CD376DC9-8051-41BE-B40B-F130C328B016}">
      <dgm:prSet phldrT="[Text]" custT="1"/>
      <dgm:spPr>
        <a:solidFill>
          <a:srgbClr val="96EAF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mn-MN" sz="1800" b="1" i="0" cap="none" spc="0" dirty="0" smtClean="0">
              <a:ln w="0"/>
              <a:solidFill>
                <a:schemeClr val="tx2">
                  <a:lumMod val="60000"/>
                  <a:lumOff val="40000"/>
                </a:schemeClr>
              </a:solidFill>
              <a:effectLst/>
              <a:latin typeface="AGFutura Mon" panose="020B7200000000000000" pitchFamily="34" charset="0"/>
              <a:cs typeface="Arial" panose="020B0604020202020204" pitchFamily="34" charset="0"/>
            </a:rPr>
            <a:t>Төрийн албаны шалгалт өгсөн тухай баримт</a:t>
          </a:r>
          <a:endParaRPr lang="en-US" sz="1800" b="1" i="0" cap="none" spc="0" dirty="0">
            <a:ln w="0"/>
            <a:solidFill>
              <a:schemeClr val="tx2">
                <a:lumMod val="60000"/>
                <a:lumOff val="40000"/>
              </a:schemeClr>
            </a:solidFill>
            <a:effectLst/>
            <a:latin typeface="AGFutura Mon" panose="020B7200000000000000" pitchFamily="34" charset="0"/>
            <a:cs typeface="Arial" panose="020B0604020202020204" pitchFamily="34" charset="0"/>
          </a:endParaRPr>
        </a:p>
      </dgm:t>
    </dgm:pt>
    <dgm:pt modelId="{CB7AB743-24E0-45FA-9F56-86594CC01F74}" type="parTrans" cxnId="{1373C5FF-942F-47F5-923B-99B98E43CAAF}">
      <dgm:prSet/>
      <dgm:spPr/>
      <dgm:t>
        <a:bodyPr/>
        <a:lstStyle/>
        <a:p>
          <a:endParaRPr lang="en-US"/>
        </a:p>
      </dgm:t>
    </dgm:pt>
    <dgm:pt modelId="{E9297FCD-DD85-4660-A459-667249F0A9D9}" type="sibTrans" cxnId="{1373C5FF-942F-47F5-923B-99B98E43CAAF}">
      <dgm:prSet/>
      <dgm:spPr/>
      <dgm:t>
        <a:bodyPr/>
        <a:lstStyle/>
        <a:p>
          <a:endParaRPr lang="en-US"/>
        </a:p>
      </dgm:t>
    </dgm:pt>
    <dgm:pt modelId="{5B7DD3AE-3B16-47F6-9407-E191178FEF91}">
      <dgm:prSet phldrT="[Text]" custT="1"/>
      <dgm:spPr>
        <a:solidFill>
          <a:srgbClr val="96EAF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mn-MN" sz="1800" b="1" i="0" cap="none" spc="0" dirty="0" smtClean="0">
              <a:ln w="0"/>
              <a:solidFill>
                <a:schemeClr val="tx2">
                  <a:lumMod val="60000"/>
                  <a:lumOff val="40000"/>
                </a:schemeClr>
              </a:solidFill>
              <a:effectLst/>
              <a:latin typeface="AGFutura Mon" panose="020B7200000000000000" pitchFamily="34" charset="0"/>
              <a:cs typeface="Arial" panose="020B0604020202020204" pitchFamily="34" charset="0"/>
            </a:rPr>
            <a:t>Боловсролын диплом, бусад</a:t>
          </a:r>
          <a:endParaRPr lang="en-US" sz="1800" b="1" i="0" cap="none" spc="0" dirty="0">
            <a:ln w="0"/>
            <a:solidFill>
              <a:schemeClr val="tx2">
                <a:lumMod val="60000"/>
                <a:lumOff val="40000"/>
              </a:schemeClr>
            </a:solidFill>
            <a:effectLst/>
            <a:latin typeface="AGFutura Mon" panose="020B7200000000000000" pitchFamily="34" charset="0"/>
            <a:cs typeface="Arial" panose="020B0604020202020204" pitchFamily="34" charset="0"/>
          </a:endParaRPr>
        </a:p>
      </dgm:t>
    </dgm:pt>
    <dgm:pt modelId="{E9BA74F7-A457-4E88-B196-A764A745A32D}" type="parTrans" cxnId="{FD9804E5-D855-4D4A-8EEE-09FF210ACC3A}">
      <dgm:prSet/>
      <dgm:spPr/>
      <dgm:t>
        <a:bodyPr/>
        <a:lstStyle/>
        <a:p>
          <a:endParaRPr lang="en-US"/>
        </a:p>
      </dgm:t>
    </dgm:pt>
    <dgm:pt modelId="{6C73505F-A24A-423F-A5DD-81F3C25C2A91}" type="sibTrans" cxnId="{FD9804E5-D855-4D4A-8EEE-09FF210ACC3A}">
      <dgm:prSet/>
      <dgm:spPr/>
      <dgm:t>
        <a:bodyPr/>
        <a:lstStyle/>
        <a:p>
          <a:endParaRPr lang="en-US"/>
        </a:p>
      </dgm:t>
    </dgm:pt>
    <dgm:pt modelId="{0BD5094F-D0BE-416E-BB42-B57A1A1F5F8F}">
      <dgm:prSet phldrT="[Text]"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mn-MN" sz="1900" b="1" i="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Авлигатай тэмцэх газарт хандсан албан бичиг</a:t>
          </a:r>
          <a:endParaRPr lang="en-US" sz="1900" b="1" i="0" cap="none" spc="0" dirty="0">
            <a:ln w="0"/>
            <a:solidFill>
              <a:schemeClr val="tx1"/>
            </a:solidFill>
            <a:effectLst/>
            <a:latin typeface="AGFutura Mon" panose="020B7200000000000000" pitchFamily="34" charset="0"/>
            <a:cs typeface="Arial" panose="020B0604020202020204" pitchFamily="34" charset="0"/>
          </a:endParaRPr>
        </a:p>
      </dgm:t>
    </dgm:pt>
    <dgm:pt modelId="{5D422465-7895-45AD-8397-552CF3417796}" type="parTrans" cxnId="{67B00495-3997-4F30-96C0-1380623DC748}">
      <dgm:prSet/>
      <dgm:spPr/>
      <dgm:t>
        <a:bodyPr/>
        <a:lstStyle/>
        <a:p>
          <a:endParaRPr lang="en-US"/>
        </a:p>
      </dgm:t>
    </dgm:pt>
    <dgm:pt modelId="{9C9C24A4-A8D3-4445-93E6-1A806FF56FB7}" type="sibTrans" cxnId="{67B00495-3997-4F30-96C0-1380623DC748}">
      <dgm:prSet/>
      <dgm:spPr/>
      <dgm:t>
        <a:bodyPr/>
        <a:lstStyle/>
        <a:p>
          <a:endParaRPr lang="en-US"/>
        </a:p>
      </dgm:t>
    </dgm:pt>
    <dgm:pt modelId="{9891F5A6-E570-4B1F-BFCF-6902AB5CF560}">
      <dgm:prSet phldrT="[Text]"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mn-MN" sz="1900" b="1" i="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Ажлын байрны тодорхойлолт, бусад холбогдох баримт бичиг</a:t>
          </a:r>
          <a:endParaRPr lang="en-US" sz="1900" b="1" i="0" cap="none" spc="0" dirty="0">
            <a:ln w="0"/>
            <a:solidFill>
              <a:schemeClr val="tx1"/>
            </a:solidFill>
            <a:effectLst/>
            <a:latin typeface="Arial" panose="020B0604020202020204" pitchFamily="34" charset="0"/>
            <a:cs typeface="Arial" panose="020B0604020202020204" pitchFamily="34" charset="0"/>
          </a:endParaRPr>
        </a:p>
      </dgm:t>
    </dgm:pt>
    <dgm:pt modelId="{7E3009ED-800E-410A-810B-535E2DE4772A}" type="parTrans" cxnId="{2A1E6E05-476E-4409-A43D-3ADB3175EF15}">
      <dgm:prSet/>
      <dgm:spPr/>
      <dgm:t>
        <a:bodyPr/>
        <a:lstStyle/>
        <a:p>
          <a:endParaRPr lang="en-US"/>
        </a:p>
      </dgm:t>
    </dgm:pt>
    <dgm:pt modelId="{87490CAA-B8D0-455D-9BA6-79AB75488AEC}" type="sibTrans" cxnId="{2A1E6E05-476E-4409-A43D-3ADB3175EF15}">
      <dgm:prSet/>
      <dgm:spPr/>
      <dgm:t>
        <a:bodyPr/>
        <a:lstStyle/>
        <a:p>
          <a:endParaRPr lang="en-US"/>
        </a:p>
      </dgm:t>
    </dgm:pt>
    <dgm:pt modelId="{9A998E13-A089-45A2-90E2-FA6B0CBF69B0}">
      <dgm:prSet phldrT="[Text]"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mn-MN" sz="1900" b="1" i="0" cap="none" spc="0" smtClean="0">
              <a:ln w="0"/>
              <a:solidFill>
                <a:schemeClr val="tx2">
                  <a:lumMod val="60000"/>
                  <a:lumOff val="40000"/>
                </a:schemeClr>
              </a:solidFill>
              <a:effectLst/>
              <a:latin typeface="Arial" panose="020B0604020202020204" pitchFamily="34" charset="0"/>
              <a:cs typeface="Arial" panose="020B0604020202020204" pitchFamily="34" charset="0"/>
            </a:rPr>
            <a:t>Нэг албан тушаалд нэг этгээдийг нэр дэвшүүлэх</a:t>
          </a:r>
          <a:endParaRPr lang="en-US" sz="1900" b="1" i="0" cap="none" spc="0" dirty="0">
            <a:ln w="0"/>
            <a:solidFill>
              <a:schemeClr val="tx1"/>
            </a:solidFill>
            <a:effectLst/>
            <a:latin typeface="Arial" panose="020B0604020202020204" pitchFamily="34" charset="0"/>
            <a:cs typeface="Arial" panose="020B0604020202020204" pitchFamily="34" charset="0"/>
          </a:endParaRPr>
        </a:p>
      </dgm:t>
    </dgm:pt>
    <dgm:pt modelId="{6980B738-2A1F-4501-8B53-509293F61300}" type="parTrans" cxnId="{F2B0FF79-48F5-4F6A-AB27-88E0C91BAF94}">
      <dgm:prSet/>
      <dgm:spPr/>
      <dgm:t>
        <a:bodyPr/>
        <a:lstStyle/>
        <a:p>
          <a:endParaRPr lang="en-US"/>
        </a:p>
      </dgm:t>
    </dgm:pt>
    <dgm:pt modelId="{566BFEA6-AD3B-49CA-83AA-77F4340469D6}" type="sibTrans" cxnId="{F2B0FF79-48F5-4F6A-AB27-88E0C91BAF94}">
      <dgm:prSet/>
      <dgm:spPr/>
      <dgm:t>
        <a:bodyPr/>
        <a:lstStyle/>
        <a:p>
          <a:endParaRPr lang="en-US"/>
        </a:p>
      </dgm:t>
    </dgm:pt>
    <dgm:pt modelId="{AAD16646-BB55-466D-AB70-7EB7ED4EA9D0}" type="pres">
      <dgm:prSet presAssocID="{F697872A-4C04-4087-B5B4-32D3EBB9DAD4}" presName="linearFlow" presStyleCnt="0">
        <dgm:presLayoutVars>
          <dgm:dir/>
          <dgm:animLvl val="lvl"/>
          <dgm:resizeHandles/>
        </dgm:presLayoutVars>
      </dgm:prSet>
      <dgm:spPr/>
      <dgm:t>
        <a:bodyPr/>
        <a:lstStyle/>
        <a:p>
          <a:endParaRPr lang="en-US"/>
        </a:p>
      </dgm:t>
    </dgm:pt>
    <dgm:pt modelId="{67E8EDC8-19AA-4EC9-884B-BE0198E0BED3}" type="pres">
      <dgm:prSet presAssocID="{31C77C28-FBD3-4C0C-ACBF-1A7840759704}" presName="compositeNode" presStyleCnt="0">
        <dgm:presLayoutVars>
          <dgm:bulletEnabled val="1"/>
        </dgm:presLayoutVars>
      </dgm:prSet>
      <dgm:spPr/>
    </dgm:pt>
    <dgm:pt modelId="{F6B5CC32-0471-41D5-BAB5-2CA9EF926195}" type="pres">
      <dgm:prSet presAssocID="{31C77C28-FBD3-4C0C-ACBF-1A7840759704}" presName="image" presStyleLbl="fgImgPlace1" presStyleIdx="0" presStyleCnt="3" custScaleX="113192" custScaleY="101162" custLinFactNeighborX="963" custLinFactNeighborY="-34562"/>
      <dgm:spPr>
        <a:blipFill rotWithShape="1">
          <a:blip xmlns:r="http://schemas.openxmlformats.org/officeDocument/2006/relationships" r:embed="rId1"/>
          <a:stretch>
            <a:fillRect/>
          </a:stretch>
        </a:blipFill>
      </dgm:spPr>
      <dgm:t>
        <a:bodyPr/>
        <a:lstStyle/>
        <a:p>
          <a:endParaRPr lang="en-US"/>
        </a:p>
      </dgm:t>
    </dgm:pt>
    <dgm:pt modelId="{4CE3BC37-390B-4B78-8678-C73648F05BE6}" type="pres">
      <dgm:prSet presAssocID="{31C77C28-FBD3-4C0C-ACBF-1A7840759704}" presName="childNode" presStyleLbl="node1" presStyleIdx="0" presStyleCnt="3" custScaleX="118615" custScaleY="91727" custLinFactNeighborX="-9046" custLinFactNeighborY="477">
        <dgm:presLayoutVars>
          <dgm:bulletEnabled val="1"/>
        </dgm:presLayoutVars>
      </dgm:prSet>
      <dgm:spPr/>
      <dgm:t>
        <a:bodyPr/>
        <a:lstStyle/>
        <a:p>
          <a:endParaRPr lang="en-US"/>
        </a:p>
      </dgm:t>
    </dgm:pt>
    <dgm:pt modelId="{E8B8A28E-4191-49C6-9850-55D5478229FC}" type="pres">
      <dgm:prSet presAssocID="{31C77C28-FBD3-4C0C-ACBF-1A7840759704}" presName="parentNode" presStyleLbl="revTx" presStyleIdx="0" presStyleCnt="3" custAng="5400000" custScaleY="43681" custLinFactX="200000" custLinFactNeighborX="240561" custLinFactNeighborY="-61090">
        <dgm:presLayoutVars>
          <dgm:chMax val="0"/>
          <dgm:bulletEnabled val="1"/>
        </dgm:presLayoutVars>
      </dgm:prSet>
      <dgm:spPr/>
      <dgm:t>
        <a:bodyPr/>
        <a:lstStyle/>
        <a:p>
          <a:endParaRPr lang="en-US"/>
        </a:p>
      </dgm:t>
    </dgm:pt>
    <dgm:pt modelId="{1F850CD1-E9FD-463F-96F5-DB9994F71FD2}" type="pres">
      <dgm:prSet presAssocID="{4EC8A4E7-F30E-44BB-87AA-E7910916EF83}" presName="sibTrans" presStyleCnt="0"/>
      <dgm:spPr/>
    </dgm:pt>
    <dgm:pt modelId="{192F5C16-0260-4DD8-8BDC-0795118D238A}" type="pres">
      <dgm:prSet presAssocID="{74E233FE-5165-4BC7-9616-4F7F13E0A4AC}" presName="compositeNode" presStyleCnt="0">
        <dgm:presLayoutVars>
          <dgm:bulletEnabled val="1"/>
        </dgm:presLayoutVars>
      </dgm:prSet>
      <dgm:spPr/>
    </dgm:pt>
    <dgm:pt modelId="{D877C5FA-1664-42BD-81D9-C8FF01B99CDB}" type="pres">
      <dgm:prSet presAssocID="{74E233FE-5165-4BC7-9616-4F7F13E0A4AC}" presName="image" presStyleLbl="fgImgPlace1" presStyleIdx="1" presStyleCnt="3" custScaleX="112435" custLinFactNeighborX="5058" custLinFactNeighborY="-2913"/>
      <dgm:spPr>
        <a:blipFill rotWithShape="1">
          <a:blip xmlns:r="http://schemas.openxmlformats.org/officeDocument/2006/relationships" r:embed="rId2"/>
          <a:stretch>
            <a:fillRect/>
          </a:stretch>
        </a:blipFill>
      </dgm:spPr>
      <dgm:t>
        <a:bodyPr/>
        <a:lstStyle/>
        <a:p>
          <a:endParaRPr lang="en-US"/>
        </a:p>
      </dgm:t>
    </dgm:pt>
    <dgm:pt modelId="{CBF1FDE0-4B63-448F-A3F6-FDE4E42E52FF}" type="pres">
      <dgm:prSet presAssocID="{74E233FE-5165-4BC7-9616-4F7F13E0A4AC}" presName="childNode" presStyleLbl="node1" presStyleIdx="1" presStyleCnt="3" custScaleX="127343" custScaleY="91711" custLinFactNeighborX="-9406" custLinFactNeighborY="515">
        <dgm:presLayoutVars>
          <dgm:bulletEnabled val="1"/>
        </dgm:presLayoutVars>
      </dgm:prSet>
      <dgm:spPr/>
      <dgm:t>
        <a:bodyPr/>
        <a:lstStyle/>
        <a:p>
          <a:endParaRPr lang="en-US"/>
        </a:p>
      </dgm:t>
    </dgm:pt>
    <dgm:pt modelId="{9331F94F-B803-4BB3-A62D-AF017480F52E}" type="pres">
      <dgm:prSet presAssocID="{74E233FE-5165-4BC7-9616-4F7F13E0A4AC}" presName="parentNode" presStyleLbl="revTx" presStyleIdx="1" presStyleCnt="3" custAng="5400000" custScaleX="193985" custScaleY="52309" custLinFactX="149296" custLinFactNeighborX="200000" custLinFactNeighborY="-63556">
        <dgm:presLayoutVars>
          <dgm:chMax val="0"/>
          <dgm:bulletEnabled val="1"/>
        </dgm:presLayoutVars>
      </dgm:prSet>
      <dgm:spPr/>
      <dgm:t>
        <a:bodyPr/>
        <a:lstStyle/>
        <a:p>
          <a:endParaRPr lang="en-US"/>
        </a:p>
      </dgm:t>
    </dgm:pt>
    <dgm:pt modelId="{C2531664-9B29-47B5-A417-94D6CA0EE182}" type="pres">
      <dgm:prSet presAssocID="{322F0FE4-AECA-4900-B2C1-21B07A972662}" presName="sibTrans" presStyleCnt="0"/>
      <dgm:spPr/>
    </dgm:pt>
    <dgm:pt modelId="{E320AF67-4D46-4D53-954C-F8FBC1A6970E}" type="pres">
      <dgm:prSet presAssocID="{6B7CFA9E-C897-4F76-8720-C9E0CC472EA2}" presName="compositeNode" presStyleCnt="0">
        <dgm:presLayoutVars>
          <dgm:bulletEnabled val="1"/>
        </dgm:presLayoutVars>
      </dgm:prSet>
      <dgm:spPr/>
    </dgm:pt>
    <dgm:pt modelId="{AF9DFABC-2F09-4AA4-8DDD-7408E91FE3BE}" type="pres">
      <dgm:prSet presAssocID="{6B7CFA9E-C897-4F76-8720-C9E0CC472EA2}" presName="image" presStyleLbl="fgImgPlace1" presStyleIdx="2" presStyleCnt="3" custLinFactNeighborX="26648" custLinFactNeighborY="-942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7E990BC4-69EE-471C-99DC-E6DF52A00581}" type="pres">
      <dgm:prSet presAssocID="{6B7CFA9E-C897-4F76-8720-C9E0CC472EA2}" presName="childNode" presStyleLbl="node1" presStyleIdx="2" presStyleCnt="3" custScaleX="138773" custScaleY="90883" custLinFactNeighborX="-4134" custLinFactNeighborY="151">
        <dgm:presLayoutVars>
          <dgm:bulletEnabled val="1"/>
        </dgm:presLayoutVars>
      </dgm:prSet>
      <dgm:spPr/>
      <dgm:t>
        <a:bodyPr/>
        <a:lstStyle/>
        <a:p>
          <a:endParaRPr lang="en-US"/>
        </a:p>
      </dgm:t>
    </dgm:pt>
    <dgm:pt modelId="{85B0405A-E01B-40D4-B606-91D344E56470}" type="pres">
      <dgm:prSet presAssocID="{6B7CFA9E-C897-4F76-8720-C9E0CC472EA2}" presName="parentNode" presStyleLbl="revTx" presStyleIdx="2" presStyleCnt="3" custAng="5400000" custScaleX="104851" custScaleY="34347" custLinFactX="200000" custLinFactNeighborX="218014" custLinFactNeighborY="-57423">
        <dgm:presLayoutVars>
          <dgm:chMax val="0"/>
          <dgm:bulletEnabled val="1"/>
        </dgm:presLayoutVars>
      </dgm:prSet>
      <dgm:spPr/>
      <dgm:t>
        <a:bodyPr/>
        <a:lstStyle/>
        <a:p>
          <a:endParaRPr lang="en-US"/>
        </a:p>
      </dgm:t>
    </dgm:pt>
  </dgm:ptLst>
  <dgm:cxnLst>
    <dgm:cxn modelId="{4D19F14D-4185-48F4-B965-C37360B5DB7C}" type="presOf" srcId="{938D5487-EF6B-4FAC-8A52-92A4888AD680}" destId="{4CE3BC37-390B-4B78-8678-C73648F05BE6}" srcOrd="0" destOrd="1" presId="urn:microsoft.com/office/officeart/2005/8/layout/hList2"/>
    <dgm:cxn modelId="{7BAF5B06-24FA-4011-9BD4-7C6094725FE4}" srcId="{6B7CFA9E-C897-4F76-8720-C9E0CC472EA2}" destId="{9CBB0F68-688C-4935-A939-73BE9D627422}" srcOrd="1" destOrd="0" parTransId="{9D07A964-44FA-4C4A-AE52-9F3CBF1A59F7}" sibTransId="{081D4E85-D819-4664-AD05-0B1D5C1F78B6}"/>
    <dgm:cxn modelId="{809897BB-9E6B-41DD-9F04-0704C28918DA}" srcId="{F697872A-4C04-4087-B5B4-32D3EBB9DAD4}" destId="{74E233FE-5165-4BC7-9616-4F7F13E0A4AC}" srcOrd="1" destOrd="0" parTransId="{D90983B6-89C8-4B28-A228-5D52EB7C1112}" sibTransId="{322F0FE4-AECA-4900-B2C1-21B07A972662}"/>
    <dgm:cxn modelId="{67B00495-3997-4F30-96C0-1380623DC748}" srcId="{74E233FE-5165-4BC7-9616-4F7F13E0A4AC}" destId="{0BD5094F-D0BE-416E-BB42-B57A1A1F5F8F}" srcOrd="0" destOrd="0" parTransId="{5D422465-7895-45AD-8397-552CF3417796}" sibTransId="{9C9C24A4-A8D3-4445-93E6-1A806FF56FB7}"/>
    <dgm:cxn modelId="{26FB3CE2-BEDD-4E62-9BDA-01DD2BA29466}" type="presOf" srcId="{0BD5094F-D0BE-416E-BB42-B57A1A1F5F8F}" destId="{CBF1FDE0-4B63-448F-A3F6-FDE4E42E52FF}" srcOrd="0" destOrd="0" presId="urn:microsoft.com/office/officeart/2005/8/layout/hList2"/>
    <dgm:cxn modelId="{67252592-81D6-4350-85C0-DCF7C0CD706A}" type="presOf" srcId="{94067AD3-DEC1-46F9-9360-F52503D2861B}" destId="{CBF1FDE0-4B63-448F-A3F6-FDE4E42E52FF}" srcOrd="0" destOrd="3" presId="urn:microsoft.com/office/officeart/2005/8/layout/hList2"/>
    <dgm:cxn modelId="{9F677F90-29FE-4298-98A2-A596F20BF797}" type="presOf" srcId="{6B7CFA9E-C897-4F76-8720-C9E0CC472EA2}" destId="{85B0405A-E01B-40D4-B606-91D344E56470}" srcOrd="0" destOrd="0" presId="urn:microsoft.com/office/officeart/2005/8/layout/hList2"/>
    <dgm:cxn modelId="{A4DF2F1A-7190-43C5-9F71-1D7F755B3104}" type="presOf" srcId="{9A998E13-A089-45A2-90E2-FA6B0CBF69B0}" destId="{CBF1FDE0-4B63-448F-A3F6-FDE4E42E52FF}" srcOrd="0" destOrd="2" presId="urn:microsoft.com/office/officeart/2005/8/layout/hList2"/>
    <dgm:cxn modelId="{595B352A-6D14-410B-A701-CF218CBC064D}" type="presOf" srcId="{9CBB0F68-688C-4935-A939-73BE9D627422}" destId="{7E990BC4-69EE-471C-99DC-E6DF52A00581}" srcOrd="0" destOrd="1" presId="urn:microsoft.com/office/officeart/2005/8/layout/hList2"/>
    <dgm:cxn modelId="{F2B0FF79-48F5-4F6A-AB27-88E0C91BAF94}" srcId="{74E233FE-5165-4BC7-9616-4F7F13E0A4AC}" destId="{9A998E13-A089-45A2-90E2-FA6B0CBF69B0}" srcOrd="2" destOrd="0" parTransId="{6980B738-2A1F-4501-8B53-509293F61300}" sibTransId="{566BFEA6-AD3B-49CA-83AA-77F4340469D6}"/>
    <dgm:cxn modelId="{2A1E6E05-476E-4409-A43D-3ADB3175EF15}" srcId="{74E233FE-5165-4BC7-9616-4F7F13E0A4AC}" destId="{9891F5A6-E570-4B1F-BFCF-6902AB5CF560}" srcOrd="1" destOrd="0" parTransId="{7E3009ED-800E-410A-810B-535E2DE4772A}" sibTransId="{87490CAA-B8D0-455D-9BA6-79AB75488AEC}"/>
    <dgm:cxn modelId="{1373C5FF-942F-47F5-923B-99B98E43CAAF}" srcId="{31C77C28-FBD3-4C0C-ACBF-1A7840759704}" destId="{CD376DC9-8051-41BE-B40B-F130C328B016}" srcOrd="2" destOrd="0" parTransId="{CB7AB743-24E0-45FA-9F56-86594CC01F74}" sibTransId="{E9297FCD-DD85-4660-A459-667249F0A9D9}"/>
    <dgm:cxn modelId="{13AB15C9-04E5-4ED1-9FE4-CE109A71995D}" srcId="{F697872A-4C04-4087-B5B4-32D3EBB9DAD4}" destId="{6B7CFA9E-C897-4F76-8720-C9E0CC472EA2}" srcOrd="2" destOrd="0" parTransId="{E5E0F15E-F77F-4CB0-BD04-EEDA5982BB95}" sibTransId="{44EA53CC-04C6-404B-A938-6B6F745C01B8}"/>
    <dgm:cxn modelId="{92A1B149-0C0E-4A16-83FA-1B0C8DF8007D}" srcId="{6B7CFA9E-C897-4F76-8720-C9E0CC472EA2}" destId="{AC6DB3B7-5B98-4710-8CA6-B7FA8F434E5B}" srcOrd="0" destOrd="0" parTransId="{53DC0827-5866-4DB2-B14B-57E5D5F901DD}" sibTransId="{AE77FDAD-96C3-4515-B13E-950CAE60C5E2}"/>
    <dgm:cxn modelId="{05B733BC-87F2-417E-8EFE-01F8E420B6AB}" type="presOf" srcId="{86EDB357-B102-4E9D-BCD6-5062FF92A8C9}" destId="{4CE3BC37-390B-4B78-8678-C73648F05BE6}" srcOrd="0" destOrd="0" presId="urn:microsoft.com/office/officeart/2005/8/layout/hList2"/>
    <dgm:cxn modelId="{418A3DB1-F7D3-4F9D-8226-C40823602EAA}" srcId="{F697872A-4C04-4087-B5B4-32D3EBB9DAD4}" destId="{31C77C28-FBD3-4C0C-ACBF-1A7840759704}" srcOrd="0" destOrd="0" parTransId="{C0DE649A-BD1E-4A02-99ED-496F91EA4886}" sibTransId="{4EC8A4E7-F30E-44BB-87AA-E7910916EF83}"/>
    <dgm:cxn modelId="{63710F76-5512-4115-8097-F93FEC6274EE}" type="presOf" srcId="{CD376DC9-8051-41BE-B40B-F130C328B016}" destId="{4CE3BC37-390B-4B78-8678-C73648F05BE6}" srcOrd="0" destOrd="2" presId="urn:microsoft.com/office/officeart/2005/8/layout/hList2"/>
    <dgm:cxn modelId="{6F2E8D1F-AF87-4B0E-B908-361F341DDBB8}" type="presOf" srcId="{AC6DB3B7-5B98-4710-8CA6-B7FA8F434E5B}" destId="{7E990BC4-69EE-471C-99DC-E6DF52A00581}" srcOrd="0" destOrd="0" presId="urn:microsoft.com/office/officeart/2005/8/layout/hList2"/>
    <dgm:cxn modelId="{4884F7B0-7182-40B6-9507-2706B8A87349}" type="presOf" srcId="{8195D9BC-9130-482D-AC1F-960110D4C964}" destId="{7E990BC4-69EE-471C-99DC-E6DF52A00581}" srcOrd="0" destOrd="2" presId="urn:microsoft.com/office/officeart/2005/8/layout/hList2"/>
    <dgm:cxn modelId="{9868150D-8647-4556-8FB2-E56F6CED6ACE}" type="presOf" srcId="{F697872A-4C04-4087-B5B4-32D3EBB9DAD4}" destId="{AAD16646-BB55-466D-AB70-7EB7ED4EA9D0}" srcOrd="0" destOrd="0" presId="urn:microsoft.com/office/officeart/2005/8/layout/hList2"/>
    <dgm:cxn modelId="{C3B1847E-1396-413F-8560-3708F80DC25E}" srcId="{74E233FE-5165-4BC7-9616-4F7F13E0A4AC}" destId="{94067AD3-DEC1-46F9-9360-F52503D2861B}" srcOrd="3" destOrd="0" parTransId="{52C15EA9-4463-4BBE-BD72-ADC92D417225}" sibTransId="{98839FCD-4DC6-48AC-88B5-6406063D2E23}"/>
    <dgm:cxn modelId="{4605E330-E91A-4C73-9195-EF29A0B43DEC}" type="presOf" srcId="{5B7DD3AE-3B16-47F6-9407-E191178FEF91}" destId="{4CE3BC37-390B-4B78-8678-C73648F05BE6}" srcOrd="0" destOrd="3" presId="urn:microsoft.com/office/officeart/2005/8/layout/hList2"/>
    <dgm:cxn modelId="{4B50EB29-D1F8-4B71-9ABB-89984746B40A}" type="presOf" srcId="{D8F05C82-E6C1-41E1-9282-7219D0071F1A}" destId="{7E990BC4-69EE-471C-99DC-E6DF52A00581}" srcOrd="0" destOrd="3" presId="urn:microsoft.com/office/officeart/2005/8/layout/hList2"/>
    <dgm:cxn modelId="{23B3FA00-1375-4556-9151-4A95821B562D}" type="presOf" srcId="{31C77C28-FBD3-4C0C-ACBF-1A7840759704}" destId="{E8B8A28E-4191-49C6-9850-55D5478229FC}" srcOrd="0" destOrd="0" presId="urn:microsoft.com/office/officeart/2005/8/layout/hList2"/>
    <dgm:cxn modelId="{DCD43305-3A5D-4EB6-B7BE-A31A5BA265D9}" srcId="{6B7CFA9E-C897-4F76-8720-C9E0CC472EA2}" destId="{8071F2AF-3A86-421A-AB79-BF06BE88C86B}" srcOrd="4" destOrd="0" parTransId="{A541F8FB-0257-4970-9B01-740861A3EBEB}" sibTransId="{A9A37234-5723-43D3-AC7D-41216E0646DC}"/>
    <dgm:cxn modelId="{95784A94-36B0-449A-85FD-5FAEF6CBADE5}" srcId="{31C77C28-FBD3-4C0C-ACBF-1A7840759704}" destId="{938D5487-EF6B-4FAC-8A52-92A4888AD680}" srcOrd="1" destOrd="0" parTransId="{79BA4478-4E6F-4CA4-86A4-2F386788ECB5}" sibTransId="{2AEFB29A-A2DE-48E8-8A99-ED37F3EB6CEE}"/>
    <dgm:cxn modelId="{F210C3E7-49E9-414C-BE73-EEC4B1B1448A}" type="presOf" srcId="{8071F2AF-3A86-421A-AB79-BF06BE88C86B}" destId="{7E990BC4-69EE-471C-99DC-E6DF52A00581}" srcOrd="0" destOrd="4" presId="urn:microsoft.com/office/officeart/2005/8/layout/hList2"/>
    <dgm:cxn modelId="{FD9804E5-D855-4D4A-8EEE-09FF210ACC3A}" srcId="{31C77C28-FBD3-4C0C-ACBF-1A7840759704}" destId="{5B7DD3AE-3B16-47F6-9407-E191178FEF91}" srcOrd="3" destOrd="0" parTransId="{E9BA74F7-A457-4E88-B196-A764A745A32D}" sibTransId="{6C73505F-A24A-423F-A5DD-81F3C25C2A91}"/>
    <dgm:cxn modelId="{9DE4BD66-3564-4351-9CB0-F58FBFD09738}" type="presOf" srcId="{74E233FE-5165-4BC7-9616-4F7F13E0A4AC}" destId="{9331F94F-B803-4BB3-A62D-AF017480F52E}" srcOrd="0" destOrd="0" presId="urn:microsoft.com/office/officeart/2005/8/layout/hList2"/>
    <dgm:cxn modelId="{35813093-5CD0-44C4-AAE7-6997F83208E8}" srcId="{6B7CFA9E-C897-4F76-8720-C9E0CC472EA2}" destId="{8195D9BC-9130-482D-AC1F-960110D4C964}" srcOrd="2" destOrd="0" parTransId="{921EF922-730E-4466-9D5A-0A2F63D8E4B5}" sibTransId="{2B525C3F-5DB3-4590-8F53-DE992BA1206B}"/>
    <dgm:cxn modelId="{A3705218-BFF3-4AC9-A9A9-6BF11A399CCD}" srcId="{31C77C28-FBD3-4C0C-ACBF-1A7840759704}" destId="{86EDB357-B102-4E9D-BCD6-5062FF92A8C9}" srcOrd="0" destOrd="0" parTransId="{65A45D9B-575E-45ED-8F9B-F49BDB015AF9}" sibTransId="{118292D8-05DB-4D85-9E55-7C5BBF4C89DB}"/>
    <dgm:cxn modelId="{64F348A7-C4FC-4DE3-B276-55918736CD4E}" srcId="{6B7CFA9E-C897-4F76-8720-C9E0CC472EA2}" destId="{D8F05C82-E6C1-41E1-9282-7219D0071F1A}" srcOrd="3" destOrd="0" parTransId="{482F7950-94E4-4897-9189-8574BB1D4136}" sibTransId="{0C74297D-40A5-4385-B708-59977528DCB3}"/>
    <dgm:cxn modelId="{6E1E62F5-5DA4-4B59-AEDA-4C00D93B1E41}" type="presOf" srcId="{9891F5A6-E570-4B1F-BFCF-6902AB5CF560}" destId="{CBF1FDE0-4B63-448F-A3F6-FDE4E42E52FF}" srcOrd="0" destOrd="1" presId="urn:microsoft.com/office/officeart/2005/8/layout/hList2"/>
    <dgm:cxn modelId="{F575F722-C08A-4F6B-915D-5E9273CAEA1F}" type="presParOf" srcId="{AAD16646-BB55-466D-AB70-7EB7ED4EA9D0}" destId="{67E8EDC8-19AA-4EC9-884B-BE0198E0BED3}" srcOrd="0" destOrd="0" presId="urn:microsoft.com/office/officeart/2005/8/layout/hList2"/>
    <dgm:cxn modelId="{6DE0A107-B456-4E24-9FE2-6B85D7ACE977}" type="presParOf" srcId="{67E8EDC8-19AA-4EC9-884B-BE0198E0BED3}" destId="{F6B5CC32-0471-41D5-BAB5-2CA9EF926195}" srcOrd="0" destOrd="0" presId="urn:microsoft.com/office/officeart/2005/8/layout/hList2"/>
    <dgm:cxn modelId="{87BC3ECA-7383-4B81-89EA-4C61C0A20168}" type="presParOf" srcId="{67E8EDC8-19AA-4EC9-884B-BE0198E0BED3}" destId="{4CE3BC37-390B-4B78-8678-C73648F05BE6}" srcOrd="1" destOrd="0" presId="urn:microsoft.com/office/officeart/2005/8/layout/hList2"/>
    <dgm:cxn modelId="{B1F78884-77B5-4C9F-B190-0A3E2F57FB4F}" type="presParOf" srcId="{67E8EDC8-19AA-4EC9-884B-BE0198E0BED3}" destId="{E8B8A28E-4191-49C6-9850-55D5478229FC}" srcOrd="2" destOrd="0" presId="urn:microsoft.com/office/officeart/2005/8/layout/hList2"/>
    <dgm:cxn modelId="{24F12E9C-8D9A-4890-B5D0-8746B4FF9729}" type="presParOf" srcId="{AAD16646-BB55-466D-AB70-7EB7ED4EA9D0}" destId="{1F850CD1-E9FD-463F-96F5-DB9994F71FD2}" srcOrd="1" destOrd="0" presId="urn:microsoft.com/office/officeart/2005/8/layout/hList2"/>
    <dgm:cxn modelId="{52686E4E-6BB7-4868-BBDF-79ADD920FC20}" type="presParOf" srcId="{AAD16646-BB55-466D-AB70-7EB7ED4EA9D0}" destId="{192F5C16-0260-4DD8-8BDC-0795118D238A}" srcOrd="2" destOrd="0" presId="urn:microsoft.com/office/officeart/2005/8/layout/hList2"/>
    <dgm:cxn modelId="{C8307D2D-0E7E-4854-BCBF-E749517CE680}" type="presParOf" srcId="{192F5C16-0260-4DD8-8BDC-0795118D238A}" destId="{D877C5FA-1664-42BD-81D9-C8FF01B99CDB}" srcOrd="0" destOrd="0" presId="urn:microsoft.com/office/officeart/2005/8/layout/hList2"/>
    <dgm:cxn modelId="{8EA2377E-7BBA-4608-B135-5E0473448B7E}" type="presParOf" srcId="{192F5C16-0260-4DD8-8BDC-0795118D238A}" destId="{CBF1FDE0-4B63-448F-A3F6-FDE4E42E52FF}" srcOrd="1" destOrd="0" presId="urn:microsoft.com/office/officeart/2005/8/layout/hList2"/>
    <dgm:cxn modelId="{EC9CAB35-7C76-4D96-BE70-C36B34E7A760}" type="presParOf" srcId="{192F5C16-0260-4DD8-8BDC-0795118D238A}" destId="{9331F94F-B803-4BB3-A62D-AF017480F52E}" srcOrd="2" destOrd="0" presId="urn:microsoft.com/office/officeart/2005/8/layout/hList2"/>
    <dgm:cxn modelId="{E1CAF6DB-30B2-456D-9D10-35BA77293B97}" type="presParOf" srcId="{AAD16646-BB55-466D-AB70-7EB7ED4EA9D0}" destId="{C2531664-9B29-47B5-A417-94D6CA0EE182}" srcOrd="3" destOrd="0" presId="urn:microsoft.com/office/officeart/2005/8/layout/hList2"/>
    <dgm:cxn modelId="{2D53CA08-FE3D-4884-9496-29EF8A60786C}" type="presParOf" srcId="{AAD16646-BB55-466D-AB70-7EB7ED4EA9D0}" destId="{E320AF67-4D46-4D53-954C-F8FBC1A6970E}" srcOrd="4" destOrd="0" presId="urn:microsoft.com/office/officeart/2005/8/layout/hList2"/>
    <dgm:cxn modelId="{388C3AED-4AD4-4A28-93EE-A470E016A440}" type="presParOf" srcId="{E320AF67-4D46-4D53-954C-F8FBC1A6970E}" destId="{AF9DFABC-2F09-4AA4-8DDD-7408E91FE3BE}" srcOrd="0" destOrd="0" presId="urn:microsoft.com/office/officeart/2005/8/layout/hList2"/>
    <dgm:cxn modelId="{667CF4C9-FBCB-406B-9859-27CDB750BA26}" type="presParOf" srcId="{E320AF67-4D46-4D53-954C-F8FBC1A6970E}" destId="{7E990BC4-69EE-471C-99DC-E6DF52A00581}" srcOrd="1" destOrd="0" presId="urn:microsoft.com/office/officeart/2005/8/layout/hList2"/>
    <dgm:cxn modelId="{FABF8ED4-9707-4D63-89E2-178BBE7980F7}" type="presParOf" srcId="{E320AF67-4D46-4D53-954C-F8FBC1A6970E}" destId="{85B0405A-E01B-40D4-B606-91D344E56470}"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A9E557-42A5-49B8-9B17-EB67462F0D0B}"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47F804E5-4B44-40AF-A402-01E007C7BE1B}">
      <dgm:prSet phldrT="[Text]" custT="1"/>
      <dgm:spPr/>
      <dgm:t>
        <a:bodyPr/>
        <a:lstStyle/>
        <a:p>
          <a:r>
            <a:rPr lang="mn-MN" sz="1600" b="0" dirty="0" smtClean="0">
              <a:solidFill>
                <a:srgbClr val="002060"/>
              </a:solidFill>
              <a:latin typeface="Arial" panose="020B0604020202020204" pitchFamily="34" charset="0"/>
              <a:cs typeface="Arial" panose="020B0604020202020204" pitchFamily="34" charset="0"/>
            </a:rPr>
            <a:t>1.ХАМААРАЛ БҮХИЙ ЭТГЭЭД</a:t>
          </a:r>
          <a:endParaRPr lang="en-US" sz="1600" b="0" dirty="0">
            <a:solidFill>
              <a:srgbClr val="002060"/>
            </a:solidFill>
            <a:latin typeface="Arial" panose="020B0604020202020204" pitchFamily="34" charset="0"/>
            <a:cs typeface="Arial" panose="020B0604020202020204" pitchFamily="34" charset="0"/>
          </a:endParaRPr>
        </a:p>
      </dgm:t>
    </dgm:pt>
    <dgm:pt modelId="{59312630-24F3-414B-8EC5-9F3D072BDF3E}" type="parTrans" cxnId="{03CCE2D8-F322-475D-B1F4-19F58DA720C1}">
      <dgm:prSet/>
      <dgm:spPr/>
      <dgm:t>
        <a:bodyPr/>
        <a:lstStyle/>
        <a:p>
          <a:endParaRPr lang="en-US"/>
        </a:p>
      </dgm:t>
    </dgm:pt>
    <dgm:pt modelId="{1D17E8C6-2C21-41C6-9A3D-B1B026B65A83}" type="sibTrans" cxnId="{03CCE2D8-F322-475D-B1F4-19F58DA720C1}">
      <dgm:prSet/>
      <dgm:spPr/>
      <dgm:t>
        <a:bodyPr/>
        <a:lstStyle/>
        <a:p>
          <a:endParaRPr lang="en-US"/>
        </a:p>
      </dgm:t>
    </dgm:pt>
    <dgm:pt modelId="{EEEF0958-EEA7-4C46-8728-AA5FC5DA10BE}">
      <dgm:prSet phldrT="[Text]" custT="1"/>
      <dgm:spPr/>
      <dgm:t>
        <a:bodyPr/>
        <a:lstStyle/>
        <a:p>
          <a:r>
            <a:rPr lang="mn-MN" sz="1600" dirty="0" smtClean="0">
              <a:solidFill>
                <a:srgbClr val="002060"/>
              </a:solidFill>
              <a:latin typeface="Arial" panose="020B0604020202020204" pitchFamily="34" charset="0"/>
              <a:cs typeface="Arial" panose="020B0604020202020204" pitchFamily="34" charset="0"/>
            </a:rPr>
            <a:t>2.НЭГДМЭЛ СОНИРХОЛТОЙ ЭТГЭЭД</a:t>
          </a:r>
          <a:endParaRPr lang="en-US" sz="1600" dirty="0">
            <a:solidFill>
              <a:srgbClr val="002060"/>
            </a:solidFill>
            <a:latin typeface="Arial" panose="020B0604020202020204" pitchFamily="34" charset="0"/>
            <a:cs typeface="Arial" panose="020B0604020202020204" pitchFamily="34" charset="0"/>
          </a:endParaRPr>
        </a:p>
      </dgm:t>
    </dgm:pt>
    <dgm:pt modelId="{B1984D4E-8BFE-4F70-9048-29C105F65AF6}" type="parTrans" cxnId="{1023E4F8-6A16-4D7A-8F9C-EC82FDCFA168}">
      <dgm:prSet/>
      <dgm:spPr/>
      <dgm:t>
        <a:bodyPr/>
        <a:lstStyle/>
        <a:p>
          <a:endParaRPr lang="en-US"/>
        </a:p>
      </dgm:t>
    </dgm:pt>
    <dgm:pt modelId="{348F342E-0E24-4907-B849-3AC064EA2154}" type="sibTrans" cxnId="{1023E4F8-6A16-4D7A-8F9C-EC82FDCFA168}">
      <dgm:prSet/>
      <dgm:spPr/>
      <dgm:t>
        <a:bodyPr/>
        <a:lstStyle/>
        <a:p>
          <a:endParaRPr lang="en-US"/>
        </a:p>
      </dgm:t>
    </dgm:pt>
    <dgm:pt modelId="{B27EA953-4C22-4493-A132-4BD3ED11EA62}">
      <dgm:prSet phldrT="[Text]" custT="1"/>
      <dgm:spPr/>
      <dgm:t>
        <a:bodyPr/>
        <a:lstStyle/>
        <a:p>
          <a:r>
            <a:rPr lang="mn-MN" sz="1600" dirty="0" smtClean="0">
              <a:solidFill>
                <a:srgbClr val="002060"/>
              </a:solidFill>
              <a:latin typeface="Arial" panose="020B0604020202020204" pitchFamily="34" charset="0"/>
              <a:cs typeface="Arial" panose="020B0604020202020204" pitchFamily="34" charset="0"/>
            </a:rPr>
            <a:t>3.ГИШҮҮНЧЛЭЛ</a:t>
          </a:r>
          <a:endParaRPr lang="en-US" sz="1600" dirty="0">
            <a:solidFill>
              <a:srgbClr val="002060"/>
            </a:solidFill>
            <a:latin typeface="Arial" panose="020B0604020202020204" pitchFamily="34" charset="0"/>
            <a:cs typeface="Arial" panose="020B0604020202020204" pitchFamily="34" charset="0"/>
          </a:endParaRPr>
        </a:p>
      </dgm:t>
    </dgm:pt>
    <dgm:pt modelId="{1480877C-E125-40F5-B0E6-47DDDF0D69B1}" type="parTrans" cxnId="{26606740-C1BF-45D8-9174-38CE4A8F7EF5}">
      <dgm:prSet/>
      <dgm:spPr/>
      <dgm:t>
        <a:bodyPr/>
        <a:lstStyle/>
        <a:p>
          <a:endParaRPr lang="en-US"/>
        </a:p>
      </dgm:t>
    </dgm:pt>
    <dgm:pt modelId="{35C3E1C2-044A-4FF5-B7FA-EF4B54BCCEE6}" type="sibTrans" cxnId="{26606740-C1BF-45D8-9174-38CE4A8F7EF5}">
      <dgm:prSet/>
      <dgm:spPr/>
      <dgm:t>
        <a:bodyPr/>
        <a:lstStyle/>
        <a:p>
          <a:endParaRPr lang="en-US"/>
        </a:p>
      </dgm:t>
    </dgm:pt>
    <dgm:pt modelId="{AAC03545-2CEB-45A5-8CAA-54DF2427579A}">
      <dgm:prSet phldrT="[Text]" custT="1"/>
      <dgm:spPr/>
      <dgm:t>
        <a:bodyPr/>
        <a:lstStyle/>
        <a:p>
          <a:r>
            <a:rPr lang="mn-MN" sz="1600" dirty="0" smtClean="0">
              <a:solidFill>
                <a:srgbClr val="002060"/>
              </a:solidFill>
              <a:latin typeface="Arial" panose="020B0604020202020204" pitchFamily="34" charset="0"/>
              <a:cs typeface="Arial" panose="020B0604020202020204" pitchFamily="34" charset="0"/>
            </a:rPr>
            <a:t>4.ТӨЛӨӨЛӨЛ ХЭРЭГЖҮҮЛСЭН БАЙДАЛ</a:t>
          </a:r>
          <a:endParaRPr lang="en-US" sz="1600" dirty="0">
            <a:solidFill>
              <a:srgbClr val="002060"/>
            </a:solidFill>
            <a:latin typeface="Arial" panose="020B0604020202020204" pitchFamily="34" charset="0"/>
            <a:cs typeface="Arial" panose="020B0604020202020204" pitchFamily="34" charset="0"/>
          </a:endParaRPr>
        </a:p>
      </dgm:t>
    </dgm:pt>
    <dgm:pt modelId="{05D48F16-440E-4655-A2A3-5D6832FDDBEB}" type="parTrans" cxnId="{31B02CAE-93EC-4F74-917C-F2AD80A4DE7F}">
      <dgm:prSet/>
      <dgm:spPr/>
      <dgm:t>
        <a:bodyPr/>
        <a:lstStyle/>
        <a:p>
          <a:endParaRPr lang="en-US"/>
        </a:p>
      </dgm:t>
    </dgm:pt>
    <dgm:pt modelId="{CFA5BEE4-C835-4561-AB4B-485CFE4043E7}" type="sibTrans" cxnId="{31B02CAE-93EC-4F74-917C-F2AD80A4DE7F}">
      <dgm:prSet/>
      <dgm:spPr/>
      <dgm:t>
        <a:bodyPr/>
        <a:lstStyle/>
        <a:p>
          <a:endParaRPr lang="en-US"/>
        </a:p>
      </dgm:t>
    </dgm:pt>
    <dgm:pt modelId="{2B4C41C9-6A23-4972-B681-CA3BA4660FBF}">
      <dgm:prSet phldrT="[Text]" custT="1"/>
      <dgm:spPr/>
      <dgm:t>
        <a:bodyPr/>
        <a:lstStyle/>
        <a:p>
          <a:r>
            <a:rPr lang="mn-MN" sz="1600" dirty="0" smtClean="0">
              <a:solidFill>
                <a:srgbClr val="002060"/>
              </a:solidFill>
              <a:latin typeface="Arial" panose="020B0604020202020204" pitchFamily="34" charset="0"/>
              <a:cs typeface="Arial" panose="020B0604020202020204" pitchFamily="34" charset="0"/>
            </a:rPr>
            <a:t>5.НЭР ДЭВШСЭН БАЙГУУЛЛАГА, ТҮҮНИЙ ЭРХЛЭХ АСУУДАЛ, ХАРЬЯАЛАХ НУТАГ ДЭВСГЭРТ БАЙГАА ХАМААРАЛ БҮХИЙ ЭТГЭЭД</a:t>
          </a:r>
          <a:endParaRPr lang="en-US" sz="1600" dirty="0">
            <a:solidFill>
              <a:srgbClr val="002060"/>
            </a:solidFill>
            <a:latin typeface="Arial" panose="020B0604020202020204" pitchFamily="34" charset="0"/>
            <a:cs typeface="Arial" panose="020B0604020202020204" pitchFamily="34" charset="0"/>
          </a:endParaRPr>
        </a:p>
      </dgm:t>
    </dgm:pt>
    <dgm:pt modelId="{911CAB46-70F0-4CE0-9804-6764CF0EE3D7}" type="parTrans" cxnId="{F115FABE-3D07-4FED-9505-15102C724170}">
      <dgm:prSet/>
      <dgm:spPr/>
      <dgm:t>
        <a:bodyPr/>
        <a:lstStyle/>
        <a:p>
          <a:endParaRPr lang="en-US"/>
        </a:p>
      </dgm:t>
    </dgm:pt>
    <dgm:pt modelId="{E61BB544-3CDA-471F-95AF-44A425569BA4}" type="sibTrans" cxnId="{F115FABE-3D07-4FED-9505-15102C724170}">
      <dgm:prSet/>
      <dgm:spPr/>
      <dgm:t>
        <a:bodyPr/>
        <a:lstStyle/>
        <a:p>
          <a:endParaRPr lang="en-US"/>
        </a:p>
      </dgm:t>
    </dgm:pt>
    <dgm:pt modelId="{8E5A8937-6B3E-45F1-BC53-995274C1BAB9}" type="pres">
      <dgm:prSet presAssocID="{63A9E557-42A5-49B8-9B17-EB67462F0D0B}" presName="linear" presStyleCnt="0">
        <dgm:presLayoutVars>
          <dgm:dir/>
          <dgm:animLvl val="lvl"/>
          <dgm:resizeHandles val="exact"/>
        </dgm:presLayoutVars>
      </dgm:prSet>
      <dgm:spPr/>
      <dgm:t>
        <a:bodyPr/>
        <a:lstStyle/>
        <a:p>
          <a:endParaRPr lang="en-US"/>
        </a:p>
      </dgm:t>
    </dgm:pt>
    <dgm:pt modelId="{2F24F616-8176-437B-BCDB-4E70966FC10D}" type="pres">
      <dgm:prSet presAssocID="{47F804E5-4B44-40AF-A402-01E007C7BE1B}" presName="parentLin" presStyleCnt="0"/>
      <dgm:spPr/>
      <dgm:t>
        <a:bodyPr/>
        <a:lstStyle/>
        <a:p>
          <a:endParaRPr lang="en-US"/>
        </a:p>
      </dgm:t>
    </dgm:pt>
    <dgm:pt modelId="{591CAC5A-9BC5-42BC-ADF9-48BF3657D664}" type="pres">
      <dgm:prSet presAssocID="{47F804E5-4B44-40AF-A402-01E007C7BE1B}" presName="parentLeftMargin" presStyleLbl="node1" presStyleIdx="0" presStyleCnt="5"/>
      <dgm:spPr/>
      <dgm:t>
        <a:bodyPr/>
        <a:lstStyle/>
        <a:p>
          <a:endParaRPr lang="en-US"/>
        </a:p>
      </dgm:t>
    </dgm:pt>
    <dgm:pt modelId="{007C68EB-9BD1-496F-ADE3-182071999DAA}" type="pres">
      <dgm:prSet presAssocID="{47F804E5-4B44-40AF-A402-01E007C7BE1B}" presName="parentText" presStyleLbl="node1" presStyleIdx="0" presStyleCnt="5" custScaleY="50853" custLinFactNeighborX="7457" custLinFactNeighborY="-4142">
        <dgm:presLayoutVars>
          <dgm:chMax val="0"/>
          <dgm:bulletEnabled val="1"/>
        </dgm:presLayoutVars>
      </dgm:prSet>
      <dgm:spPr/>
      <dgm:t>
        <a:bodyPr/>
        <a:lstStyle/>
        <a:p>
          <a:endParaRPr lang="en-US"/>
        </a:p>
      </dgm:t>
    </dgm:pt>
    <dgm:pt modelId="{B59C7E98-734E-4A4C-BAE5-FCA5CDC83E59}" type="pres">
      <dgm:prSet presAssocID="{47F804E5-4B44-40AF-A402-01E007C7BE1B}" presName="negativeSpace" presStyleCnt="0"/>
      <dgm:spPr/>
      <dgm:t>
        <a:bodyPr/>
        <a:lstStyle/>
        <a:p>
          <a:endParaRPr lang="en-US"/>
        </a:p>
      </dgm:t>
    </dgm:pt>
    <dgm:pt modelId="{51AB839F-F4CA-48D8-8A03-A75B980C39C6}" type="pres">
      <dgm:prSet presAssocID="{47F804E5-4B44-40AF-A402-01E007C7BE1B}" presName="childText" presStyleLbl="conFgAcc1" presStyleIdx="0" presStyleCnt="5" custScaleY="67613" custLinFactNeighborY="-22638">
        <dgm:presLayoutVars>
          <dgm:bulletEnabled val="1"/>
        </dgm:presLayoutVars>
      </dgm:prSet>
      <dgm:spPr/>
      <dgm:t>
        <a:bodyPr/>
        <a:lstStyle/>
        <a:p>
          <a:endParaRPr lang="en-US"/>
        </a:p>
      </dgm:t>
    </dgm:pt>
    <dgm:pt modelId="{3CA6D734-0AF9-43F8-8CC1-45D7375004EA}" type="pres">
      <dgm:prSet presAssocID="{1D17E8C6-2C21-41C6-9A3D-B1B026B65A83}" presName="spaceBetweenRectangles" presStyleCnt="0"/>
      <dgm:spPr/>
      <dgm:t>
        <a:bodyPr/>
        <a:lstStyle/>
        <a:p>
          <a:endParaRPr lang="en-US"/>
        </a:p>
      </dgm:t>
    </dgm:pt>
    <dgm:pt modelId="{98F0B232-A55D-41A8-9B4F-3F1E35C2B21D}" type="pres">
      <dgm:prSet presAssocID="{EEEF0958-EEA7-4C46-8728-AA5FC5DA10BE}" presName="parentLin" presStyleCnt="0"/>
      <dgm:spPr/>
      <dgm:t>
        <a:bodyPr/>
        <a:lstStyle/>
        <a:p>
          <a:endParaRPr lang="en-US"/>
        </a:p>
      </dgm:t>
    </dgm:pt>
    <dgm:pt modelId="{D1C048BC-F699-4C5D-8B62-3BE580097345}" type="pres">
      <dgm:prSet presAssocID="{EEEF0958-EEA7-4C46-8728-AA5FC5DA10BE}" presName="parentLeftMargin" presStyleLbl="node1" presStyleIdx="0" presStyleCnt="5"/>
      <dgm:spPr/>
      <dgm:t>
        <a:bodyPr/>
        <a:lstStyle/>
        <a:p>
          <a:endParaRPr lang="en-US"/>
        </a:p>
      </dgm:t>
    </dgm:pt>
    <dgm:pt modelId="{E268CBDE-06B4-47AC-B4A5-A90FDEFFC99B}" type="pres">
      <dgm:prSet presAssocID="{EEEF0958-EEA7-4C46-8728-AA5FC5DA10BE}" presName="parentText" presStyleLbl="node1" presStyleIdx="1" presStyleCnt="5" custScaleY="57377" custLinFactNeighborX="-2486" custLinFactNeighborY="-5549">
        <dgm:presLayoutVars>
          <dgm:chMax val="0"/>
          <dgm:bulletEnabled val="1"/>
        </dgm:presLayoutVars>
      </dgm:prSet>
      <dgm:spPr/>
      <dgm:t>
        <a:bodyPr/>
        <a:lstStyle/>
        <a:p>
          <a:endParaRPr lang="en-US"/>
        </a:p>
      </dgm:t>
    </dgm:pt>
    <dgm:pt modelId="{C5A7CBFE-342B-411C-AE61-9FDC387E36C0}" type="pres">
      <dgm:prSet presAssocID="{EEEF0958-EEA7-4C46-8728-AA5FC5DA10BE}" presName="negativeSpace" presStyleCnt="0"/>
      <dgm:spPr/>
      <dgm:t>
        <a:bodyPr/>
        <a:lstStyle/>
        <a:p>
          <a:endParaRPr lang="en-US"/>
        </a:p>
      </dgm:t>
    </dgm:pt>
    <dgm:pt modelId="{1E4DB5B9-CB9B-4B2B-900E-40325B8E67D6}" type="pres">
      <dgm:prSet presAssocID="{EEEF0958-EEA7-4C46-8728-AA5FC5DA10BE}" presName="childText" presStyleLbl="conFgAcc1" presStyleIdx="1" presStyleCnt="5" custScaleY="75348" custLinFactNeighborY="-22638">
        <dgm:presLayoutVars>
          <dgm:bulletEnabled val="1"/>
        </dgm:presLayoutVars>
      </dgm:prSet>
      <dgm:spPr/>
      <dgm:t>
        <a:bodyPr/>
        <a:lstStyle/>
        <a:p>
          <a:endParaRPr lang="en-US"/>
        </a:p>
      </dgm:t>
    </dgm:pt>
    <dgm:pt modelId="{B6E1EEFF-DB6C-4B03-973F-5E4B182DC0A2}" type="pres">
      <dgm:prSet presAssocID="{348F342E-0E24-4907-B849-3AC064EA2154}" presName="spaceBetweenRectangles" presStyleCnt="0"/>
      <dgm:spPr/>
      <dgm:t>
        <a:bodyPr/>
        <a:lstStyle/>
        <a:p>
          <a:endParaRPr lang="en-US"/>
        </a:p>
      </dgm:t>
    </dgm:pt>
    <dgm:pt modelId="{4EC01432-9D7B-4CF1-8BEA-FD17F47DB54F}" type="pres">
      <dgm:prSet presAssocID="{B27EA953-4C22-4493-A132-4BD3ED11EA62}" presName="parentLin" presStyleCnt="0"/>
      <dgm:spPr/>
      <dgm:t>
        <a:bodyPr/>
        <a:lstStyle/>
        <a:p>
          <a:endParaRPr lang="en-US"/>
        </a:p>
      </dgm:t>
    </dgm:pt>
    <dgm:pt modelId="{25AC7947-2B50-4A0D-9B45-904342A47BC2}" type="pres">
      <dgm:prSet presAssocID="{B27EA953-4C22-4493-A132-4BD3ED11EA62}" presName="parentLeftMargin" presStyleLbl="node1" presStyleIdx="1" presStyleCnt="5"/>
      <dgm:spPr/>
      <dgm:t>
        <a:bodyPr/>
        <a:lstStyle/>
        <a:p>
          <a:endParaRPr lang="en-US"/>
        </a:p>
      </dgm:t>
    </dgm:pt>
    <dgm:pt modelId="{A75C0493-6025-42B8-A420-728F9940A0FB}" type="pres">
      <dgm:prSet presAssocID="{B27EA953-4C22-4493-A132-4BD3ED11EA62}" presName="parentText" presStyleLbl="node1" presStyleIdx="2" presStyleCnt="5" custScaleY="49356" custLinFactNeighborX="-1961" custLinFactNeighborY="-5855">
        <dgm:presLayoutVars>
          <dgm:chMax val="0"/>
          <dgm:bulletEnabled val="1"/>
        </dgm:presLayoutVars>
      </dgm:prSet>
      <dgm:spPr/>
      <dgm:t>
        <a:bodyPr/>
        <a:lstStyle/>
        <a:p>
          <a:endParaRPr lang="en-US"/>
        </a:p>
      </dgm:t>
    </dgm:pt>
    <dgm:pt modelId="{1FB5B14B-452C-490A-867A-3439BD334912}" type="pres">
      <dgm:prSet presAssocID="{B27EA953-4C22-4493-A132-4BD3ED11EA62}" presName="negativeSpace" presStyleCnt="0"/>
      <dgm:spPr/>
      <dgm:t>
        <a:bodyPr/>
        <a:lstStyle/>
        <a:p>
          <a:endParaRPr lang="en-US"/>
        </a:p>
      </dgm:t>
    </dgm:pt>
    <dgm:pt modelId="{8D64F8A4-9E6B-4C3A-ACA2-124DC96F52EC}" type="pres">
      <dgm:prSet presAssocID="{B27EA953-4C22-4493-A132-4BD3ED11EA62}" presName="childText" presStyleLbl="conFgAcc1" presStyleIdx="2" presStyleCnt="5" custScaleY="70995" custLinFactNeighborY="-24917">
        <dgm:presLayoutVars>
          <dgm:bulletEnabled val="1"/>
        </dgm:presLayoutVars>
      </dgm:prSet>
      <dgm:spPr/>
      <dgm:t>
        <a:bodyPr/>
        <a:lstStyle/>
        <a:p>
          <a:endParaRPr lang="en-US"/>
        </a:p>
      </dgm:t>
    </dgm:pt>
    <dgm:pt modelId="{38FDF15C-6FCB-4C85-806B-01C9B445CE27}" type="pres">
      <dgm:prSet presAssocID="{35C3E1C2-044A-4FF5-B7FA-EF4B54BCCEE6}" presName="spaceBetweenRectangles" presStyleCnt="0"/>
      <dgm:spPr/>
    </dgm:pt>
    <dgm:pt modelId="{D04168F5-7F0C-48B7-BCAC-19705EE76CA4}" type="pres">
      <dgm:prSet presAssocID="{AAC03545-2CEB-45A5-8CAA-54DF2427579A}" presName="parentLin" presStyleCnt="0"/>
      <dgm:spPr/>
    </dgm:pt>
    <dgm:pt modelId="{720D9449-6667-478E-B26B-1A22EC642753}" type="pres">
      <dgm:prSet presAssocID="{AAC03545-2CEB-45A5-8CAA-54DF2427579A}" presName="parentLeftMargin" presStyleLbl="node1" presStyleIdx="2" presStyleCnt="5" custScaleY="49356" custLinFactNeighborX="-1961" custLinFactNeighborY="-1713"/>
      <dgm:spPr/>
      <dgm:t>
        <a:bodyPr/>
        <a:lstStyle/>
        <a:p>
          <a:endParaRPr lang="en-US"/>
        </a:p>
      </dgm:t>
    </dgm:pt>
    <dgm:pt modelId="{F033441C-D446-4A84-AA83-D2C13B3FCFC7}" type="pres">
      <dgm:prSet presAssocID="{AAC03545-2CEB-45A5-8CAA-54DF2427579A}" presName="parentText" presStyleLbl="node1" presStyleIdx="3" presStyleCnt="5" custScaleY="53444" custLinFactNeighborX="-1961" custLinFactNeighborY="-2832">
        <dgm:presLayoutVars>
          <dgm:chMax val="0"/>
          <dgm:bulletEnabled val="1"/>
        </dgm:presLayoutVars>
      </dgm:prSet>
      <dgm:spPr/>
      <dgm:t>
        <a:bodyPr/>
        <a:lstStyle/>
        <a:p>
          <a:endParaRPr lang="en-US"/>
        </a:p>
      </dgm:t>
    </dgm:pt>
    <dgm:pt modelId="{CB8ED048-D2E4-47C2-9C0E-2EECC874A2DD}" type="pres">
      <dgm:prSet presAssocID="{AAC03545-2CEB-45A5-8CAA-54DF2427579A}" presName="negativeSpace" presStyleCnt="0"/>
      <dgm:spPr/>
    </dgm:pt>
    <dgm:pt modelId="{E0B9E878-BB8E-479C-8006-7391574F509D}" type="pres">
      <dgm:prSet presAssocID="{AAC03545-2CEB-45A5-8CAA-54DF2427579A}" presName="childText" presStyleLbl="conFgAcc1" presStyleIdx="3" presStyleCnt="5" custScaleY="79341" custLinFactNeighborY="-39050">
        <dgm:presLayoutVars>
          <dgm:bulletEnabled val="1"/>
        </dgm:presLayoutVars>
      </dgm:prSet>
      <dgm:spPr/>
    </dgm:pt>
    <dgm:pt modelId="{3557F9DC-0495-40DD-896E-05BFB5036FF5}" type="pres">
      <dgm:prSet presAssocID="{CFA5BEE4-C835-4561-AB4B-485CFE4043E7}" presName="spaceBetweenRectangles" presStyleCnt="0"/>
      <dgm:spPr/>
    </dgm:pt>
    <dgm:pt modelId="{B379E582-2A80-4936-8717-336168C05E4B}" type="pres">
      <dgm:prSet presAssocID="{2B4C41C9-6A23-4972-B681-CA3BA4660FBF}" presName="parentLin" presStyleCnt="0"/>
      <dgm:spPr/>
    </dgm:pt>
    <dgm:pt modelId="{9C68F67B-EF6B-4D1D-B9CA-CDDE1690EB95}" type="pres">
      <dgm:prSet presAssocID="{2B4C41C9-6A23-4972-B681-CA3BA4660FBF}" presName="parentLeftMargin" presStyleLbl="node1" presStyleIdx="3" presStyleCnt="5" custScaleY="53444" custLinFactNeighborX="-1961" custLinFactNeighborY="83"/>
      <dgm:spPr/>
      <dgm:t>
        <a:bodyPr/>
        <a:lstStyle/>
        <a:p>
          <a:endParaRPr lang="en-US"/>
        </a:p>
      </dgm:t>
    </dgm:pt>
    <dgm:pt modelId="{1F211BEF-CF7B-41AD-BE99-8A66671DA3C2}" type="pres">
      <dgm:prSet presAssocID="{2B4C41C9-6A23-4972-B681-CA3BA4660FBF}" presName="parentText" presStyleLbl="node1" presStyleIdx="4" presStyleCnt="5" custScaleY="65378" custLinFactNeighborX="-1961" custLinFactNeighborY="13601">
        <dgm:presLayoutVars>
          <dgm:chMax val="0"/>
          <dgm:bulletEnabled val="1"/>
        </dgm:presLayoutVars>
      </dgm:prSet>
      <dgm:spPr/>
      <dgm:t>
        <a:bodyPr/>
        <a:lstStyle/>
        <a:p>
          <a:endParaRPr lang="en-US"/>
        </a:p>
      </dgm:t>
    </dgm:pt>
    <dgm:pt modelId="{5B12E59B-67C0-4494-83CD-C0C9F996E250}" type="pres">
      <dgm:prSet presAssocID="{2B4C41C9-6A23-4972-B681-CA3BA4660FBF}" presName="negativeSpace" presStyleCnt="0"/>
      <dgm:spPr/>
    </dgm:pt>
    <dgm:pt modelId="{5C399105-4A2C-4CE5-825C-06C58A6BE189}" type="pres">
      <dgm:prSet presAssocID="{2B4C41C9-6A23-4972-B681-CA3BA4660FBF}" presName="childText" presStyleLbl="conFgAcc1" presStyleIdx="4" presStyleCnt="5" custScaleY="133761" custLinFactNeighborX="668" custLinFactNeighborY="-3554">
        <dgm:presLayoutVars>
          <dgm:bulletEnabled val="1"/>
        </dgm:presLayoutVars>
      </dgm:prSet>
      <dgm:spPr/>
    </dgm:pt>
  </dgm:ptLst>
  <dgm:cxnLst>
    <dgm:cxn modelId="{B0A08779-C0FF-4216-B791-E74A28F69A3F}" type="presOf" srcId="{47F804E5-4B44-40AF-A402-01E007C7BE1B}" destId="{591CAC5A-9BC5-42BC-ADF9-48BF3657D664}" srcOrd="0" destOrd="0" presId="urn:microsoft.com/office/officeart/2005/8/layout/list1"/>
    <dgm:cxn modelId="{1023E4F8-6A16-4D7A-8F9C-EC82FDCFA168}" srcId="{63A9E557-42A5-49B8-9B17-EB67462F0D0B}" destId="{EEEF0958-EEA7-4C46-8728-AA5FC5DA10BE}" srcOrd="1" destOrd="0" parTransId="{B1984D4E-8BFE-4F70-9048-29C105F65AF6}" sibTransId="{348F342E-0E24-4907-B849-3AC064EA2154}"/>
    <dgm:cxn modelId="{AAB7BC38-0544-4FEB-B598-E8314F23AA01}" type="presOf" srcId="{B27EA953-4C22-4493-A132-4BD3ED11EA62}" destId="{25AC7947-2B50-4A0D-9B45-904342A47BC2}" srcOrd="0" destOrd="0" presId="urn:microsoft.com/office/officeart/2005/8/layout/list1"/>
    <dgm:cxn modelId="{1C261624-E690-44C0-A2B0-B9F5E1B2DF50}" type="presOf" srcId="{AAC03545-2CEB-45A5-8CAA-54DF2427579A}" destId="{F033441C-D446-4A84-AA83-D2C13B3FCFC7}" srcOrd="1" destOrd="0" presId="urn:microsoft.com/office/officeart/2005/8/layout/list1"/>
    <dgm:cxn modelId="{8D155466-0EDA-40C8-8E66-1399265FC4F1}" type="presOf" srcId="{2B4C41C9-6A23-4972-B681-CA3BA4660FBF}" destId="{1F211BEF-CF7B-41AD-BE99-8A66671DA3C2}" srcOrd="1" destOrd="0" presId="urn:microsoft.com/office/officeart/2005/8/layout/list1"/>
    <dgm:cxn modelId="{26606740-C1BF-45D8-9174-38CE4A8F7EF5}" srcId="{63A9E557-42A5-49B8-9B17-EB67462F0D0B}" destId="{B27EA953-4C22-4493-A132-4BD3ED11EA62}" srcOrd="2" destOrd="0" parTransId="{1480877C-E125-40F5-B0E6-47DDDF0D69B1}" sibTransId="{35C3E1C2-044A-4FF5-B7FA-EF4B54BCCEE6}"/>
    <dgm:cxn modelId="{51B82006-0FF3-4BBE-8CAE-FFA96390E83B}" type="presOf" srcId="{AAC03545-2CEB-45A5-8CAA-54DF2427579A}" destId="{720D9449-6667-478E-B26B-1A22EC642753}" srcOrd="0" destOrd="0" presId="urn:microsoft.com/office/officeart/2005/8/layout/list1"/>
    <dgm:cxn modelId="{B6F47FF9-37E9-4544-8188-8DE380E5A600}" type="presOf" srcId="{EEEF0958-EEA7-4C46-8728-AA5FC5DA10BE}" destId="{E268CBDE-06B4-47AC-B4A5-A90FDEFFC99B}" srcOrd="1" destOrd="0" presId="urn:microsoft.com/office/officeart/2005/8/layout/list1"/>
    <dgm:cxn modelId="{738CC29B-5BEE-47AA-909B-8C3C7FF4AA57}" type="presOf" srcId="{47F804E5-4B44-40AF-A402-01E007C7BE1B}" destId="{007C68EB-9BD1-496F-ADE3-182071999DAA}" srcOrd="1" destOrd="0" presId="urn:microsoft.com/office/officeart/2005/8/layout/list1"/>
    <dgm:cxn modelId="{31B02CAE-93EC-4F74-917C-F2AD80A4DE7F}" srcId="{63A9E557-42A5-49B8-9B17-EB67462F0D0B}" destId="{AAC03545-2CEB-45A5-8CAA-54DF2427579A}" srcOrd="3" destOrd="0" parTransId="{05D48F16-440E-4655-A2A3-5D6832FDDBEB}" sibTransId="{CFA5BEE4-C835-4561-AB4B-485CFE4043E7}"/>
    <dgm:cxn modelId="{4C459941-9537-476A-967F-5B4219F32175}" type="presOf" srcId="{2B4C41C9-6A23-4972-B681-CA3BA4660FBF}" destId="{9C68F67B-EF6B-4D1D-B9CA-CDDE1690EB95}" srcOrd="0" destOrd="0" presId="urn:microsoft.com/office/officeart/2005/8/layout/list1"/>
    <dgm:cxn modelId="{E5EA1D52-FCDE-46BA-A2B9-7A007C45C586}" type="presOf" srcId="{EEEF0958-EEA7-4C46-8728-AA5FC5DA10BE}" destId="{D1C048BC-F699-4C5D-8B62-3BE580097345}" srcOrd="0" destOrd="0" presId="urn:microsoft.com/office/officeart/2005/8/layout/list1"/>
    <dgm:cxn modelId="{6D701671-D739-4E82-BBC4-E91E63B367BD}" type="presOf" srcId="{63A9E557-42A5-49B8-9B17-EB67462F0D0B}" destId="{8E5A8937-6B3E-45F1-BC53-995274C1BAB9}" srcOrd="0" destOrd="0" presId="urn:microsoft.com/office/officeart/2005/8/layout/list1"/>
    <dgm:cxn modelId="{D227A99A-2974-4D33-B310-0223A175103C}" type="presOf" srcId="{B27EA953-4C22-4493-A132-4BD3ED11EA62}" destId="{A75C0493-6025-42B8-A420-728F9940A0FB}" srcOrd="1" destOrd="0" presId="urn:microsoft.com/office/officeart/2005/8/layout/list1"/>
    <dgm:cxn modelId="{F115FABE-3D07-4FED-9505-15102C724170}" srcId="{63A9E557-42A5-49B8-9B17-EB67462F0D0B}" destId="{2B4C41C9-6A23-4972-B681-CA3BA4660FBF}" srcOrd="4" destOrd="0" parTransId="{911CAB46-70F0-4CE0-9804-6764CF0EE3D7}" sibTransId="{E61BB544-3CDA-471F-95AF-44A425569BA4}"/>
    <dgm:cxn modelId="{03CCE2D8-F322-475D-B1F4-19F58DA720C1}" srcId="{63A9E557-42A5-49B8-9B17-EB67462F0D0B}" destId="{47F804E5-4B44-40AF-A402-01E007C7BE1B}" srcOrd="0" destOrd="0" parTransId="{59312630-24F3-414B-8EC5-9F3D072BDF3E}" sibTransId="{1D17E8C6-2C21-41C6-9A3D-B1B026B65A83}"/>
    <dgm:cxn modelId="{7745DE9F-7CEA-4523-A96C-AC5D9D093CEB}" type="presParOf" srcId="{8E5A8937-6B3E-45F1-BC53-995274C1BAB9}" destId="{2F24F616-8176-437B-BCDB-4E70966FC10D}" srcOrd="0" destOrd="0" presId="urn:microsoft.com/office/officeart/2005/8/layout/list1"/>
    <dgm:cxn modelId="{B46605C4-7EA5-42EE-B32A-D8ABCE47FD5E}" type="presParOf" srcId="{2F24F616-8176-437B-BCDB-4E70966FC10D}" destId="{591CAC5A-9BC5-42BC-ADF9-48BF3657D664}" srcOrd="0" destOrd="0" presId="urn:microsoft.com/office/officeart/2005/8/layout/list1"/>
    <dgm:cxn modelId="{96111969-9CBC-4E8F-B24A-E89EDD18B74C}" type="presParOf" srcId="{2F24F616-8176-437B-BCDB-4E70966FC10D}" destId="{007C68EB-9BD1-496F-ADE3-182071999DAA}" srcOrd="1" destOrd="0" presId="urn:microsoft.com/office/officeart/2005/8/layout/list1"/>
    <dgm:cxn modelId="{22307317-9F79-4556-A449-DDFFE7342E91}" type="presParOf" srcId="{8E5A8937-6B3E-45F1-BC53-995274C1BAB9}" destId="{B59C7E98-734E-4A4C-BAE5-FCA5CDC83E59}" srcOrd="1" destOrd="0" presId="urn:microsoft.com/office/officeart/2005/8/layout/list1"/>
    <dgm:cxn modelId="{594B2CE3-A4D6-47FB-9C29-929487C9368A}" type="presParOf" srcId="{8E5A8937-6B3E-45F1-BC53-995274C1BAB9}" destId="{51AB839F-F4CA-48D8-8A03-A75B980C39C6}" srcOrd="2" destOrd="0" presId="urn:microsoft.com/office/officeart/2005/8/layout/list1"/>
    <dgm:cxn modelId="{B80829D3-8F57-4AC2-B11B-650688557A00}" type="presParOf" srcId="{8E5A8937-6B3E-45F1-BC53-995274C1BAB9}" destId="{3CA6D734-0AF9-43F8-8CC1-45D7375004EA}" srcOrd="3" destOrd="0" presId="urn:microsoft.com/office/officeart/2005/8/layout/list1"/>
    <dgm:cxn modelId="{78ECC14F-F1D8-4B77-BDE3-0B3C7941E162}" type="presParOf" srcId="{8E5A8937-6B3E-45F1-BC53-995274C1BAB9}" destId="{98F0B232-A55D-41A8-9B4F-3F1E35C2B21D}" srcOrd="4" destOrd="0" presId="urn:microsoft.com/office/officeart/2005/8/layout/list1"/>
    <dgm:cxn modelId="{A13E80FD-E7FD-4EE1-8DD9-CB6D986C2BA5}" type="presParOf" srcId="{98F0B232-A55D-41A8-9B4F-3F1E35C2B21D}" destId="{D1C048BC-F699-4C5D-8B62-3BE580097345}" srcOrd="0" destOrd="0" presId="urn:microsoft.com/office/officeart/2005/8/layout/list1"/>
    <dgm:cxn modelId="{82F69418-A650-4B4C-BFBF-3B0EC03F5688}" type="presParOf" srcId="{98F0B232-A55D-41A8-9B4F-3F1E35C2B21D}" destId="{E268CBDE-06B4-47AC-B4A5-A90FDEFFC99B}" srcOrd="1" destOrd="0" presId="urn:microsoft.com/office/officeart/2005/8/layout/list1"/>
    <dgm:cxn modelId="{C5B6CCC8-F3F6-4702-A149-DDAF488BD699}" type="presParOf" srcId="{8E5A8937-6B3E-45F1-BC53-995274C1BAB9}" destId="{C5A7CBFE-342B-411C-AE61-9FDC387E36C0}" srcOrd="5" destOrd="0" presId="urn:microsoft.com/office/officeart/2005/8/layout/list1"/>
    <dgm:cxn modelId="{CAB92C20-3C16-40E8-954D-02E0B51D02D2}" type="presParOf" srcId="{8E5A8937-6B3E-45F1-BC53-995274C1BAB9}" destId="{1E4DB5B9-CB9B-4B2B-900E-40325B8E67D6}" srcOrd="6" destOrd="0" presId="urn:microsoft.com/office/officeart/2005/8/layout/list1"/>
    <dgm:cxn modelId="{69BD1A34-2B90-4EB6-B08A-0E7763F0656E}" type="presParOf" srcId="{8E5A8937-6B3E-45F1-BC53-995274C1BAB9}" destId="{B6E1EEFF-DB6C-4B03-973F-5E4B182DC0A2}" srcOrd="7" destOrd="0" presId="urn:microsoft.com/office/officeart/2005/8/layout/list1"/>
    <dgm:cxn modelId="{600D6F1C-F718-4A4B-B4F3-2E1FF0252334}" type="presParOf" srcId="{8E5A8937-6B3E-45F1-BC53-995274C1BAB9}" destId="{4EC01432-9D7B-4CF1-8BEA-FD17F47DB54F}" srcOrd="8" destOrd="0" presId="urn:microsoft.com/office/officeart/2005/8/layout/list1"/>
    <dgm:cxn modelId="{4158499E-0EF6-454F-BC05-5D68434023FA}" type="presParOf" srcId="{4EC01432-9D7B-4CF1-8BEA-FD17F47DB54F}" destId="{25AC7947-2B50-4A0D-9B45-904342A47BC2}" srcOrd="0" destOrd="0" presId="urn:microsoft.com/office/officeart/2005/8/layout/list1"/>
    <dgm:cxn modelId="{BFA3FEE7-B638-4271-8D2A-07040F0B5369}" type="presParOf" srcId="{4EC01432-9D7B-4CF1-8BEA-FD17F47DB54F}" destId="{A75C0493-6025-42B8-A420-728F9940A0FB}" srcOrd="1" destOrd="0" presId="urn:microsoft.com/office/officeart/2005/8/layout/list1"/>
    <dgm:cxn modelId="{D9A2ABEA-E4B0-41D1-B416-9D8C1D03F1D3}" type="presParOf" srcId="{8E5A8937-6B3E-45F1-BC53-995274C1BAB9}" destId="{1FB5B14B-452C-490A-867A-3439BD334912}" srcOrd="9" destOrd="0" presId="urn:microsoft.com/office/officeart/2005/8/layout/list1"/>
    <dgm:cxn modelId="{A7EC5D5C-7577-4B86-9ACA-A601BE94A6F0}" type="presParOf" srcId="{8E5A8937-6B3E-45F1-BC53-995274C1BAB9}" destId="{8D64F8A4-9E6B-4C3A-ACA2-124DC96F52EC}" srcOrd="10" destOrd="0" presId="urn:microsoft.com/office/officeart/2005/8/layout/list1"/>
    <dgm:cxn modelId="{8AB3F474-ED54-4B9D-B9D5-36B0E3B856D2}" type="presParOf" srcId="{8E5A8937-6B3E-45F1-BC53-995274C1BAB9}" destId="{38FDF15C-6FCB-4C85-806B-01C9B445CE27}" srcOrd="11" destOrd="0" presId="urn:microsoft.com/office/officeart/2005/8/layout/list1"/>
    <dgm:cxn modelId="{A034F6E6-66A9-4F1A-8666-BC381CC1DC3B}" type="presParOf" srcId="{8E5A8937-6B3E-45F1-BC53-995274C1BAB9}" destId="{D04168F5-7F0C-48B7-BCAC-19705EE76CA4}" srcOrd="12" destOrd="0" presId="urn:microsoft.com/office/officeart/2005/8/layout/list1"/>
    <dgm:cxn modelId="{69475CAA-B434-4A39-9070-B09488A7EF79}" type="presParOf" srcId="{D04168F5-7F0C-48B7-BCAC-19705EE76CA4}" destId="{720D9449-6667-478E-B26B-1A22EC642753}" srcOrd="0" destOrd="0" presId="urn:microsoft.com/office/officeart/2005/8/layout/list1"/>
    <dgm:cxn modelId="{A1127C8E-DC61-49C8-86DB-BA69BB1E252D}" type="presParOf" srcId="{D04168F5-7F0C-48B7-BCAC-19705EE76CA4}" destId="{F033441C-D446-4A84-AA83-D2C13B3FCFC7}" srcOrd="1" destOrd="0" presId="urn:microsoft.com/office/officeart/2005/8/layout/list1"/>
    <dgm:cxn modelId="{C04542C1-31A9-4251-B3AF-03AB583E30E4}" type="presParOf" srcId="{8E5A8937-6B3E-45F1-BC53-995274C1BAB9}" destId="{CB8ED048-D2E4-47C2-9C0E-2EECC874A2DD}" srcOrd="13" destOrd="0" presId="urn:microsoft.com/office/officeart/2005/8/layout/list1"/>
    <dgm:cxn modelId="{3CEDF219-0109-45BB-B27B-56E099699480}" type="presParOf" srcId="{8E5A8937-6B3E-45F1-BC53-995274C1BAB9}" destId="{E0B9E878-BB8E-479C-8006-7391574F509D}" srcOrd="14" destOrd="0" presId="urn:microsoft.com/office/officeart/2005/8/layout/list1"/>
    <dgm:cxn modelId="{9132B6F5-A8A3-447F-9AEA-84E7D76E474D}" type="presParOf" srcId="{8E5A8937-6B3E-45F1-BC53-995274C1BAB9}" destId="{3557F9DC-0495-40DD-896E-05BFB5036FF5}" srcOrd="15" destOrd="0" presId="urn:microsoft.com/office/officeart/2005/8/layout/list1"/>
    <dgm:cxn modelId="{C3F5FA4E-3153-4772-A5A9-3C5753C8BFC2}" type="presParOf" srcId="{8E5A8937-6B3E-45F1-BC53-995274C1BAB9}" destId="{B379E582-2A80-4936-8717-336168C05E4B}" srcOrd="16" destOrd="0" presId="urn:microsoft.com/office/officeart/2005/8/layout/list1"/>
    <dgm:cxn modelId="{3420922F-FBAD-414B-8F43-87C726C7EC64}" type="presParOf" srcId="{B379E582-2A80-4936-8717-336168C05E4B}" destId="{9C68F67B-EF6B-4D1D-B9CA-CDDE1690EB95}" srcOrd="0" destOrd="0" presId="urn:microsoft.com/office/officeart/2005/8/layout/list1"/>
    <dgm:cxn modelId="{1F3252DE-8088-49C1-8E4A-EDF57E20C4C8}" type="presParOf" srcId="{B379E582-2A80-4936-8717-336168C05E4B}" destId="{1F211BEF-CF7B-41AD-BE99-8A66671DA3C2}" srcOrd="1" destOrd="0" presId="urn:microsoft.com/office/officeart/2005/8/layout/list1"/>
    <dgm:cxn modelId="{EF7B8B91-22D5-4BF5-80C1-9DE28B13486E}" type="presParOf" srcId="{8E5A8937-6B3E-45F1-BC53-995274C1BAB9}" destId="{5B12E59B-67C0-4494-83CD-C0C9F996E250}" srcOrd="17" destOrd="0" presId="urn:microsoft.com/office/officeart/2005/8/layout/list1"/>
    <dgm:cxn modelId="{EDB18161-670E-417D-9C18-6E2140978D19}" type="presParOf" srcId="{8E5A8937-6B3E-45F1-BC53-995274C1BAB9}" destId="{5C399105-4A2C-4CE5-825C-06C58A6BE18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EED54-EE8C-4712-8CDF-EFA76279F41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B8817D4-CCFA-4675-B141-281B33BC1C48}">
      <dgm:prSet phldrT="[Text]" custT="1"/>
      <dgm:spPr/>
      <dgm:t>
        <a:bodyPr/>
        <a:lstStyle/>
        <a:p>
          <a:r>
            <a:rPr lang="mn-MN" sz="1600" dirty="0" smtClean="0">
              <a:latin typeface="Arial" panose="020B0604020202020204" pitchFamily="34" charset="0"/>
              <a:cs typeface="Arial" panose="020B0604020202020204" pitchFamily="34" charset="0"/>
            </a:rPr>
            <a:t>Мэдүүлгийн бүрдүүлэлтийн хяналт шалгалт</a:t>
          </a:r>
        </a:p>
        <a:p>
          <a:r>
            <a:rPr lang="mn-MN" sz="1600" dirty="0" smtClean="0">
              <a:latin typeface="Arial" panose="020B0604020202020204" pitchFamily="34" charset="0"/>
              <a:cs typeface="Arial" panose="020B0604020202020204" pitchFamily="34" charset="0"/>
            </a:rPr>
            <a:t> 2016 он</a:t>
          </a:r>
          <a:endParaRPr lang="en-US" sz="1600" dirty="0">
            <a:latin typeface="Arial" panose="020B0604020202020204" pitchFamily="34" charset="0"/>
            <a:cs typeface="Arial" panose="020B0604020202020204" pitchFamily="34" charset="0"/>
          </a:endParaRPr>
        </a:p>
      </dgm:t>
    </dgm:pt>
    <dgm:pt modelId="{515E8CAA-3E47-4B6B-B7F0-201F07D4118C}" type="parTrans" cxnId="{A15A9095-DD1C-4111-8C13-223FC8CA9306}">
      <dgm:prSet/>
      <dgm:spPr/>
      <dgm:t>
        <a:bodyPr/>
        <a:lstStyle/>
        <a:p>
          <a:endParaRPr lang="en-US"/>
        </a:p>
      </dgm:t>
    </dgm:pt>
    <dgm:pt modelId="{E3F78F07-E468-42FB-8C59-5E0494A82BD6}" type="sibTrans" cxnId="{A15A9095-DD1C-4111-8C13-223FC8CA9306}">
      <dgm:prSet/>
      <dgm:spPr/>
      <dgm:t>
        <a:bodyPr/>
        <a:lstStyle/>
        <a:p>
          <a:endParaRPr lang="en-US" dirty="0"/>
        </a:p>
      </dgm:t>
    </dgm:pt>
    <dgm:pt modelId="{72FC767D-ADB0-473A-8AF7-CC5C6D465BB2}">
      <dgm:prSet phldrT="[Text]" custT="1"/>
      <dgm:spPr/>
      <dgm:t>
        <a:bodyPr/>
        <a:lstStyle/>
        <a:p>
          <a:pPr defTabSz="622300">
            <a:lnSpc>
              <a:spcPct val="90000"/>
            </a:lnSpc>
            <a:spcBef>
              <a:spcPct val="0"/>
            </a:spcBef>
            <a:spcAft>
              <a:spcPct val="35000"/>
            </a:spcAft>
          </a:pPr>
          <a:r>
            <a:rPr lang="mn-MN" sz="1400" dirty="0" smtClean="0">
              <a:latin typeface="Arial" panose="020B0604020202020204" pitchFamily="34" charset="0"/>
              <a:cs typeface="Arial" panose="020B0604020202020204" pitchFamily="34" charset="0"/>
            </a:rPr>
            <a:t>Шалгалтанд хамрагдсан байгууллага</a:t>
          </a:r>
          <a:endParaRPr lang="en-US" sz="1400" dirty="0" smtClean="0">
            <a:latin typeface="Arial" panose="020B0604020202020204" pitchFamily="34" charset="0"/>
            <a:cs typeface="Arial" panose="020B0604020202020204" pitchFamily="34" charset="0"/>
          </a:endParaRPr>
        </a:p>
        <a:p>
          <a:pPr defTabSz="622300">
            <a:lnSpc>
              <a:spcPct val="90000"/>
            </a:lnSpc>
            <a:spcBef>
              <a:spcPct val="0"/>
            </a:spcBef>
            <a:spcAft>
              <a:spcPct val="35000"/>
            </a:spcAft>
          </a:pPr>
          <a:r>
            <a:rPr lang="mn-MN" sz="1400" dirty="0" smtClean="0">
              <a:latin typeface="Arial" panose="020B0604020202020204" pitchFamily="34" charset="0"/>
              <a:cs typeface="Arial" panose="020B0604020202020204" pitchFamily="34" charset="0"/>
            </a:rPr>
            <a:t>21</a:t>
          </a:r>
          <a:endParaRPr lang="en-US" sz="1400" dirty="0">
            <a:latin typeface="Arial" panose="020B0604020202020204" pitchFamily="34" charset="0"/>
            <a:cs typeface="Arial" panose="020B0604020202020204" pitchFamily="34" charset="0"/>
          </a:endParaRPr>
        </a:p>
      </dgm:t>
    </dgm:pt>
    <dgm:pt modelId="{14FC181C-B0C8-46B7-A6B1-B3347743C563}" type="parTrans" cxnId="{84095339-D1CA-4378-8985-3040CE545AB3}">
      <dgm:prSet/>
      <dgm:spPr/>
      <dgm:t>
        <a:bodyPr/>
        <a:lstStyle/>
        <a:p>
          <a:endParaRPr lang="en-US"/>
        </a:p>
      </dgm:t>
    </dgm:pt>
    <dgm:pt modelId="{AB8AFE62-0897-43BD-9327-5B66624D787F}" type="sibTrans" cxnId="{84095339-D1CA-4378-8985-3040CE545AB3}">
      <dgm:prSet/>
      <dgm:spPr/>
      <dgm:t>
        <a:bodyPr/>
        <a:lstStyle/>
        <a:p>
          <a:endParaRPr lang="en-US" dirty="0"/>
        </a:p>
      </dgm:t>
    </dgm:pt>
    <dgm:pt modelId="{A3714DBA-02D7-4D32-B44F-1CFCB84565C7}">
      <dgm:prSet phldrT="[Text]" custT="1"/>
      <dgm:spPr/>
      <dgm:t>
        <a:bodyPr/>
        <a:lstStyle/>
        <a:p>
          <a:r>
            <a:rPr lang="mn-MN" sz="1400" dirty="0" smtClean="0">
              <a:latin typeface="Arial" panose="020B0604020202020204" pitchFamily="34" charset="0"/>
              <a:cs typeface="Arial" panose="020B0604020202020204" pitchFamily="34" charset="0"/>
            </a:rPr>
            <a:t>ХАСУМ хянуулаагүй томилогдсон албан тушаалтны тоо</a:t>
          </a:r>
        </a:p>
        <a:p>
          <a:r>
            <a:rPr lang="mn-MN" sz="1400" dirty="0" smtClean="0">
              <a:latin typeface="Arial" panose="020B0604020202020204" pitchFamily="34" charset="0"/>
              <a:cs typeface="Arial" panose="020B0604020202020204" pitchFamily="34" charset="0"/>
            </a:rPr>
            <a:t>209</a:t>
          </a:r>
          <a:endParaRPr lang="en-US" sz="1400" dirty="0">
            <a:latin typeface="Arial" panose="020B0604020202020204" pitchFamily="34" charset="0"/>
            <a:cs typeface="Arial" panose="020B0604020202020204" pitchFamily="34" charset="0"/>
          </a:endParaRPr>
        </a:p>
      </dgm:t>
    </dgm:pt>
    <dgm:pt modelId="{E4A82E3A-D892-4D21-9C82-81329A0FCAF4}" type="parTrans" cxnId="{863117D9-DBAC-497F-82CF-5AA35A41106E}">
      <dgm:prSet/>
      <dgm:spPr/>
      <dgm:t>
        <a:bodyPr/>
        <a:lstStyle/>
        <a:p>
          <a:endParaRPr lang="en-US"/>
        </a:p>
      </dgm:t>
    </dgm:pt>
    <dgm:pt modelId="{D28D2540-EF57-49B4-A25F-8F1449672050}" type="sibTrans" cxnId="{863117D9-DBAC-497F-82CF-5AA35A41106E}">
      <dgm:prSet/>
      <dgm:spPr/>
      <dgm:t>
        <a:bodyPr/>
        <a:lstStyle/>
        <a:p>
          <a:endParaRPr lang="en-US" dirty="0"/>
        </a:p>
      </dgm:t>
    </dgm:pt>
    <dgm:pt modelId="{9709EFBF-B200-4CC1-93FC-3DCF1B130B98}">
      <dgm:prSet phldrT="[Text]"/>
      <dgm:spPr/>
      <dgm:t>
        <a:bodyPr/>
        <a:lstStyle/>
        <a:p>
          <a:r>
            <a:rPr lang="mn-MN" dirty="0" smtClean="0"/>
            <a:t>ХАСУМ хянуулаагүй томилогдсон албан тушаалтныг чөлөөлсөн, түтгэлзүүлсэн</a:t>
          </a:r>
        </a:p>
        <a:p>
          <a:r>
            <a:rPr lang="mn-MN" dirty="0" smtClean="0"/>
            <a:t>118 </a:t>
          </a:r>
          <a:endParaRPr lang="en-US" dirty="0"/>
        </a:p>
      </dgm:t>
    </dgm:pt>
    <dgm:pt modelId="{F05EEDEA-FE50-4E51-9EDB-88E383658CDE}" type="parTrans" cxnId="{F4F44F6B-32BC-4263-BAF4-0BD77AFF2B94}">
      <dgm:prSet/>
      <dgm:spPr/>
      <dgm:t>
        <a:bodyPr/>
        <a:lstStyle/>
        <a:p>
          <a:endParaRPr lang="en-US"/>
        </a:p>
      </dgm:t>
    </dgm:pt>
    <dgm:pt modelId="{A33BB442-F463-426D-AD21-292FA306DB1D}" type="sibTrans" cxnId="{F4F44F6B-32BC-4263-BAF4-0BD77AFF2B94}">
      <dgm:prSet/>
      <dgm:spPr/>
      <dgm:t>
        <a:bodyPr/>
        <a:lstStyle/>
        <a:p>
          <a:endParaRPr lang="en-US" dirty="0"/>
        </a:p>
      </dgm:t>
    </dgm:pt>
    <dgm:pt modelId="{E0D2CA12-9249-487C-9A76-440B6FD11222}" type="pres">
      <dgm:prSet presAssocID="{28BEED54-EE8C-4712-8CDF-EFA76279F419}" presName="cycle" presStyleCnt="0">
        <dgm:presLayoutVars>
          <dgm:dir/>
          <dgm:resizeHandles val="exact"/>
        </dgm:presLayoutVars>
      </dgm:prSet>
      <dgm:spPr/>
      <dgm:t>
        <a:bodyPr/>
        <a:lstStyle/>
        <a:p>
          <a:endParaRPr lang="en-US"/>
        </a:p>
      </dgm:t>
    </dgm:pt>
    <dgm:pt modelId="{306F304A-F6B4-402F-BED1-72BC657743C4}" type="pres">
      <dgm:prSet presAssocID="{CB8817D4-CCFA-4675-B141-281B33BC1C48}" presName="node" presStyleLbl="node1" presStyleIdx="0" presStyleCnt="4" custScaleX="138686" custScaleY="137642" custRadScaleRad="91198" custRadScaleInc="-2078">
        <dgm:presLayoutVars>
          <dgm:bulletEnabled val="1"/>
        </dgm:presLayoutVars>
      </dgm:prSet>
      <dgm:spPr/>
      <dgm:t>
        <a:bodyPr/>
        <a:lstStyle/>
        <a:p>
          <a:endParaRPr lang="en-US"/>
        </a:p>
      </dgm:t>
    </dgm:pt>
    <dgm:pt modelId="{1750108E-D100-4572-88A3-345A11587ED8}" type="pres">
      <dgm:prSet presAssocID="{E3F78F07-E468-42FB-8C59-5E0494A82BD6}" presName="sibTrans" presStyleLbl="sibTrans2D1" presStyleIdx="0" presStyleCnt="4"/>
      <dgm:spPr/>
      <dgm:t>
        <a:bodyPr/>
        <a:lstStyle/>
        <a:p>
          <a:endParaRPr lang="en-US"/>
        </a:p>
      </dgm:t>
    </dgm:pt>
    <dgm:pt modelId="{1E820A0B-CFD8-4531-9198-0E443960769A}" type="pres">
      <dgm:prSet presAssocID="{E3F78F07-E468-42FB-8C59-5E0494A82BD6}" presName="connectorText" presStyleLbl="sibTrans2D1" presStyleIdx="0" presStyleCnt="4"/>
      <dgm:spPr/>
      <dgm:t>
        <a:bodyPr/>
        <a:lstStyle/>
        <a:p>
          <a:endParaRPr lang="en-US"/>
        </a:p>
      </dgm:t>
    </dgm:pt>
    <dgm:pt modelId="{080A1740-2095-4AE2-842F-BF541DC11A22}" type="pres">
      <dgm:prSet presAssocID="{72FC767D-ADB0-473A-8AF7-CC5C6D465BB2}" presName="node" presStyleLbl="node1" presStyleIdx="1" presStyleCnt="4" custScaleX="162414" custRadScaleRad="154182" custRadScaleInc="-5324">
        <dgm:presLayoutVars>
          <dgm:bulletEnabled val="1"/>
        </dgm:presLayoutVars>
      </dgm:prSet>
      <dgm:spPr/>
      <dgm:t>
        <a:bodyPr/>
        <a:lstStyle/>
        <a:p>
          <a:endParaRPr lang="en-US"/>
        </a:p>
      </dgm:t>
    </dgm:pt>
    <dgm:pt modelId="{F16E585E-EDBF-4304-BF43-4C797637A443}" type="pres">
      <dgm:prSet presAssocID="{AB8AFE62-0897-43BD-9327-5B66624D787F}" presName="sibTrans" presStyleLbl="sibTrans2D1" presStyleIdx="1" presStyleCnt="4"/>
      <dgm:spPr/>
      <dgm:t>
        <a:bodyPr/>
        <a:lstStyle/>
        <a:p>
          <a:endParaRPr lang="en-US"/>
        </a:p>
      </dgm:t>
    </dgm:pt>
    <dgm:pt modelId="{CF6751FF-ADC6-4A0E-8A0A-3DA45FED6954}" type="pres">
      <dgm:prSet presAssocID="{AB8AFE62-0897-43BD-9327-5B66624D787F}" presName="connectorText" presStyleLbl="sibTrans2D1" presStyleIdx="1" presStyleCnt="4"/>
      <dgm:spPr/>
      <dgm:t>
        <a:bodyPr/>
        <a:lstStyle/>
        <a:p>
          <a:endParaRPr lang="en-US"/>
        </a:p>
      </dgm:t>
    </dgm:pt>
    <dgm:pt modelId="{EDC3C7B2-51C9-40F8-93F7-69471EEE5AA9}" type="pres">
      <dgm:prSet presAssocID="{A3714DBA-02D7-4D32-B44F-1CFCB84565C7}" presName="node" presStyleLbl="node1" presStyleIdx="2" presStyleCnt="4" custScaleX="183691" custScaleY="104728" custRadScaleRad="82703" custRadScaleInc="-3944">
        <dgm:presLayoutVars>
          <dgm:bulletEnabled val="1"/>
        </dgm:presLayoutVars>
      </dgm:prSet>
      <dgm:spPr/>
      <dgm:t>
        <a:bodyPr/>
        <a:lstStyle/>
        <a:p>
          <a:endParaRPr lang="en-US"/>
        </a:p>
      </dgm:t>
    </dgm:pt>
    <dgm:pt modelId="{4E83EC23-9546-4B01-A54B-8FCAD7510336}" type="pres">
      <dgm:prSet presAssocID="{D28D2540-EF57-49B4-A25F-8F1449672050}" presName="sibTrans" presStyleLbl="sibTrans2D1" presStyleIdx="2" presStyleCnt="4"/>
      <dgm:spPr/>
      <dgm:t>
        <a:bodyPr/>
        <a:lstStyle/>
        <a:p>
          <a:endParaRPr lang="en-US"/>
        </a:p>
      </dgm:t>
    </dgm:pt>
    <dgm:pt modelId="{9A8D5C2A-0167-4CBE-A40A-62477A9746C1}" type="pres">
      <dgm:prSet presAssocID="{D28D2540-EF57-49B4-A25F-8F1449672050}" presName="connectorText" presStyleLbl="sibTrans2D1" presStyleIdx="2" presStyleCnt="4"/>
      <dgm:spPr/>
      <dgm:t>
        <a:bodyPr/>
        <a:lstStyle/>
        <a:p>
          <a:endParaRPr lang="en-US"/>
        </a:p>
      </dgm:t>
    </dgm:pt>
    <dgm:pt modelId="{1ACC3440-63C1-48F7-AF24-6CE74F3637A3}" type="pres">
      <dgm:prSet presAssocID="{9709EFBF-B200-4CC1-93FC-3DCF1B130B98}" presName="node" presStyleLbl="node1" presStyleIdx="3" presStyleCnt="4" custScaleX="148704" custRadScaleRad="157848" custRadScaleInc="1605">
        <dgm:presLayoutVars>
          <dgm:bulletEnabled val="1"/>
        </dgm:presLayoutVars>
      </dgm:prSet>
      <dgm:spPr/>
      <dgm:t>
        <a:bodyPr/>
        <a:lstStyle/>
        <a:p>
          <a:endParaRPr lang="en-US"/>
        </a:p>
      </dgm:t>
    </dgm:pt>
    <dgm:pt modelId="{39EE2871-6E2A-4932-8391-2503C692EE4C}" type="pres">
      <dgm:prSet presAssocID="{A33BB442-F463-426D-AD21-292FA306DB1D}" presName="sibTrans" presStyleLbl="sibTrans2D1" presStyleIdx="3" presStyleCnt="4"/>
      <dgm:spPr/>
      <dgm:t>
        <a:bodyPr/>
        <a:lstStyle/>
        <a:p>
          <a:endParaRPr lang="en-US"/>
        </a:p>
      </dgm:t>
    </dgm:pt>
    <dgm:pt modelId="{936AD42B-9FFA-4149-AB07-7A286DF96B54}" type="pres">
      <dgm:prSet presAssocID="{A33BB442-F463-426D-AD21-292FA306DB1D}" presName="connectorText" presStyleLbl="sibTrans2D1" presStyleIdx="3" presStyleCnt="4"/>
      <dgm:spPr/>
      <dgm:t>
        <a:bodyPr/>
        <a:lstStyle/>
        <a:p>
          <a:endParaRPr lang="en-US"/>
        </a:p>
      </dgm:t>
    </dgm:pt>
  </dgm:ptLst>
  <dgm:cxnLst>
    <dgm:cxn modelId="{BDDD01A1-BD04-43F0-B659-78CFA9EAFDC8}" type="presOf" srcId="{A3714DBA-02D7-4D32-B44F-1CFCB84565C7}" destId="{EDC3C7B2-51C9-40F8-93F7-69471EEE5AA9}" srcOrd="0" destOrd="0" presId="urn:microsoft.com/office/officeart/2005/8/layout/cycle2"/>
    <dgm:cxn modelId="{A4F32AAB-008C-4524-95D9-E1B0F9C5895F}" type="presOf" srcId="{D28D2540-EF57-49B4-A25F-8F1449672050}" destId="{4E83EC23-9546-4B01-A54B-8FCAD7510336}" srcOrd="0" destOrd="0" presId="urn:microsoft.com/office/officeart/2005/8/layout/cycle2"/>
    <dgm:cxn modelId="{F4F44F6B-32BC-4263-BAF4-0BD77AFF2B94}" srcId="{28BEED54-EE8C-4712-8CDF-EFA76279F419}" destId="{9709EFBF-B200-4CC1-93FC-3DCF1B130B98}" srcOrd="3" destOrd="0" parTransId="{F05EEDEA-FE50-4E51-9EDB-88E383658CDE}" sibTransId="{A33BB442-F463-426D-AD21-292FA306DB1D}"/>
    <dgm:cxn modelId="{A15A9095-DD1C-4111-8C13-223FC8CA9306}" srcId="{28BEED54-EE8C-4712-8CDF-EFA76279F419}" destId="{CB8817D4-CCFA-4675-B141-281B33BC1C48}" srcOrd="0" destOrd="0" parTransId="{515E8CAA-3E47-4B6B-B7F0-201F07D4118C}" sibTransId="{E3F78F07-E468-42FB-8C59-5E0494A82BD6}"/>
    <dgm:cxn modelId="{29604861-B66D-4B01-B0E3-A9814B061EDC}" type="presOf" srcId="{E3F78F07-E468-42FB-8C59-5E0494A82BD6}" destId="{1750108E-D100-4572-88A3-345A11587ED8}" srcOrd="0" destOrd="0" presId="urn:microsoft.com/office/officeart/2005/8/layout/cycle2"/>
    <dgm:cxn modelId="{39CE1199-F037-4C4E-9426-DB667F0896C1}" type="presOf" srcId="{CB8817D4-CCFA-4675-B141-281B33BC1C48}" destId="{306F304A-F6B4-402F-BED1-72BC657743C4}" srcOrd="0" destOrd="0" presId="urn:microsoft.com/office/officeart/2005/8/layout/cycle2"/>
    <dgm:cxn modelId="{842C1C06-FF01-4F12-B046-43C41784253A}" type="presOf" srcId="{72FC767D-ADB0-473A-8AF7-CC5C6D465BB2}" destId="{080A1740-2095-4AE2-842F-BF541DC11A22}" srcOrd="0" destOrd="0" presId="urn:microsoft.com/office/officeart/2005/8/layout/cycle2"/>
    <dgm:cxn modelId="{327FF48F-958E-4A4C-B800-10F0BB9C77D1}" type="presOf" srcId="{28BEED54-EE8C-4712-8CDF-EFA76279F419}" destId="{E0D2CA12-9249-487C-9A76-440B6FD11222}" srcOrd="0" destOrd="0" presId="urn:microsoft.com/office/officeart/2005/8/layout/cycle2"/>
    <dgm:cxn modelId="{1F442A27-E9D0-458A-8567-EF00CEB18ABB}" type="presOf" srcId="{AB8AFE62-0897-43BD-9327-5B66624D787F}" destId="{CF6751FF-ADC6-4A0E-8A0A-3DA45FED6954}" srcOrd="1" destOrd="0" presId="urn:microsoft.com/office/officeart/2005/8/layout/cycle2"/>
    <dgm:cxn modelId="{2D88CBCC-B394-4241-B5FA-AE9106267BE2}" type="presOf" srcId="{E3F78F07-E468-42FB-8C59-5E0494A82BD6}" destId="{1E820A0B-CFD8-4531-9198-0E443960769A}" srcOrd="1" destOrd="0" presId="urn:microsoft.com/office/officeart/2005/8/layout/cycle2"/>
    <dgm:cxn modelId="{863117D9-DBAC-497F-82CF-5AA35A41106E}" srcId="{28BEED54-EE8C-4712-8CDF-EFA76279F419}" destId="{A3714DBA-02D7-4D32-B44F-1CFCB84565C7}" srcOrd="2" destOrd="0" parTransId="{E4A82E3A-D892-4D21-9C82-81329A0FCAF4}" sibTransId="{D28D2540-EF57-49B4-A25F-8F1449672050}"/>
    <dgm:cxn modelId="{53D5774D-4D40-4C1F-B1D1-BD5CA326A607}" type="presOf" srcId="{A33BB442-F463-426D-AD21-292FA306DB1D}" destId="{39EE2871-6E2A-4932-8391-2503C692EE4C}" srcOrd="0" destOrd="0" presId="urn:microsoft.com/office/officeart/2005/8/layout/cycle2"/>
    <dgm:cxn modelId="{3C2FF72A-9399-4E8B-A252-73D3B1A40B7A}" type="presOf" srcId="{A33BB442-F463-426D-AD21-292FA306DB1D}" destId="{936AD42B-9FFA-4149-AB07-7A286DF96B54}" srcOrd="1" destOrd="0" presId="urn:microsoft.com/office/officeart/2005/8/layout/cycle2"/>
    <dgm:cxn modelId="{84095339-D1CA-4378-8985-3040CE545AB3}" srcId="{28BEED54-EE8C-4712-8CDF-EFA76279F419}" destId="{72FC767D-ADB0-473A-8AF7-CC5C6D465BB2}" srcOrd="1" destOrd="0" parTransId="{14FC181C-B0C8-46B7-A6B1-B3347743C563}" sibTransId="{AB8AFE62-0897-43BD-9327-5B66624D787F}"/>
    <dgm:cxn modelId="{FCA1044F-66AE-4099-9044-5D710461D47F}" type="presOf" srcId="{AB8AFE62-0897-43BD-9327-5B66624D787F}" destId="{F16E585E-EDBF-4304-BF43-4C797637A443}" srcOrd="0" destOrd="0" presId="urn:microsoft.com/office/officeart/2005/8/layout/cycle2"/>
    <dgm:cxn modelId="{C58579A1-7DB6-4501-A368-3CB5B0361CF9}" type="presOf" srcId="{D28D2540-EF57-49B4-A25F-8F1449672050}" destId="{9A8D5C2A-0167-4CBE-A40A-62477A9746C1}" srcOrd="1" destOrd="0" presId="urn:microsoft.com/office/officeart/2005/8/layout/cycle2"/>
    <dgm:cxn modelId="{96DAF3CD-3247-4ACB-9C1C-9787D9A095DB}" type="presOf" srcId="{9709EFBF-B200-4CC1-93FC-3DCF1B130B98}" destId="{1ACC3440-63C1-48F7-AF24-6CE74F3637A3}" srcOrd="0" destOrd="0" presId="urn:microsoft.com/office/officeart/2005/8/layout/cycle2"/>
    <dgm:cxn modelId="{578F77A0-A8A0-4762-9B44-D4B99E966A4E}" type="presParOf" srcId="{E0D2CA12-9249-487C-9A76-440B6FD11222}" destId="{306F304A-F6B4-402F-BED1-72BC657743C4}" srcOrd="0" destOrd="0" presId="urn:microsoft.com/office/officeart/2005/8/layout/cycle2"/>
    <dgm:cxn modelId="{F42FA5A7-C2FC-417B-9C45-6DBF93469B9F}" type="presParOf" srcId="{E0D2CA12-9249-487C-9A76-440B6FD11222}" destId="{1750108E-D100-4572-88A3-345A11587ED8}" srcOrd="1" destOrd="0" presId="urn:microsoft.com/office/officeart/2005/8/layout/cycle2"/>
    <dgm:cxn modelId="{B95AB31E-7CAA-4725-9217-A2FD14C406A6}" type="presParOf" srcId="{1750108E-D100-4572-88A3-345A11587ED8}" destId="{1E820A0B-CFD8-4531-9198-0E443960769A}" srcOrd="0" destOrd="0" presId="urn:microsoft.com/office/officeart/2005/8/layout/cycle2"/>
    <dgm:cxn modelId="{5FD39C1C-D88C-4811-A2F7-28CF329C8633}" type="presParOf" srcId="{E0D2CA12-9249-487C-9A76-440B6FD11222}" destId="{080A1740-2095-4AE2-842F-BF541DC11A22}" srcOrd="2" destOrd="0" presId="urn:microsoft.com/office/officeart/2005/8/layout/cycle2"/>
    <dgm:cxn modelId="{9C87379A-398B-4672-B49D-918A73931A73}" type="presParOf" srcId="{E0D2CA12-9249-487C-9A76-440B6FD11222}" destId="{F16E585E-EDBF-4304-BF43-4C797637A443}" srcOrd="3" destOrd="0" presId="urn:microsoft.com/office/officeart/2005/8/layout/cycle2"/>
    <dgm:cxn modelId="{B3B1CA46-2BCD-42E5-B56A-884B26CADEAA}" type="presParOf" srcId="{F16E585E-EDBF-4304-BF43-4C797637A443}" destId="{CF6751FF-ADC6-4A0E-8A0A-3DA45FED6954}" srcOrd="0" destOrd="0" presId="urn:microsoft.com/office/officeart/2005/8/layout/cycle2"/>
    <dgm:cxn modelId="{C3FCA2E1-6A2F-403E-AF0D-065796BE1A19}" type="presParOf" srcId="{E0D2CA12-9249-487C-9A76-440B6FD11222}" destId="{EDC3C7B2-51C9-40F8-93F7-69471EEE5AA9}" srcOrd="4" destOrd="0" presId="urn:microsoft.com/office/officeart/2005/8/layout/cycle2"/>
    <dgm:cxn modelId="{9C6762F5-A9A2-4135-9E39-D992DA4AF1DA}" type="presParOf" srcId="{E0D2CA12-9249-487C-9A76-440B6FD11222}" destId="{4E83EC23-9546-4B01-A54B-8FCAD7510336}" srcOrd="5" destOrd="0" presId="urn:microsoft.com/office/officeart/2005/8/layout/cycle2"/>
    <dgm:cxn modelId="{EF3F5C92-8517-42B2-B1D7-F655334C96BD}" type="presParOf" srcId="{4E83EC23-9546-4B01-A54B-8FCAD7510336}" destId="{9A8D5C2A-0167-4CBE-A40A-62477A9746C1}" srcOrd="0" destOrd="0" presId="urn:microsoft.com/office/officeart/2005/8/layout/cycle2"/>
    <dgm:cxn modelId="{3FAE0294-92EA-4604-9FB3-9A43C431F023}" type="presParOf" srcId="{E0D2CA12-9249-487C-9A76-440B6FD11222}" destId="{1ACC3440-63C1-48F7-AF24-6CE74F3637A3}" srcOrd="6" destOrd="0" presId="urn:microsoft.com/office/officeart/2005/8/layout/cycle2"/>
    <dgm:cxn modelId="{F8EB6B9A-2E07-4F3A-A887-949151C56F21}" type="presParOf" srcId="{E0D2CA12-9249-487C-9A76-440B6FD11222}" destId="{39EE2871-6E2A-4932-8391-2503C692EE4C}" srcOrd="7" destOrd="0" presId="urn:microsoft.com/office/officeart/2005/8/layout/cycle2"/>
    <dgm:cxn modelId="{2A38CE76-2420-46CC-9C20-47273DBA19FB}" type="presParOf" srcId="{39EE2871-6E2A-4932-8391-2503C692EE4C}" destId="{936AD42B-9FFA-4149-AB07-7A286DF96B5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A0DD81-0B2B-44AE-8ED7-DDEA743BF0E4}"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n-US"/>
        </a:p>
      </dgm:t>
    </dgm:pt>
    <dgm:pt modelId="{B5F7B7B4-0D4A-432D-A480-92302B59C548}">
      <dgm:prSet phldrT="[Text]"/>
      <dgm:spPr>
        <a:solidFill>
          <a:srgbClr val="00B0F0"/>
        </a:solidFill>
      </dgm:spPr>
      <dgm:t>
        <a:bodyPr/>
        <a:lstStyle/>
        <a:p>
          <a:r>
            <a:rPr lang="mn-MN" b="1" dirty="0" smtClean="0">
              <a:solidFill>
                <a:schemeClr val="tx1"/>
              </a:solidFill>
              <a:effectLst/>
              <a:latin typeface="Arial" panose="020B0604020202020204" pitchFamily="34" charset="0"/>
              <a:cs typeface="Arial" panose="020B0604020202020204" pitchFamily="34" charset="0"/>
            </a:rPr>
            <a:t>Мэдүүлэг гаргагч, түүний гэр бүлийн байдал</a:t>
          </a:r>
          <a:endParaRPr lang="en-US" b="1" dirty="0">
            <a:solidFill>
              <a:schemeClr val="tx1"/>
            </a:solidFill>
            <a:effectLst/>
            <a:latin typeface="Arial" panose="020B0604020202020204" pitchFamily="34" charset="0"/>
            <a:cs typeface="Arial" panose="020B0604020202020204" pitchFamily="34" charset="0"/>
          </a:endParaRPr>
        </a:p>
      </dgm:t>
    </dgm:pt>
    <dgm:pt modelId="{BF8652E1-E9E6-4BCD-B3AB-E8045CA49F40}" type="parTrans" cxnId="{1FCE62EF-679E-4CBA-923C-390A73AE9F0B}">
      <dgm:prSet/>
      <dgm:spPr/>
      <dgm:t>
        <a:bodyPr/>
        <a:lstStyle/>
        <a:p>
          <a:endParaRPr lang="en-US"/>
        </a:p>
      </dgm:t>
    </dgm:pt>
    <dgm:pt modelId="{A60D49D2-BED6-4A02-AA26-E04D145201E1}" type="sibTrans" cxnId="{1FCE62EF-679E-4CBA-923C-390A73AE9F0B}">
      <dgm:prSet/>
      <dgm:spPr/>
      <dgm:t>
        <a:bodyPr/>
        <a:lstStyle/>
        <a:p>
          <a:endParaRPr lang="en-US"/>
        </a:p>
      </dgm:t>
    </dgm:pt>
    <dgm:pt modelId="{F6CAB15E-373C-413F-81C2-00E4FB295D04}">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1.1 Мэдүүлэг гаргагч</a:t>
          </a:r>
          <a:endParaRPr lang="en-US" dirty="0">
            <a:latin typeface="Arial" panose="020B0604020202020204" pitchFamily="34" charset="0"/>
            <a:cs typeface="Arial" panose="020B0604020202020204" pitchFamily="34" charset="0"/>
          </a:endParaRPr>
        </a:p>
      </dgm:t>
    </dgm:pt>
    <dgm:pt modelId="{6251B20B-3B0E-4B34-9934-A0B834A331A1}" type="parTrans" cxnId="{D1AED6A4-7597-4FF4-BDF3-DBCC20FFB77A}">
      <dgm:prSet/>
      <dgm:spPr/>
      <dgm:t>
        <a:bodyPr/>
        <a:lstStyle/>
        <a:p>
          <a:endParaRPr lang="en-US"/>
        </a:p>
      </dgm:t>
    </dgm:pt>
    <dgm:pt modelId="{35676A41-3D6E-4667-A900-7D6B5B430508}" type="sibTrans" cxnId="{D1AED6A4-7597-4FF4-BDF3-DBCC20FFB77A}">
      <dgm:prSet/>
      <dgm:spPr/>
      <dgm:t>
        <a:bodyPr/>
        <a:lstStyle/>
        <a:p>
          <a:endParaRPr lang="en-US"/>
        </a:p>
      </dgm:t>
    </dgm:pt>
    <dgm:pt modelId="{543740FB-4D82-49BF-AB5A-DF9E4CAB1534}">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1.2 Мэдүүлэг гаргагчийн гэр бүлийн байдал</a:t>
          </a:r>
          <a:endParaRPr lang="en-US" dirty="0">
            <a:latin typeface="Arial" panose="020B0604020202020204" pitchFamily="34" charset="0"/>
            <a:cs typeface="Arial" panose="020B0604020202020204" pitchFamily="34" charset="0"/>
          </a:endParaRPr>
        </a:p>
      </dgm:t>
    </dgm:pt>
    <dgm:pt modelId="{28ECB4E6-C0F1-4EFB-96FA-74D2ACE6841F}" type="parTrans" cxnId="{0029E8C8-50D5-49AC-9021-B332B4994494}">
      <dgm:prSet/>
      <dgm:spPr/>
      <dgm:t>
        <a:bodyPr/>
        <a:lstStyle/>
        <a:p>
          <a:endParaRPr lang="en-US"/>
        </a:p>
      </dgm:t>
    </dgm:pt>
    <dgm:pt modelId="{E87BBC5A-D699-4362-93C0-8EC148C34BCB}" type="sibTrans" cxnId="{0029E8C8-50D5-49AC-9021-B332B4994494}">
      <dgm:prSet/>
      <dgm:spPr/>
      <dgm:t>
        <a:bodyPr/>
        <a:lstStyle/>
        <a:p>
          <a:endParaRPr lang="en-US"/>
        </a:p>
      </dgm:t>
    </dgm:pt>
    <dgm:pt modelId="{71E2D04D-46F2-47D0-825B-4FFB359DFAF4}">
      <dgm:prSet phldrT="[Text]"/>
      <dgm:spPr>
        <a:solidFill>
          <a:srgbClr val="FFC000"/>
        </a:solidFill>
      </dgm:spPr>
      <dgm:t>
        <a:bodyPr/>
        <a:lstStyle/>
        <a:p>
          <a:r>
            <a:rPr lang="mn-MN" b="1" dirty="0" smtClean="0">
              <a:solidFill>
                <a:schemeClr val="tx1"/>
              </a:solidFill>
              <a:latin typeface="Arial" panose="020B0604020202020204" pitchFamily="34" charset="0"/>
              <a:cs typeface="Arial" panose="020B0604020202020204" pitchFamily="34" charset="0"/>
            </a:rPr>
            <a:t>Хувийн ашиг сонирхол</a:t>
          </a:r>
          <a:endParaRPr lang="en-US" b="1" dirty="0">
            <a:solidFill>
              <a:schemeClr val="tx1"/>
            </a:solidFill>
            <a:latin typeface="Arial" panose="020B0604020202020204" pitchFamily="34" charset="0"/>
            <a:cs typeface="Arial" panose="020B0604020202020204" pitchFamily="34" charset="0"/>
          </a:endParaRPr>
        </a:p>
      </dgm:t>
    </dgm:pt>
    <dgm:pt modelId="{6CC243F6-F034-40B9-914A-670003B9A38A}" type="parTrans" cxnId="{CD037E54-D648-4F73-A954-27BB380A189D}">
      <dgm:prSet/>
      <dgm:spPr/>
      <dgm:t>
        <a:bodyPr/>
        <a:lstStyle/>
        <a:p>
          <a:endParaRPr lang="en-US"/>
        </a:p>
      </dgm:t>
    </dgm:pt>
    <dgm:pt modelId="{3A63B374-48CA-4DC6-B7D8-76465749FD34}" type="sibTrans" cxnId="{CD037E54-D648-4F73-A954-27BB380A189D}">
      <dgm:prSet/>
      <dgm:spPr/>
      <dgm:t>
        <a:bodyPr/>
        <a:lstStyle/>
        <a:p>
          <a:endParaRPr lang="en-US"/>
        </a:p>
      </dgm:t>
    </dgm:pt>
    <dgm:pt modelId="{90570D4A-4DF4-48BA-B511-BB8BD65551C4}">
      <dgm:prSet phldrT="[Text]"/>
      <dgm:spPr>
        <a:solidFill>
          <a:schemeClr val="bg1">
            <a:lumMod val="95000"/>
            <a:alpha val="90000"/>
          </a:schemeClr>
        </a:solidFill>
      </dgm:spPr>
      <dgm:t>
        <a:bodyPr/>
        <a:lstStyle/>
        <a:p>
          <a:r>
            <a:rPr lang="mn-MN" dirty="0" smtClean="0">
              <a:latin typeface="Arial" panose="020B0604020202020204" pitchFamily="34" charset="0"/>
              <a:cs typeface="Arial" panose="020B0604020202020204" pitchFamily="34" charset="0"/>
            </a:rPr>
            <a:t>2.2 Мэдүүлэг гаргагчтай нэгдмэл сонирхолтой этгээд</a:t>
          </a:r>
          <a:endParaRPr lang="en-US" dirty="0">
            <a:latin typeface="Arial" panose="020B0604020202020204" pitchFamily="34" charset="0"/>
            <a:cs typeface="Arial" panose="020B0604020202020204" pitchFamily="34" charset="0"/>
          </a:endParaRPr>
        </a:p>
      </dgm:t>
    </dgm:pt>
    <dgm:pt modelId="{9D4FC2E5-FDFF-41D6-9BF8-9C7153F1FA0B}" type="parTrans" cxnId="{545A4CE7-4C51-4E77-9999-1B673DA2CFEA}">
      <dgm:prSet/>
      <dgm:spPr/>
      <dgm:t>
        <a:bodyPr/>
        <a:lstStyle/>
        <a:p>
          <a:endParaRPr lang="en-US"/>
        </a:p>
      </dgm:t>
    </dgm:pt>
    <dgm:pt modelId="{C31B70D4-B3A3-41BD-A7CC-D23F69B8C185}" type="sibTrans" cxnId="{545A4CE7-4C51-4E77-9999-1B673DA2CFEA}">
      <dgm:prSet/>
      <dgm:spPr/>
      <dgm:t>
        <a:bodyPr/>
        <a:lstStyle/>
        <a:p>
          <a:endParaRPr lang="en-US"/>
        </a:p>
      </dgm:t>
    </dgm:pt>
    <dgm:pt modelId="{C36B289B-A2B9-4642-8580-6C376C1A2ACF}">
      <dgm:prSet phldrT="[Text]"/>
      <dgm:spPr>
        <a:solidFill>
          <a:schemeClr val="accent6"/>
        </a:solidFill>
      </dgm:spPr>
      <dgm:t>
        <a:bodyPr/>
        <a:lstStyle/>
        <a:p>
          <a:r>
            <a:rPr lang="mn-MN" dirty="0" smtClean="0">
              <a:latin typeface="Arial" panose="020B0604020202020204" pitchFamily="34" charset="0"/>
              <a:cs typeface="Arial" panose="020B0604020202020204" pitchFamily="34" charset="0"/>
            </a:rPr>
            <a:t> </a:t>
          </a:r>
          <a:r>
            <a:rPr lang="mn-MN" b="1" dirty="0" smtClean="0">
              <a:solidFill>
                <a:schemeClr val="tx1"/>
              </a:solidFill>
              <a:latin typeface="Arial" panose="020B0604020202020204" pitchFamily="34" charset="0"/>
              <a:cs typeface="Arial" panose="020B0604020202020204" pitchFamily="34" charset="0"/>
            </a:rPr>
            <a:t>Хөрөнгө, орлого</a:t>
          </a:r>
          <a:endParaRPr lang="en-US" b="1" dirty="0">
            <a:solidFill>
              <a:schemeClr val="tx1"/>
            </a:solidFill>
            <a:latin typeface="Arial" panose="020B0604020202020204" pitchFamily="34" charset="0"/>
            <a:cs typeface="Arial" panose="020B0604020202020204" pitchFamily="34" charset="0"/>
          </a:endParaRPr>
        </a:p>
      </dgm:t>
    </dgm:pt>
    <dgm:pt modelId="{B791AED8-E994-45BC-8526-7F1299F0DB62}" type="parTrans" cxnId="{0FEB66F9-374F-4711-B5D2-C6648D806F35}">
      <dgm:prSet/>
      <dgm:spPr/>
      <dgm:t>
        <a:bodyPr/>
        <a:lstStyle/>
        <a:p>
          <a:endParaRPr lang="en-US"/>
        </a:p>
      </dgm:t>
    </dgm:pt>
    <dgm:pt modelId="{AA5F9E1B-013D-4654-BD1A-8986A3B000CD}" type="sibTrans" cxnId="{0FEB66F9-374F-4711-B5D2-C6648D806F35}">
      <dgm:prSet/>
      <dgm:spPr/>
      <dgm:t>
        <a:bodyPr/>
        <a:lstStyle/>
        <a:p>
          <a:endParaRPr lang="en-US"/>
        </a:p>
      </dgm:t>
    </dgm:pt>
    <dgm:pt modelId="{C21A1D52-68BC-4123-B615-69ABC5E2FF73}">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3.1 Орлого</a:t>
          </a:r>
          <a:endParaRPr lang="en-US" dirty="0">
            <a:latin typeface="Arial" panose="020B0604020202020204" pitchFamily="34" charset="0"/>
            <a:cs typeface="Arial" panose="020B0604020202020204" pitchFamily="34" charset="0"/>
          </a:endParaRPr>
        </a:p>
      </dgm:t>
    </dgm:pt>
    <dgm:pt modelId="{3C8EA2E1-F266-4BBC-B4CB-75A78516EA23}" type="parTrans" cxnId="{DCC2F624-0284-48D9-A08B-547E60AD621C}">
      <dgm:prSet/>
      <dgm:spPr/>
      <dgm:t>
        <a:bodyPr/>
        <a:lstStyle/>
        <a:p>
          <a:endParaRPr lang="en-US"/>
        </a:p>
      </dgm:t>
    </dgm:pt>
    <dgm:pt modelId="{3639945B-83D5-4F87-8AF6-5AA0B269BA32}" type="sibTrans" cxnId="{DCC2F624-0284-48D9-A08B-547E60AD621C}">
      <dgm:prSet/>
      <dgm:spPr/>
      <dgm:t>
        <a:bodyPr/>
        <a:lstStyle/>
        <a:p>
          <a:endParaRPr lang="en-US"/>
        </a:p>
      </dgm:t>
    </dgm:pt>
    <dgm:pt modelId="{38A67466-0E43-490A-9BF6-564838D5D4D5}">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3.2.3  Мал, аж ахуй</a:t>
          </a:r>
          <a:endParaRPr lang="en-US" dirty="0">
            <a:latin typeface="Arial" panose="020B0604020202020204" pitchFamily="34" charset="0"/>
            <a:cs typeface="Arial" panose="020B0604020202020204" pitchFamily="34" charset="0"/>
          </a:endParaRPr>
        </a:p>
      </dgm:t>
    </dgm:pt>
    <dgm:pt modelId="{B1832980-C849-433C-B9CE-169E97840B62}" type="parTrans" cxnId="{172A6A24-58AC-4DB5-8985-92FFE3882F41}">
      <dgm:prSet/>
      <dgm:spPr/>
      <dgm:t>
        <a:bodyPr/>
        <a:lstStyle/>
        <a:p>
          <a:endParaRPr lang="en-US"/>
        </a:p>
      </dgm:t>
    </dgm:pt>
    <dgm:pt modelId="{F0D80A0D-8C65-40B5-A176-E08454553AA9}" type="sibTrans" cxnId="{172A6A24-58AC-4DB5-8985-92FFE3882F41}">
      <dgm:prSet/>
      <dgm:spPr/>
      <dgm:t>
        <a:bodyPr/>
        <a:lstStyle/>
        <a:p>
          <a:endParaRPr lang="en-US"/>
        </a:p>
      </dgm:t>
    </dgm:pt>
    <dgm:pt modelId="{5DB1ACCE-58C0-4828-9A71-A0EE19167473}">
      <dgm:prSet phldrT="[Text]"/>
      <dgm:spPr>
        <a:solidFill>
          <a:schemeClr val="bg1">
            <a:lumMod val="95000"/>
            <a:alpha val="90000"/>
          </a:schemeClr>
        </a:solidFill>
      </dgm:spPr>
      <dgm:t>
        <a:bodyPr/>
        <a:lstStyle/>
        <a:p>
          <a:r>
            <a:rPr lang="mn-MN" dirty="0" smtClean="0">
              <a:latin typeface="Arial" panose="020B0604020202020204" pitchFamily="34" charset="0"/>
              <a:cs typeface="Arial" panose="020B0604020202020204" pitchFamily="34" charset="0"/>
            </a:rPr>
            <a:t>2.3 Гишүүнчилэл, хуулийн этгээдийн удирдах зөвлөлийн гишүүн</a:t>
          </a:r>
          <a:endParaRPr lang="en-US" dirty="0">
            <a:latin typeface="Arial" panose="020B0604020202020204" pitchFamily="34" charset="0"/>
            <a:cs typeface="Arial" panose="020B0604020202020204" pitchFamily="34" charset="0"/>
          </a:endParaRPr>
        </a:p>
      </dgm:t>
    </dgm:pt>
    <dgm:pt modelId="{73E40F9B-8EFE-49A8-A228-AD0311C96BE1}" type="parTrans" cxnId="{30F83370-0A44-4029-A53F-2A652E6678DD}">
      <dgm:prSet/>
      <dgm:spPr/>
      <dgm:t>
        <a:bodyPr/>
        <a:lstStyle/>
        <a:p>
          <a:endParaRPr lang="en-US"/>
        </a:p>
      </dgm:t>
    </dgm:pt>
    <dgm:pt modelId="{BEC84BAD-8E39-4534-AEA0-3D672A4BC6A5}" type="sibTrans" cxnId="{30F83370-0A44-4029-A53F-2A652E6678DD}">
      <dgm:prSet/>
      <dgm:spPr/>
      <dgm:t>
        <a:bodyPr/>
        <a:lstStyle/>
        <a:p>
          <a:endParaRPr lang="en-US"/>
        </a:p>
      </dgm:t>
    </dgm:pt>
    <dgm:pt modelId="{C920A496-30C3-44B3-91FB-83E643483897}">
      <dgm:prSet phldrT="[Text]"/>
      <dgm:spPr>
        <a:solidFill>
          <a:schemeClr val="bg1">
            <a:lumMod val="95000"/>
            <a:alpha val="90000"/>
          </a:schemeClr>
        </a:solidFill>
      </dgm:spPr>
      <dgm:t>
        <a:bodyPr/>
        <a:lstStyle/>
        <a:p>
          <a:r>
            <a:rPr lang="mn-MN" dirty="0" smtClean="0">
              <a:latin typeface="Arial" panose="020B0604020202020204" pitchFamily="34" charset="0"/>
              <a:cs typeface="Arial" panose="020B0604020202020204" pitchFamily="34" charset="0"/>
            </a:rPr>
            <a:t>2.4 Төлөөлөл хэрэгжүүлсэн байдал</a:t>
          </a:r>
          <a:endParaRPr lang="en-US" dirty="0">
            <a:latin typeface="Arial" panose="020B0604020202020204" pitchFamily="34" charset="0"/>
            <a:cs typeface="Arial" panose="020B0604020202020204" pitchFamily="34" charset="0"/>
          </a:endParaRPr>
        </a:p>
      </dgm:t>
    </dgm:pt>
    <dgm:pt modelId="{83C20299-0934-4BCC-84DF-14274AFBBD64}" type="parTrans" cxnId="{C4F6C102-680E-4143-BA3F-49333B5DC9B9}">
      <dgm:prSet/>
      <dgm:spPr/>
      <dgm:t>
        <a:bodyPr/>
        <a:lstStyle/>
        <a:p>
          <a:endParaRPr lang="en-US"/>
        </a:p>
      </dgm:t>
    </dgm:pt>
    <dgm:pt modelId="{A3BA7E10-CE96-4D56-A9FC-C3B2CFD44274}" type="sibTrans" cxnId="{C4F6C102-680E-4143-BA3F-49333B5DC9B9}">
      <dgm:prSet/>
      <dgm:spPr/>
      <dgm:t>
        <a:bodyPr/>
        <a:lstStyle/>
        <a:p>
          <a:endParaRPr lang="en-US"/>
        </a:p>
      </dgm:t>
    </dgm:pt>
    <dgm:pt modelId="{630C740C-1C55-4CCE-967F-FDCF09B0CDEB}">
      <dgm:prSet phldrT="[Text]"/>
      <dgm:spPr>
        <a:solidFill>
          <a:schemeClr val="bg1">
            <a:lumMod val="95000"/>
            <a:alpha val="90000"/>
          </a:schemeClr>
        </a:solidFill>
      </dgm:spPr>
      <dgm:t>
        <a:bodyPr/>
        <a:lstStyle/>
        <a:p>
          <a:r>
            <a:rPr lang="mn-MN" dirty="0" smtClean="0">
              <a:latin typeface="Arial" panose="020B0604020202020204" pitchFamily="34" charset="0"/>
              <a:cs typeface="Arial" panose="020B0604020202020204" pitchFamily="34" charset="0"/>
            </a:rPr>
            <a:t>2.5 Бэлэг, үйлчилгээ, өв залгамжлал,хандив, туслалцаа, хөнгөлөлт</a:t>
          </a:r>
          <a:endParaRPr lang="en-US" dirty="0">
            <a:latin typeface="Arial" panose="020B0604020202020204" pitchFamily="34" charset="0"/>
            <a:cs typeface="Arial" panose="020B0604020202020204" pitchFamily="34" charset="0"/>
          </a:endParaRPr>
        </a:p>
      </dgm:t>
    </dgm:pt>
    <dgm:pt modelId="{2D03DCB4-338B-4829-9C06-0AD0C0EC0745}" type="parTrans" cxnId="{6188004A-D06B-4236-BDCD-56C29D08F201}">
      <dgm:prSet/>
      <dgm:spPr/>
      <dgm:t>
        <a:bodyPr/>
        <a:lstStyle/>
        <a:p>
          <a:endParaRPr lang="en-US"/>
        </a:p>
      </dgm:t>
    </dgm:pt>
    <dgm:pt modelId="{5C9F0222-8F79-40F3-A69A-B663202906F9}" type="sibTrans" cxnId="{6188004A-D06B-4236-BDCD-56C29D08F201}">
      <dgm:prSet/>
      <dgm:spPr/>
      <dgm:t>
        <a:bodyPr/>
        <a:lstStyle/>
        <a:p>
          <a:endParaRPr lang="en-US"/>
        </a:p>
      </dgm:t>
    </dgm:pt>
    <dgm:pt modelId="{1F8C9461-1F14-40DB-938F-0AE9BB541DC0}">
      <dgm:prSet phldrT="[Text]"/>
      <dgm:spPr>
        <a:solidFill>
          <a:schemeClr val="bg1">
            <a:lumMod val="95000"/>
            <a:alpha val="90000"/>
          </a:schemeClr>
        </a:solidFill>
      </dgm:spPr>
      <dgm:t>
        <a:bodyPr/>
        <a:lstStyle/>
        <a:p>
          <a:r>
            <a:rPr lang="mn-MN" dirty="0" smtClean="0">
              <a:latin typeface="Arial" panose="020B0604020202020204" pitchFamily="34" charset="0"/>
              <a:cs typeface="Arial" panose="020B0604020202020204" pitchFamily="34" charset="0"/>
            </a:rPr>
            <a:t>2.6 Урьдчилсан мэдүүлэг, бусад мэдэгдэл, тайлбар гаргасан байдал</a:t>
          </a:r>
          <a:endParaRPr lang="en-US" dirty="0">
            <a:latin typeface="Arial" panose="020B0604020202020204" pitchFamily="34" charset="0"/>
            <a:cs typeface="Arial" panose="020B0604020202020204" pitchFamily="34" charset="0"/>
          </a:endParaRPr>
        </a:p>
      </dgm:t>
    </dgm:pt>
    <dgm:pt modelId="{5995C185-8FDC-4E06-9D25-84B933B2F01F}" type="parTrans" cxnId="{1DBB229F-5933-453D-97B9-20B9CF11BFCA}">
      <dgm:prSet/>
      <dgm:spPr/>
      <dgm:t>
        <a:bodyPr/>
        <a:lstStyle/>
        <a:p>
          <a:endParaRPr lang="en-US"/>
        </a:p>
      </dgm:t>
    </dgm:pt>
    <dgm:pt modelId="{B8683C22-5E03-4273-8584-1CAEBFBA2B0C}" type="sibTrans" cxnId="{1DBB229F-5933-453D-97B9-20B9CF11BFCA}">
      <dgm:prSet/>
      <dgm:spPr/>
      <dgm:t>
        <a:bodyPr/>
        <a:lstStyle/>
        <a:p>
          <a:endParaRPr lang="en-US"/>
        </a:p>
      </dgm:t>
    </dgm:pt>
    <dgm:pt modelId="{6DAECBB4-C1E0-4A0D-80D4-D8818A4D35FE}">
      <dgm:prSet phldrT="[Text]"/>
      <dgm:spPr>
        <a:solidFill>
          <a:schemeClr val="bg1">
            <a:lumMod val="95000"/>
            <a:alpha val="90000"/>
          </a:schemeClr>
        </a:solidFill>
      </dgm:spPr>
      <dgm:t>
        <a:bodyPr/>
        <a:lstStyle/>
        <a:p>
          <a:r>
            <a:rPr lang="mn-MN" dirty="0" smtClean="0">
              <a:latin typeface="Arial" panose="020B0604020202020204" pitchFamily="34" charset="0"/>
              <a:cs typeface="Arial" panose="020B0604020202020204" pitchFamily="34" charset="0"/>
            </a:rPr>
            <a:t>2.7 Албан тушаалын бүрэн эрхийнхээ дагуу олж авсан мэдээллийг хууль бусаар задруулах, албан үүрэгтээ хамааралгүй байдлаар ашиглахгүйг мэдэгдэх</a:t>
          </a:r>
          <a:endParaRPr lang="en-US" dirty="0">
            <a:latin typeface="Arial" panose="020B0604020202020204" pitchFamily="34" charset="0"/>
            <a:cs typeface="Arial" panose="020B0604020202020204" pitchFamily="34" charset="0"/>
          </a:endParaRPr>
        </a:p>
      </dgm:t>
    </dgm:pt>
    <dgm:pt modelId="{38EAE447-5F3D-456D-A83C-5A862FEA9C88}" type="parTrans" cxnId="{11F23260-F4F0-41CC-A962-87D208A0631D}">
      <dgm:prSet/>
      <dgm:spPr/>
      <dgm:t>
        <a:bodyPr/>
        <a:lstStyle/>
        <a:p>
          <a:endParaRPr lang="en-US"/>
        </a:p>
      </dgm:t>
    </dgm:pt>
    <dgm:pt modelId="{AF1C73B0-43FF-4E42-A9C7-41AD02000741}" type="sibTrans" cxnId="{11F23260-F4F0-41CC-A962-87D208A0631D}">
      <dgm:prSet/>
      <dgm:spPr/>
      <dgm:t>
        <a:bodyPr/>
        <a:lstStyle/>
        <a:p>
          <a:endParaRPr lang="en-US"/>
        </a:p>
      </dgm:t>
    </dgm:pt>
    <dgm:pt modelId="{B8E49158-2782-4386-95E0-EBBDFB088944}">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3.2  Хөрөнгө, зээл</a:t>
          </a:r>
          <a:endParaRPr lang="en-US" dirty="0">
            <a:latin typeface="Arial" panose="020B0604020202020204" pitchFamily="34" charset="0"/>
            <a:cs typeface="Arial" panose="020B0604020202020204" pitchFamily="34" charset="0"/>
          </a:endParaRPr>
        </a:p>
      </dgm:t>
    </dgm:pt>
    <dgm:pt modelId="{9C6AC26C-4808-486C-88C7-4FC966643312}" type="parTrans" cxnId="{0684FD69-DE16-46E6-B8B6-F1CA288F729E}">
      <dgm:prSet/>
      <dgm:spPr/>
      <dgm:t>
        <a:bodyPr/>
        <a:lstStyle/>
        <a:p>
          <a:endParaRPr lang="en-US"/>
        </a:p>
      </dgm:t>
    </dgm:pt>
    <dgm:pt modelId="{90413A2F-8B8C-4731-87B3-01CFC9E4A179}" type="sibTrans" cxnId="{0684FD69-DE16-46E6-B8B6-F1CA288F729E}">
      <dgm:prSet/>
      <dgm:spPr/>
      <dgm:t>
        <a:bodyPr/>
        <a:lstStyle/>
        <a:p>
          <a:endParaRPr lang="en-US"/>
        </a:p>
      </dgm:t>
    </dgm:pt>
    <dgm:pt modelId="{E6D5638B-383F-4CA2-8B05-68E5BF79BE89}">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3.2.2 Тээврийн хэрэгсэл</a:t>
          </a:r>
          <a:endParaRPr lang="en-US" dirty="0">
            <a:latin typeface="Arial" panose="020B0604020202020204" pitchFamily="34" charset="0"/>
            <a:cs typeface="Arial" panose="020B0604020202020204" pitchFamily="34" charset="0"/>
          </a:endParaRPr>
        </a:p>
      </dgm:t>
    </dgm:pt>
    <dgm:pt modelId="{837A082C-F7B8-42BE-9537-45C5E1BF3A43}" type="parTrans" cxnId="{43B01DB1-8439-49C0-9BB9-2D18201BF0D1}">
      <dgm:prSet/>
      <dgm:spPr/>
      <dgm:t>
        <a:bodyPr/>
        <a:lstStyle/>
        <a:p>
          <a:endParaRPr lang="en-US"/>
        </a:p>
      </dgm:t>
    </dgm:pt>
    <dgm:pt modelId="{EDD9DC96-E318-4519-9A61-D1076E564C6C}" type="sibTrans" cxnId="{43B01DB1-8439-49C0-9BB9-2D18201BF0D1}">
      <dgm:prSet/>
      <dgm:spPr/>
      <dgm:t>
        <a:bodyPr/>
        <a:lstStyle/>
        <a:p>
          <a:endParaRPr lang="en-US"/>
        </a:p>
      </dgm:t>
    </dgm:pt>
    <dgm:pt modelId="{71D8491F-62C4-439E-8C85-CE2019C943D4}">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3.2.1 Орон сууц, барилга байгууламж</a:t>
          </a:r>
          <a:endParaRPr lang="en-US" dirty="0">
            <a:latin typeface="Arial" panose="020B0604020202020204" pitchFamily="34" charset="0"/>
            <a:cs typeface="Arial" panose="020B0604020202020204" pitchFamily="34" charset="0"/>
          </a:endParaRPr>
        </a:p>
      </dgm:t>
    </dgm:pt>
    <dgm:pt modelId="{8642B79E-9890-4BE8-972C-550EF7C56167}" type="parTrans" cxnId="{B2B04CF6-DC78-4251-A052-0339051F996B}">
      <dgm:prSet/>
      <dgm:spPr/>
      <dgm:t>
        <a:bodyPr/>
        <a:lstStyle/>
        <a:p>
          <a:endParaRPr lang="en-US"/>
        </a:p>
      </dgm:t>
    </dgm:pt>
    <dgm:pt modelId="{2F6B593A-8DCB-4D18-9FDF-6AC5C1FCE313}" type="sibTrans" cxnId="{B2B04CF6-DC78-4251-A052-0339051F996B}">
      <dgm:prSet/>
      <dgm:spPr/>
      <dgm:t>
        <a:bodyPr/>
        <a:lstStyle/>
        <a:p>
          <a:endParaRPr lang="en-US"/>
        </a:p>
      </dgm:t>
    </dgm:pt>
    <dgm:pt modelId="{5AFB91DF-32CD-42A7-97FA-F6C917A485A3}">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3.2.4 Газар</a:t>
          </a:r>
          <a:endParaRPr lang="en-US" dirty="0">
            <a:latin typeface="Arial" panose="020B0604020202020204" pitchFamily="34" charset="0"/>
            <a:cs typeface="Arial" panose="020B0604020202020204" pitchFamily="34" charset="0"/>
          </a:endParaRPr>
        </a:p>
      </dgm:t>
    </dgm:pt>
    <dgm:pt modelId="{C49A45E0-7A41-4902-A0EA-17737654BBE1}" type="parTrans" cxnId="{B1CD30FD-E36E-4839-A99A-D51A853A647E}">
      <dgm:prSet/>
      <dgm:spPr/>
      <dgm:t>
        <a:bodyPr/>
        <a:lstStyle/>
        <a:p>
          <a:endParaRPr lang="en-US"/>
        </a:p>
      </dgm:t>
    </dgm:pt>
    <dgm:pt modelId="{F6A0A3C3-10C2-4A97-88BF-63D3D4261E58}" type="sibTrans" cxnId="{B1CD30FD-E36E-4839-A99A-D51A853A647E}">
      <dgm:prSet/>
      <dgm:spPr/>
      <dgm:t>
        <a:bodyPr/>
        <a:lstStyle/>
        <a:p>
          <a:endParaRPr lang="en-US"/>
        </a:p>
      </dgm:t>
    </dgm:pt>
    <dgm:pt modelId="{CEC9FC98-D9EB-4FBB-8880-72234C60A437}">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3.2.5 Үнэт эдлэл, урлаг, түүхийн үнэт зүйл</a:t>
          </a:r>
          <a:endParaRPr lang="en-US" dirty="0">
            <a:latin typeface="Arial" panose="020B0604020202020204" pitchFamily="34" charset="0"/>
            <a:cs typeface="Arial" panose="020B0604020202020204" pitchFamily="34" charset="0"/>
          </a:endParaRPr>
        </a:p>
      </dgm:t>
    </dgm:pt>
    <dgm:pt modelId="{DE42D6B1-C386-42DD-A2E4-FE5A3F73D4A6}" type="parTrans" cxnId="{D0D0919B-1056-44DD-AF2A-BEFA9FAEBAE3}">
      <dgm:prSet/>
      <dgm:spPr/>
      <dgm:t>
        <a:bodyPr/>
        <a:lstStyle/>
        <a:p>
          <a:endParaRPr lang="en-US"/>
        </a:p>
      </dgm:t>
    </dgm:pt>
    <dgm:pt modelId="{63F7EDE0-75D0-403F-8C24-0408345FC6C5}" type="sibTrans" cxnId="{D0D0919B-1056-44DD-AF2A-BEFA9FAEBAE3}">
      <dgm:prSet/>
      <dgm:spPr/>
      <dgm:t>
        <a:bodyPr/>
        <a:lstStyle/>
        <a:p>
          <a:endParaRPr lang="en-US"/>
        </a:p>
      </dgm:t>
    </dgm:pt>
    <dgm:pt modelId="{5677ABF9-FAD6-4074-AE03-5D1BFE77FCE6}">
      <dgm:prSet phldrT="[Text]"/>
      <dgm:spPr>
        <a:solidFill>
          <a:schemeClr val="bg2">
            <a:alpha val="90000"/>
          </a:schemeClr>
        </a:solidFill>
      </dgm:spPr>
      <dgm:t>
        <a:bodyPr/>
        <a:lstStyle/>
        <a:p>
          <a:endParaRPr lang="en-US" dirty="0"/>
        </a:p>
      </dgm:t>
    </dgm:pt>
    <dgm:pt modelId="{6C592181-8FB6-4DAC-A31A-58F54C577B04}" type="parTrans" cxnId="{31B8E7A8-BFC4-4432-A435-1F85CB89F38A}">
      <dgm:prSet/>
      <dgm:spPr/>
      <dgm:t>
        <a:bodyPr/>
        <a:lstStyle/>
        <a:p>
          <a:endParaRPr lang="en-US"/>
        </a:p>
      </dgm:t>
    </dgm:pt>
    <dgm:pt modelId="{7CC6E41B-5978-434E-8D5E-21438ADE5292}" type="sibTrans" cxnId="{31B8E7A8-BFC4-4432-A435-1F85CB89F38A}">
      <dgm:prSet/>
      <dgm:spPr/>
      <dgm:t>
        <a:bodyPr/>
        <a:lstStyle/>
        <a:p>
          <a:endParaRPr lang="en-US"/>
        </a:p>
      </dgm:t>
    </dgm:pt>
    <dgm:pt modelId="{344D1343-1076-4D26-B128-459D1CA7D5A9}">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3.2.6 Хадгаламж, бэлэн мөнгө, хувийн харилцах болон төлбөрийн данс, картын үлдэгдэл</a:t>
          </a:r>
          <a:endParaRPr lang="en-US" dirty="0">
            <a:latin typeface="Arial" panose="020B0604020202020204" pitchFamily="34" charset="0"/>
            <a:cs typeface="Arial" panose="020B0604020202020204" pitchFamily="34" charset="0"/>
          </a:endParaRPr>
        </a:p>
      </dgm:t>
    </dgm:pt>
    <dgm:pt modelId="{261D5382-684E-412A-984B-AD3683E46108}" type="parTrans" cxnId="{6C70B5EB-4CD2-4A87-B63E-C30912C66035}">
      <dgm:prSet/>
      <dgm:spPr/>
      <dgm:t>
        <a:bodyPr/>
        <a:lstStyle/>
        <a:p>
          <a:endParaRPr lang="en-US"/>
        </a:p>
      </dgm:t>
    </dgm:pt>
    <dgm:pt modelId="{F4B72479-8B0C-4920-960F-6D20EE3A5044}" type="sibTrans" cxnId="{6C70B5EB-4CD2-4A87-B63E-C30912C66035}">
      <dgm:prSet/>
      <dgm:spPr/>
      <dgm:t>
        <a:bodyPr/>
        <a:lstStyle/>
        <a:p>
          <a:endParaRPr lang="en-US"/>
        </a:p>
      </dgm:t>
    </dgm:pt>
    <dgm:pt modelId="{559A524C-D0DA-4087-9848-CEADFC6C63F5}">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3.2.7 Авлага</a:t>
          </a:r>
          <a:endParaRPr lang="en-US" dirty="0">
            <a:latin typeface="Arial" panose="020B0604020202020204" pitchFamily="34" charset="0"/>
            <a:cs typeface="Arial" panose="020B0604020202020204" pitchFamily="34" charset="0"/>
          </a:endParaRPr>
        </a:p>
      </dgm:t>
    </dgm:pt>
    <dgm:pt modelId="{27845331-E35B-47C4-B7CB-67D6E636A8B0}" type="parTrans" cxnId="{1E997654-8F83-4785-BA1F-5385169A7347}">
      <dgm:prSet/>
      <dgm:spPr/>
      <dgm:t>
        <a:bodyPr/>
        <a:lstStyle/>
        <a:p>
          <a:endParaRPr lang="en-US"/>
        </a:p>
      </dgm:t>
    </dgm:pt>
    <dgm:pt modelId="{67CC2796-AFD1-453C-8E92-062DCBA2BF09}" type="sibTrans" cxnId="{1E997654-8F83-4785-BA1F-5385169A7347}">
      <dgm:prSet/>
      <dgm:spPr/>
      <dgm:t>
        <a:bodyPr/>
        <a:lstStyle/>
        <a:p>
          <a:endParaRPr lang="en-US"/>
        </a:p>
      </dgm:t>
    </dgm:pt>
    <dgm:pt modelId="{C74828A2-F1A7-4077-A29A-7EB88BB53494}">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3.2.8 Зээл</a:t>
          </a:r>
          <a:endParaRPr lang="en-US" dirty="0">
            <a:latin typeface="Arial" panose="020B0604020202020204" pitchFamily="34" charset="0"/>
            <a:cs typeface="Arial" panose="020B0604020202020204" pitchFamily="34" charset="0"/>
          </a:endParaRPr>
        </a:p>
      </dgm:t>
    </dgm:pt>
    <dgm:pt modelId="{21257408-35D3-472C-99AD-6FB9E24D380E}" type="parTrans" cxnId="{BCB867E8-8110-4BBA-A0DB-CA466B8C1879}">
      <dgm:prSet/>
      <dgm:spPr/>
      <dgm:t>
        <a:bodyPr/>
        <a:lstStyle/>
        <a:p>
          <a:endParaRPr lang="en-US"/>
        </a:p>
      </dgm:t>
    </dgm:pt>
    <dgm:pt modelId="{88AB378B-A228-47AD-A9AD-ED6C017ED3AD}" type="sibTrans" cxnId="{BCB867E8-8110-4BBA-A0DB-CA466B8C1879}">
      <dgm:prSet/>
      <dgm:spPr/>
      <dgm:t>
        <a:bodyPr/>
        <a:lstStyle/>
        <a:p>
          <a:endParaRPr lang="en-US"/>
        </a:p>
      </dgm:t>
    </dgm:pt>
    <dgm:pt modelId="{14D06F27-C536-4A56-BA43-DC065DFB27A9}">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3.2.9 Компани, нөхөрлөл, хоршоонд оруулсан хөрөнгө оруулалт</a:t>
          </a:r>
          <a:endParaRPr lang="en-US" dirty="0">
            <a:latin typeface="Arial" panose="020B0604020202020204" pitchFamily="34" charset="0"/>
            <a:cs typeface="Arial" panose="020B0604020202020204" pitchFamily="34" charset="0"/>
          </a:endParaRPr>
        </a:p>
      </dgm:t>
    </dgm:pt>
    <dgm:pt modelId="{2DDC64FF-D5D1-466B-AA8F-4864D01AA955}" type="parTrans" cxnId="{85730068-F549-423C-8977-FA9B554859FC}">
      <dgm:prSet/>
      <dgm:spPr/>
      <dgm:t>
        <a:bodyPr/>
        <a:lstStyle/>
        <a:p>
          <a:endParaRPr lang="en-US"/>
        </a:p>
      </dgm:t>
    </dgm:pt>
    <dgm:pt modelId="{52B6698B-4FEF-4774-949F-B647EDD19DF0}" type="sibTrans" cxnId="{85730068-F549-423C-8977-FA9B554859FC}">
      <dgm:prSet/>
      <dgm:spPr/>
      <dgm:t>
        <a:bodyPr/>
        <a:lstStyle/>
        <a:p>
          <a:endParaRPr lang="en-US"/>
        </a:p>
      </dgm:t>
    </dgm:pt>
    <dgm:pt modelId="{B193A86D-9042-4F5A-A290-2DDFD3686570}">
      <dgm:prSet phldrT="[Text]"/>
      <dgm:spPr>
        <a:solidFill>
          <a:schemeClr val="bg2">
            <a:alpha val="90000"/>
          </a:schemeClr>
        </a:solidFill>
      </dgm:spPr>
      <dgm:t>
        <a:bodyPr/>
        <a:lstStyle/>
        <a:p>
          <a:r>
            <a:rPr lang="mn-MN" dirty="0" smtClean="0">
              <a:latin typeface="Arial" panose="020B0604020202020204" pitchFamily="34" charset="0"/>
              <a:cs typeface="Arial" panose="020B0604020202020204" pitchFamily="34" charset="0"/>
            </a:rPr>
            <a:t>3.2.10 Эрх, патент, тусгай зөвшөөрөл</a:t>
          </a:r>
          <a:endParaRPr lang="en-US" dirty="0">
            <a:latin typeface="Arial" panose="020B0604020202020204" pitchFamily="34" charset="0"/>
            <a:cs typeface="Arial" panose="020B0604020202020204" pitchFamily="34" charset="0"/>
          </a:endParaRPr>
        </a:p>
      </dgm:t>
    </dgm:pt>
    <dgm:pt modelId="{F46907D8-F24C-4C32-B307-B018D63CCC0D}" type="parTrans" cxnId="{C078703B-59B2-433E-987D-9F4207C92D60}">
      <dgm:prSet/>
      <dgm:spPr/>
      <dgm:t>
        <a:bodyPr/>
        <a:lstStyle/>
        <a:p>
          <a:endParaRPr lang="en-US"/>
        </a:p>
      </dgm:t>
    </dgm:pt>
    <dgm:pt modelId="{9E80EEF8-AAE1-435D-805F-75D6C5D016AA}" type="sibTrans" cxnId="{C078703B-59B2-433E-987D-9F4207C92D60}">
      <dgm:prSet/>
      <dgm:spPr/>
      <dgm:t>
        <a:bodyPr/>
        <a:lstStyle/>
        <a:p>
          <a:endParaRPr lang="en-US"/>
        </a:p>
      </dgm:t>
    </dgm:pt>
    <dgm:pt modelId="{6721DE9D-0951-4C40-9180-6BB98AE132C4}">
      <dgm:prSet phldrT="[Text]"/>
      <dgm:spPr>
        <a:solidFill>
          <a:schemeClr val="bg1">
            <a:lumMod val="95000"/>
            <a:alpha val="90000"/>
          </a:schemeClr>
        </a:solidFill>
      </dgm:spPr>
      <dgm:t>
        <a:bodyPr/>
        <a:lstStyle/>
        <a:p>
          <a:r>
            <a:rPr lang="en-US" dirty="0" smtClean="0">
              <a:latin typeface="Arial" panose="020B0604020202020204" pitchFamily="34" charset="0"/>
              <a:cs typeface="Arial" panose="020B0604020202020204" pitchFamily="34" charset="0"/>
            </a:rPr>
            <a:t>2.1 </a:t>
          </a:r>
          <a:r>
            <a:rPr lang="mn-MN" dirty="0" smtClean="0">
              <a:latin typeface="Arial" panose="020B0604020202020204" pitchFamily="34" charset="0"/>
              <a:cs typeface="Arial" panose="020B0604020202020204" pitchFamily="34" charset="0"/>
            </a:rPr>
            <a:t>Мэдүүлэг гаргагчтай хамаарал бүхий этгээд</a:t>
          </a:r>
          <a:endParaRPr lang="en-US" dirty="0">
            <a:latin typeface="Arial" panose="020B0604020202020204" pitchFamily="34" charset="0"/>
            <a:cs typeface="Arial" panose="020B0604020202020204" pitchFamily="34" charset="0"/>
          </a:endParaRPr>
        </a:p>
      </dgm:t>
    </dgm:pt>
    <dgm:pt modelId="{223C9A14-74C8-4D89-816C-CBDEA05C1533}" type="parTrans" cxnId="{02534E1F-59E4-4ADE-AE20-90512C021DBE}">
      <dgm:prSet/>
      <dgm:spPr/>
      <dgm:t>
        <a:bodyPr/>
        <a:lstStyle/>
        <a:p>
          <a:endParaRPr lang="en-US"/>
        </a:p>
      </dgm:t>
    </dgm:pt>
    <dgm:pt modelId="{214CEAFC-B426-444F-9546-B467D6EE53FE}" type="sibTrans" cxnId="{02534E1F-59E4-4ADE-AE20-90512C021DBE}">
      <dgm:prSet/>
      <dgm:spPr/>
      <dgm:t>
        <a:bodyPr/>
        <a:lstStyle/>
        <a:p>
          <a:endParaRPr lang="en-US"/>
        </a:p>
      </dgm:t>
    </dgm:pt>
    <dgm:pt modelId="{4ECFC4BC-E930-4331-88A1-7A0F91FDA1A5}">
      <dgm:prSet phldrT="[Text]"/>
      <dgm:spPr>
        <a:solidFill>
          <a:schemeClr val="bg2">
            <a:alpha val="90000"/>
          </a:schemeClr>
        </a:solidFill>
      </dgm:spPr>
      <dgm:t>
        <a:bodyPr/>
        <a:lstStyle/>
        <a:p>
          <a:endParaRPr lang="en-US" dirty="0">
            <a:latin typeface="Arial" panose="020B0604020202020204" pitchFamily="34" charset="0"/>
            <a:cs typeface="Arial" panose="020B0604020202020204" pitchFamily="34" charset="0"/>
          </a:endParaRPr>
        </a:p>
      </dgm:t>
    </dgm:pt>
    <dgm:pt modelId="{62A139CD-53D2-45A5-9D42-C8461056CF59}" type="parTrans" cxnId="{3A767DDB-831A-48B4-994B-107F729110E8}">
      <dgm:prSet/>
      <dgm:spPr/>
      <dgm:t>
        <a:bodyPr/>
        <a:lstStyle/>
        <a:p>
          <a:endParaRPr lang="en-US"/>
        </a:p>
      </dgm:t>
    </dgm:pt>
    <dgm:pt modelId="{A3E08788-0C14-4435-AA71-2C6628ECF347}" type="sibTrans" cxnId="{3A767DDB-831A-48B4-994B-107F729110E8}">
      <dgm:prSet/>
      <dgm:spPr/>
      <dgm:t>
        <a:bodyPr/>
        <a:lstStyle/>
        <a:p>
          <a:endParaRPr lang="en-US"/>
        </a:p>
      </dgm:t>
    </dgm:pt>
    <dgm:pt modelId="{AC4AB890-E9F3-49E2-A2BF-74F4BCF43C62}" type="pres">
      <dgm:prSet presAssocID="{A8A0DD81-0B2B-44AE-8ED7-DDEA743BF0E4}" presName="Name0" presStyleCnt="0">
        <dgm:presLayoutVars>
          <dgm:dir/>
          <dgm:animLvl val="lvl"/>
          <dgm:resizeHandles val="exact"/>
        </dgm:presLayoutVars>
      </dgm:prSet>
      <dgm:spPr/>
      <dgm:t>
        <a:bodyPr/>
        <a:lstStyle/>
        <a:p>
          <a:endParaRPr lang="en-US"/>
        </a:p>
      </dgm:t>
    </dgm:pt>
    <dgm:pt modelId="{E6CCDA91-53D7-4F37-93A1-27EC7A351A67}" type="pres">
      <dgm:prSet presAssocID="{B5F7B7B4-0D4A-432D-A480-92302B59C548}" presName="composite" presStyleCnt="0"/>
      <dgm:spPr/>
    </dgm:pt>
    <dgm:pt modelId="{FB069065-63ED-4855-9D98-D055643C9046}" type="pres">
      <dgm:prSet presAssocID="{B5F7B7B4-0D4A-432D-A480-92302B59C548}" presName="parTx" presStyleLbl="alignNode1" presStyleIdx="0" presStyleCnt="3" custLinFactNeighborX="-103" custLinFactNeighborY="-14207">
        <dgm:presLayoutVars>
          <dgm:chMax val="0"/>
          <dgm:chPref val="0"/>
          <dgm:bulletEnabled val="1"/>
        </dgm:presLayoutVars>
      </dgm:prSet>
      <dgm:spPr/>
      <dgm:t>
        <a:bodyPr/>
        <a:lstStyle/>
        <a:p>
          <a:endParaRPr lang="en-US"/>
        </a:p>
      </dgm:t>
    </dgm:pt>
    <dgm:pt modelId="{BBD672E3-8E28-4D18-925F-92FC984C06EA}" type="pres">
      <dgm:prSet presAssocID="{B5F7B7B4-0D4A-432D-A480-92302B59C548}" presName="desTx" presStyleLbl="alignAccFollowNode1" presStyleIdx="0" presStyleCnt="3" custScaleX="95772" custScaleY="95762" custLinFactNeighborX="662" custLinFactNeighborY="222">
        <dgm:presLayoutVars>
          <dgm:bulletEnabled val="1"/>
        </dgm:presLayoutVars>
      </dgm:prSet>
      <dgm:spPr/>
      <dgm:t>
        <a:bodyPr/>
        <a:lstStyle/>
        <a:p>
          <a:endParaRPr lang="en-US"/>
        </a:p>
      </dgm:t>
    </dgm:pt>
    <dgm:pt modelId="{A2275F5E-9C5D-4B68-AE9A-B6396F10669B}" type="pres">
      <dgm:prSet presAssocID="{A60D49D2-BED6-4A02-AA26-E04D145201E1}" presName="space" presStyleCnt="0"/>
      <dgm:spPr/>
    </dgm:pt>
    <dgm:pt modelId="{7325EE0A-A797-4112-84A3-5C04E9C05C2C}" type="pres">
      <dgm:prSet presAssocID="{71E2D04D-46F2-47D0-825B-4FFB359DFAF4}" presName="composite" presStyleCnt="0"/>
      <dgm:spPr/>
    </dgm:pt>
    <dgm:pt modelId="{72F4E14C-D2A5-4200-9653-66AA9E074498}" type="pres">
      <dgm:prSet presAssocID="{71E2D04D-46F2-47D0-825B-4FFB359DFAF4}" presName="parTx" presStyleLbl="alignNode1" presStyleIdx="1" presStyleCnt="3" custScaleX="97571" custScaleY="94669" custLinFactNeighborX="3419" custLinFactNeighborY="-435">
        <dgm:presLayoutVars>
          <dgm:chMax val="0"/>
          <dgm:chPref val="0"/>
          <dgm:bulletEnabled val="1"/>
        </dgm:presLayoutVars>
      </dgm:prSet>
      <dgm:spPr/>
      <dgm:t>
        <a:bodyPr/>
        <a:lstStyle/>
        <a:p>
          <a:endParaRPr lang="en-US"/>
        </a:p>
      </dgm:t>
    </dgm:pt>
    <dgm:pt modelId="{B33482DE-CD83-4FB1-984C-6313240D8A75}" type="pres">
      <dgm:prSet presAssocID="{71E2D04D-46F2-47D0-825B-4FFB359DFAF4}" presName="desTx" presStyleLbl="alignAccFollowNode1" presStyleIdx="1" presStyleCnt="3" custLinFactNeighborX="1057" custLinFactNeighborY="3223">
        <dgm:presLayoutVars>
          <dgm:bulletEnabled val="1"/>
        </dgm:presLayoutVars>
      </dgm:prSet>
      <dgm:spPr/>
      <dgm:t>
        <a:bodyPr/>
        <a:lstStyle/>
        <a:p>
          <a:endParaRPr lang="en-US"/>
        </a:p>
      </dgm:t>
    </dgm:pt>
    <dgm:pt modelId="{2117E071-87B0-485C-9212-D580295CCFCC}" type="pres">
      <dgm:prSet presAssocID="{3A63B374-48CA-4DC6-B7D8-76465749FD34}" presName="space" presStyleCnt="0"/>
      <dgm:spPr/>
    </dgm:pt>
    <dgm:pt modelId="{F14D7CAE-026E-432A-B63E-B0609C76FE05}" type="pres">
      <dgm:prSet presAssocID="{C36B289B-A2B9-4642-8580-6C376C1A2ACF}" presName="composite" presStyleCnt="0"/>
      <dgm:spPr/>
    </dgm:pt>
    <dgm:pt modelId="{2881BF8D-3067-4DAA-9460-10B4D8295EFF}" type="pres">
      <dgm:prSet presAssocID="{C36B289B-A2B9-4642-8580-6C376C1A2ACF}" presName="parTx" presStyleLbl="alignNode1" presStyleIdx="2" presStyleCnt="3" custLinFactNeighborX="-2206" custLinFactNeighborY="-3695">
        <dgm:presLayoutVars>
          <dgm:chMax val="0"/>
          <dgm:chPref val="0"/>
          <dgm:bulletEnabled val="1"/>
        </dgm:presLayoutVars>
      </dgm:prSet>
      <dgm:spPr/>
      <dgm:t>
        <a:bodyPr/>
        <a:lstStyle/>
        <a:p>
          <a:endParaRPr lang="en-US"/>
        </a:p>
      </dgm:t>
    </dgm:pt>
    <dgm:pt modelId="{221E43BB-120F-44BC-9D67-9939CE894583}" type="pres">
      <dgm:prSet presAssocID="{C36B289B-A2B9-4642-8580-6C376C1A2ACF}" presName="desTx" presStyleLbl="alignAccFollowNode1" presStyleIdx="2" presStyleCnt="3" custLinFactNeighborX="4288" custLinFactNeighborY="23893">
        <dgm:presLayoutVars>
          <dgm:bulletEnabled val="1"/>
        </dgm:presLayoutVars>
      </dgm:prSet>
      <dgm:spPr/>
      <dgm:t>
        <a:bodyPr/>
        <a:lstStyle/>
        <a:p>
          <a:endParaRPr lang="en-US"/>
        </a:p>
      </dgm:t>
    </dgm:pt>
  </dgm:ptLst>
  <dgm:cxnLst>
    <dgm:cxn modelId="{CD037E54-D648-4F73-A954-27BB380A189D}" srcId="{A8A0DD81-0B2B-44AE-8ED7-DDEA743BF0E4}" destId="{71E2D04D-46F2-47D0-825B-4FFB359DFAF4}" srcOrd="1" destOrd="0" parTransId="{6CC243F6-F034-40B9-914A-670003B9A38A}" sibTransId="{3A63B374-48CA-4DC6-B7D8-76465749FD34}"/>
    <dgm:cxn modelId="{BE0E8271-ACBF-45CC-A22D-0157137F8F67}" type="presOf" srcId="{C920A496-30C3-44B3-91FB-83E643483897}" destId="{B33482DE-CD83-4FB1-984C-6313240D8A75}" srcOrd="0" destOrd="3" presId="urn:microsoft.com/office/officeart/2005/8/layout/hList1"/>
    <dgm:cxn modelId="{695EB78E-A1D8-41EC-8D1A-B1438595E609}" type="presOf" srcId="{5DB1ACCE-58C0-4828-9A71-A0EE19167473}" destId="{B33482DE-CD83-4FB1-984C-6313240D8A75}" srcOrd="0" destOrd="2" presId="urn:microsoft.com/office/officeart/2005/8/layout/hList1"/>
    <dgm:cxn modelId="{D1AED6A4-7597-4FF4-BDF3-DBCC20FFB77A}" srcId="{B5F7B7B4-0D4A-432D-A480-92302B59C548}" destId="{F6CAB15E-373C-413F-81C2-00E4FB295D04}" srcOrd="0" destOrd="0" parTransId="{6251B20B-3B0E-4B34-9934-A0B834A331A1}" sibTransId="{35676A41-3D6E-4667-A900-7D6B5B430508}"/>
    <dgm:cxn modelId="{02534E1F-59E4-4ADE-AE20-90512C021DBE}" srcId="{71E2D04D-46F2-47D0-825B-4FFB359DFAF4}" destId="{6721DE9D-0951-4C40-9180-6BB98AE132C4}" srcOrd="0" destOrd="0" parTransId="{223C9A14-74C8-4D89-816C-CBDEA05C1533}" sibTransId="{214CEAFC-B426-444F-9546-B467D6EE53FE}"/>
    <dgm:cxn modelId="{D51526FD-DCDD-4BA8-A482-AFD19AF0D73C}" type="presOf" srcId="{630C740C-1C55-4CCE-967F-FDCF09B0CDEB}" destId="{B33482DE-CD83-4FB1-984C-6313240D8A75}" srcOrd="0" destOrd="4" presId="urn:microsoft.com/office/officeart/2005/8/layout/hList1"/>
    <dgm:cxn modelId="{6C70B5EB-4CD2-4A87-B63E-C30912C66035}" srcId="{C36B289B-A2B9-4642-8580-6C376C1A2ACF}" destId="{344D1343-1076-4D26-B128-459D1CA7D5A9}" srcOrd="7" destOrd="0" parTransId="{261D5382-684E-412A-984B-AD3683E46108}" sibTransId="{F4B72479-8B0C-4920-960F-6D20EE3A5044}"/>
    <dgm:cxn modelId="{FAA5C33C-9AA5-42F5-89F2-3EF408378F0B}" type="presOf" srcId="{CEC9FC98-D9EB-4FBB-8880-72234C60A437}" destId="{221E43BB-120F-44BC-9D67-9939CE894583}" srcOrd="0" destOrd="6" presId="urn:microsoft.com/office/officeart/2005/8/layout/hList1"/>
    <dgm:cxn modelId="{43B01DB1-8439-49C0-9BB9-2D18201BF0D1}" srcId="{C36B289B-A2B9-4642-8580-6C376C1A2ACF}" destId="{E6D5638B-383F-4CA2-8B05-68E5BF79BE89}" srcOrd="3" destOrd="0" parTransId="{837A082C-F7B8-42BE-9537-45C5E1BF3A43}" sibTransId="{EDD9DC96-E318-4519-9A61-D1076E564C6C}"/>
    <dgm:cxn modelId="{11F23260-F4F0-41CC-A962-87D208A0631D}" srcId="{71E2D04D-46F2-47D0-825B-4FFB359DFAF4}" destId="{6DAECBB4-C1E0-4A0D-80D4-D8818A4D35FE}" srcOrd="6" destOrd="0" parTransId="{38EAE447-5F3D-456D-A83C-5A862FEA9C88}" sibTransId="{AF1C73B0-43FF-4E42-A9C7-41AD02000741}"/>
    <dgm:cxn modelId="{2E0BAFF1-9212-4D69-B1F3-589546AB17B1}" type="presOf" srcId="{B5F7B7B4-0D4A-432D-A480-92302B59C548}" destId="{FB069065-63ED-4855-9D98-D055643C9046}" srcOrd="0" destOrd="0" presId="urn:microsoft.com/office/officeart/2005/8/layout/hList1"/>
    <dgm:cxn modelId="{7DAEED84-F131-4925-837F-599C29D0606E}" type="presOf" srcId="{6721DE9D-0951-4C40-9180-6BB98AE132C4}" destId="{B33482DE-CD83-4FB1-984C-6313240D8A75}" srcOrd="0" destOrd="0" presId="urn:microsoft.com/office/officeart/2005/8/layout/hList1"/>
    <dgm:cxn modelId="{A726602D-1F36-454C-A7A0-3794D5541646}" type="presOf" srcId="{B8E49158-2782-4386-95E0-EBBDFB088944}" destId="{221E43BB-120F-44BC-9D67-9939CE894583}" srcOrd="0" destOrd="1" presId="urn:microsoft.com/office/officeart/2005/8/layout/hList1"/>
    <dgm:cxn modelId="{8CE9977F-3A10-4928-9350-129781ACCA8A}" type="presOf" srcId="{559A524C-D0DA-4087-9848-CEADFC6C63F5}" destId="{221E43BB-120F-44BC-9D67-9939CE894583}" srcOrd="0" destOrd="8" presId="urn:microsoft.com/office/officeart/2005/8/layout/hList1"/>
    <dgm:cxn modelId="{0F122559-92A5-4829-8931-65C2C9B37751}" type="presOf" srcId="{71E2D04D-46F2-47D0-825B-4FFB359DFAF4}" destId="{72F4E14C-D2A5-4200-9653-66AA9E074498}" srcOrd="0" destOrd="0" presId="urn:microsoft.com/office/officeart/2005/8/layout/hList1"/>
    <dgm:cxn modelId="{545A4CE7-4C51-4E77-9999-1B673DA2CFEA}" srcId="{71E2D04D-46F2-47D0-825B-4FFB359DFAF4}" destId="{90570D4A-4DF4-48BA-B511-BB8BD65551C4}" srcOrd="1" destOrd="0" parTransId="{9D4FC2E5-FDFF-41D6-9BF8-9C7153F1FA0B}" sibTransId="{C31B70D4-B3A3-41BD-A7CC-D23F69B8C185}"/>
    <dgm:cxn modelId="{3A767DDB-831A-48B4-994B-107F729110E8}" srcId="{B5F7B7B4-0D4A-432D-A480-92302B59C548}" destId="{4ECFC4BC-E930-4331-88A1-7A0F91FDA1A5}" srcOrd="1" destOrd="0" parTransId="{62A139CD-53D2-45A5-9D42-C8461056CF59}" sibTransId="{A3E08788-0C14-4435-AA71-2C6628ECF347}"/>
    <dgm:cxn modelId="{BCB867E8-8110-4BBA-A0DB-CA466B8C1879}" srcId="{C36B289B-A2B9-4642-8580-6C376C1A2ACF}" destId="{C74828A2-F1A7-4077-A29A-7EB88BB53494}" srcOrd="9" destOrd="0" parTransId="{21257408-35D3-472C-99AD-6FB9E24D380E}" sibTransId="{88AB378B-A228-47AD-A9AD-ED6C017ED3AD}"/>
    <dgm:cxn modelId="{30F83370-0A44-4029-A53F-2A652E6678DD}" srcId="{71E2D04D-46F2-47D0-825B-4FFB359DFAF4}" destId="{5DB1ACCE-58C0-4828-9A71-A0EE19167473}" srcOrd="2" destOrd="0" parTransId="{73E40F9B-8EFE-49A8-A228-AD0311C96BE1}" sibTransId="{BEC84BAD-8E39-4534-AEA0-3D672A4BC6A5}"/>
    <dgm:cxn modelId="{ED377BCB-3503-4736-9F11-AEDDFE468BC3}" type="presOf" srcId="{6DAECBB4-C1E0-4A0D-80D4-D8818A4D35FE}" destId="{B33482DE-CD83-4FB1-984C-6313240D8A75}" srcOrd="0" destOrd="6" presId="urn:microsoft.com/office/officeart/2005/8/layout/hList1"/>
    <dgm:cxn modelId="{120B3481-5364-4F99-B893-55B7354E2CBD}" type="presOf" srcId="{543740FB-4D82-49BF-AB5A-DF9E4CAB1534}" destId="{BBD672E3-8E28-4D18-925F-92FC984C06EA}" srcOrd="0" destOrd="2" presId="urn:microsoft.com/office/officeart/2005/8/layout/hList1"/>
    <dgm:cxn modelId="{14CAE006-F73A-41CC-B453-2500B2D7AA0A}" type="presOf" srcId="{F6CAB15E-373C-413F-81C2-00E4FB295D04}" destId="{BBD672E3-8E28-4D18-925F-92FC984C06EA}" srcOrd="0" destOrd="0" presId="urn:microsoft.com/office/officeart/2005/8/layout/hList1"/>
    <dgm:cxn modelId="{A72A479D-591B-4FD1-9EBF-25AE1ABDCA2A}" type="presOf" srcId="{38A67466-0E43-490A-9BF6-564838D5D4D5}" destId="{221E43BB-120F-44BC-9D67-9939CE894583}" srcOrd="0" destOrd="4" presId="urn:microsoft.com/office/officeart/2005/8/layout/hList1"/>
    <dgm:cxn modelId="{4B29DDCC-5955-40C9-A1F6-01EC807D026E}" type="presOf" srcId="{B193A86D-9042-4F5A-A290-2DDFD3686570}" destId="{221E43BB-120F-44BC-9D67-9939CE894583}" srcOrd="0" destOrd="11" presId="urn:microsoft.com/office/officeart/2005/8/layout/hList1"/>
    <dgm:cxn modelId="{63BF5036-7343-4B71-A999-4C5291A90860}" type="presOf" srcId="{C21A1D52-68BC-4123-B615-69ABC5E2FF73}" destId="{221E43BB-120F-44BC-9D67-9939CE894583}" srcOrd="0" destOrd="0" presId="urn:microsoft.com/office/officeart/2005/8/layout/hList1"/>
    <dgm:cxn modelId="{20E438A1-70AA-4D4D-8F53-D2E41A1178C2}" type="presOf" srcId="{344D1343-1076-4D26-B128-459D1CA7D5A9}" destId="{221E43BB-120F-44BC-9D67-9939CE894583}" srcOrd="0" destOrd="7" presId="urn:microsoft.com/office/officeart/2005/8/layout/hList1"/>
    <dgm:cxn modelId="{7A1E01F8-9C36-4A3C-9278-30BC0D8F699E}" type="presOf" srcId="{90570D4A-4DF4-48BA-B511-BB8BD65551C4}" destId="{B33482DE-CD83-4FB1-984C-6313240D8A75}" srcOrd="0" destOrd="1" presId="urn:microsoft.com/office/officeart/2005/8/layout/hList1"/>
    <dgm:cxn modelId="{FF992764-D69F-4E3E-9F99-367E850D5404}" type="presOf" srcId="{71D8491F-62C4-439E-8C85-CE2019C943D4}" destId="{221E43BB-120F-44BC-9D67-9939CE894583}" srcOrd="0" destOrd="2" presId="urn:microsoft.com/office/officeart/2005/8/layout/hList1"/>
    <dgm:cxn modelId="{7D653A1A-071C-4B44-AE4E-FA633C7B696C}" type="presOf" srcId="{5677ABF9-FAD6-4074-AE03-5D1BFE77FCE6}" destId="{221E43BB-120F-44BC-9D67-9939CE894583}" srcOrd="0" destOrd="12" presId="urn:microsoft.com/office/officeart/2005/8/layout/hList1"/>
    <dgm:cxn modelId="{85730068-F549-423C-8977-FA9B554859FC}" srcId="{C36B289B-A2B9-4642-8580-6C376C1A2ACF}" destId="{14D06F27-C536-4A56-BA43-DC065DFB27A9}" srcOrd="10" destOrd="0" parTransId="{2DDC64FF-D5D1-466B-AA8F-4864D01AA955}" sibTransId="{52B6698B-4FEF-4774-949F-B647EDD19DF0}"/>
    <dgm:cxn modelId="{1FCE62EF-679E-4CBA-923C-390A73AE9F0B}" srcId="{A8A0DD81-0B2B-44AE-8ED7-DDEA743BF0E4}" destId="{B5F7B7B4-0D4A-432D-A480-92302B59C548}" srcOrd="0" destOrd="0" parTransId="{BF8652E1-E9E6-4BCD-B3AB-E8045CA49F40}" sibTransId="{A60D49D2-BED6-4A02-AA26-E04D145201E1}"/>
    <dgm:cxn modelId="{35D3E453-6F0D-4214-B20F-6AF7C1710D44}" type="presOf" srcId="{5AFB91DF-32CD-42A7-97FA-F6C917A485A3}" destId="{221E43BB-120F-44BC-9D67-9939CE894583}" srcOrd="0" destOrd="5" presId="urn:microsoft.com/office/officeart/2005/8/layout/hList1"/>
    <dgm:cxn modelId="{B1CD30FD-E36E-4839-A99A-D51A853A647E}" srcId="{C36B289B-A2B9-4642-8580-6C376C1A2ACF}" destId="{5AFB91DF-32CD-42A7-97FA-F6C917A485A3}" srcOrd="5" destOrd="0" parTransId="{C49A45E0-7A41-4902-A0EA-17737654BBE1}" sibTransId="{F6A0A3C3-10C2-4A97-88BF-63D3D4261E58}"/>
    <dgm:cxn modelId="{1DBB229F-5933-453D-97B9-20B9CF11BFCA}" srcId="{71E2D04D-46F2-47D0-825B-4FFB359DFAF4}" destId="{1F8C9461-1F14-40DB-938F-0AE9BB541DC0}" srcOrd="5" destOrd="0" parTransId="{5995C185-8FDC-4E06-9D25-84B933B2F01F}" sibTransId="{B8683C22-5E03-4273-8584-1CAEBFBA2B0C}"/>
    <dgm:cxn modelId="{DCC2F624-0284-48D9-A08B-547E60AD621C}" srcId="{C36B289B-A2B9-4642-8580-6C376C1A2ACF}" destId="{C21A1D52-68BC-4123-B615-69ABC5E2FF73}" srcOrd="0" destOrd="0" parTransId="{3C8EA2E1-F266-4BBC-B4CB-75A78516EA23}" sibTransId="{3639945B-83D5-4F87-8AF6-5AA0B269BA32}"/>
    <dgm:cxn modelId="{6188004A-D06B-4236-BDCD-56C29D08F201}" srcId="{71E2D04D-46F2-47D0-825B-4FFB359DFAF4}" destId="{630C740C-1C55-4CCE-967F-FDCF09B0CDEB}" srcOrd="4" destOrd="0" parTransId="{2D03DCB4-338B-4829-9C06-0AD0C0EC0745}" sibTransId="{5C9F0222-8F79-40F3-A69A-B663202906F9}"/>
    <dgm:cxn modelId="{0FEB66F9-374F-4711-B5D2-C6648D806F35}" srcId="{A8A0DD81-0B2B-44AE-8ED7-DDEA743BF0E4}" destId="{C36B289B-A2B9-4642-8580-6C376C1A2ACF}" srcOrd="2" destOrd="0" parTransId="{B791AED8-E994-45BC-8526-7F1299F0DB62}" sibTransId="{AA5F9E1B-013D-4654-BD1A-8986A3B000CD}"/>
    <dgm:cxn modelId="{C078703B-59B2-433E-987D-9F4207C92D60}" srcId="{C36B289B-A2B9-4642-8580-6C376C1A2ACF}" destId="{B193A86D-9042-4F5A-A290-2DDFD3686570}" srcOrd="11" destOrd="0" parTransId="{F46907D8-F24C-4C32-B307-B018D63CCC0D}" sibTransId="{9E80EEF8-AAE1-435D-805F-75D6C5D016AA}"/>
    <dgm:cxn modelId="{2607F903-1F42-4328-B359-BA5B07136C77}" type="presOf" srcId="{E6D5638B-383F-4CA2-8B05-68E5BF79BE89}" destId="{221E43BB-120F-44BC-9D67-9939CE894583}" srcOrd="0" destOrd="3" presId="urn:microsoft.com/office/officeart/2005/8/layout/hList1"/>
    <dgm:cxn modelId="{1E997654-8F83-4785-BA1F-5385169A7347}" srcId="{C36B289B-A2B9-4642-8580-6C376C1A2ACF}" destId="{559A524C-D0DA-4087-9848-CEADFC6C63F5}" srcOrd="8" destOrd="0" parTransId="{27845331-E35B-47C4-B7CB-67D6E636A8B0}" sibTransId="{67CC2796-AFD1-453C-8E92-062DCBA2BF09}"/>
    <dgm:cxn modelId="{B86377F8-A788-4AD1-864D-E096B0D77799}" type="presOf" srcId="{4ECFC4BC-E930-4331-88A1-7A0F91FDA1A5}" destId="{BBD672E3-8E28-4D18-925F-92FC984C06EA}" srcOrd="0" destOrd="1" presId="urn:microsoft.com/office/officeart/2005/8/layout/hList1"/>
    <dgm:cxn modelId="{31B8E7A8-BFC4-4432-A435-1F85CB89F38A}" srcId="{C36B289B-A2B9-4642-8580-6C376C1A2ACF}" destId="{5677ABF9-FAD6-4074-AE03-5D1BFE77FCE6}" srcOrd="12" destOrd="0" parTransId="{6C592181-8FB6-4DAC-A31A-58F54C577B04}" sibTransId="{7CC6E41B-5978-434E-8D5E-21438ADE5292}"/>
    <dgm:cxn modelId="{172A6A24-58AC-4DB5-8985-92FFE3882F41}" srcId="{C36B289B-A2B9-4642-8580-6C376C1A2ACF}" destId="{38A67466-0E43-490A-9BF6-564838D5D4D5}" srcOrd="4" destOrd="0" parTransId="{B1832980-C849-433C-B9CE-169E97840B62}" sibTransId="{F0D80A0D-8C65-40B5-A176-E08454553AA9}"/>
    <dgm:cxn modelId="{0029E8C8-50D5-49AC-9021-B332B4994494}" srcId="{B5F7B7B4-0D4A-432D-A480-92302B59C548}" destId="{543740FB-4D82-49BF-AB5A-DF9E4CAB1534}" srcOrd="2" destOrd="0" parTransId="{28ECB4E6-C0F1-4EFB-96FA-74D2ACE6841F}" sibTransId="{E87BBC5A-D699-4362-93C0-8EC148C34BCB}"/>
    <dgm:cxn modelId="{B2B04CF6-DC78-4251-A052-0339051F996B}" srcId="{C36B289B-A2B9-4642-8580-6C376C1A2ACF}" destId="{71D8491F-62C4-439E-8C85-CE2019C943D4}" srcOrd="2" destOrd="0" parTransId="{8642B79E-9890-4BE8-972C-550EF7C56167}" sibTransId="{2F6B593A-8DCB-4D18-9FDF-6AC5C1FCE313}"/>
    <dgm:cxn modelId="{372E88A2-4587-4A6C-B6F8-CCE80197BB33}" type="presOf" srcId="{C36B289B-A2B9-4642-8580-6C376C1A2ACF}" destId="{2881BF8D-3067-4DAA-9460-10B4D8295EFF}" srcOrd="0" destOrd="0" presId="urn:microsoft.com/office/officeart/2005/8/layout/hList1"/>
    <dgm:cxn modelId="{D15F54C2-97CD-4C27-84FD-BD0D1C893BF3}" type="presOf" srcId="{14D06F27-C536-4A56-BA43-DC065DFB27A9}" destId="{221E43BB-120F-44BC-9D67-9939CE894583}" srcOrd="0" destOrd="10" presId="urn:microsoft.com/office/officeart/2005/8/layout/hList1"/>
    <dgm:cxn modelId="{0684FD69-DE16-46E6-B8B6-F1CA288F729E}" srcId="{C36B289B-A2B9-4642-8580-6C376C1A2ACF}" destId="{B8E49158-2782-4386-95E0-EBBDFB088944}" srcOrd="1" destOrd="0" parTransId="{9C6AC26C-4808-486C-88C7-4FC966643312}" sibTransId="{90413A2F-8B8C-4731-87B3-01CFC9E4A179}"/>
    <dgm:cxn modelId="{C6E78282-6B86-4045-B1E5-E0F8C1929BB1}" type="presOf" srcId="{C74828A2-F1A7-4077-A29A-7EB88BB53494}" destId="{221E43BB-120F-44BC-9D67-9939CE894583}" srcOrd="0" destOrd="9" presId="urn:microsoft.com/office/officeart/2005/8/layout/hList1"/>
    <dgm:cxn modelId="{C4F6C102-680E-4143-BA3F-49333B5DC9B9}" srcId="{71E2D04D-46F2-47D0-825B-4FFB359DFAF4}" destId="{C920A496-30C3-44B3-91FB-83E643483897}" srcOrd="3" destOrd="0" parTransId="{83C20299-0934-4BCC-84DF-14274AFBBD64}" sibTransId="{A3BA7E10-CE96-4D56-A9FC-C3B2CFD44274}"/>
    <dgm:cxn modelId="{D0D0919B-1056-44DD-AF2A-BEFA9FAEBAE3}" srcId="{C36B289B-A2B9-4642-8580-6C376C1A2ACF}" destId="{CEC9FC98-D9EB-4FBB-8880-72234C60A437}" srcOrd="6" destOrd="0" parTransId="{DE42D6B1-C386-42DD-A2E4-FE5A3F73D4A6}" sibTransId="{63F7EDE0-75D0-403F-8C24-0408345FC6C5}"/>
    <dgm:cxn modelId="{E24A1B34-6179-49CF-BB79-9437FB6C0163}" type="presOf" srcId="{1F8C9461-1F14-40DB-938F-0AE9BB541DC0}" destId="{B33482DE-CD83-4FB1-984C-6313240D8A75}" srcOrd="0" destOrd="5" presId="urn:microsoft.com/office/officeart/2005/8/layout/hList1"/>
    <dgm:cxn modelId="{1B718B2C-DF40-4163-8527-D79986966E71}" type="presOf" srcId="{A8A0DD81-0B2B-44AE-8ED7-DDEA743BF0E4}" destId="{AC4AB890-E9F3-49E2-A2BF-74F4BCF43C62}" srcOrd="0" destOrd="0" presId="urn:microsoft.com/office/officeart/2005/8/layout/hList1"/>
    <dgm:cxn modelId="{87B786CE-6382-49D6-B53E-62D36B35BC4C}" type="presParOf" srcId="{AC4AB890-E9F3-49E2-A2BF-74F4BCF43C62}" destId="{E6CCDA91-53D7-4F37-93A1-27EC7A351A67}" srcOrd="0" destOrd="0" presId="urn:microsoft.com/office/officeart/2005/8/layout/hList1"/>
    <dgm:cxn modelId="{01AA345F-9625-48AD-80B2-28DCC69A7F94}" type="presParOf" srcId="{E6CCDA91-53D7-4F37-93A1-27EC7A351A67}" destId="{FB069065-63ED-4855-9D98-D055643C9046}" srcOrd="0" destOrd="0" presId="urn:microsoft.com/office/officeart/2005/8/layout/hList1"/>
    <dgm:cxn modelId="{A23861D2-0ACA-490E-9935-D01C0B8F5810}" type="presParOf" srcId="{E6CCDA91-53D7-4F37-93A1-27EC7A351A67}" destId="{BBD672E3-8E28-4D18-925F-92FC984C06EA}" srcOrd="1" destOrd="0" presId="urn:microsoft.com/office/officeart/2005/8/layout/hList1"/>
    <dgm:cxn modelId="{E205E889-619B-48B5-AF91-7381DE5CEC6F}" type="presParOf" srcId="{AC4AB890-E9F3-49E2-A2BF-74F4BCF43C62}" destId="{A2275F5E-9C5D-4B68-AE9A-B6396F10669B}" srcOrd="1" destOrd="0" presId="urn:microsoft.com/office/officeart/2005/8/layout/hList1"/>
    <dgm:cxn modelId="{2CCAFAE3-A9E6-44B5-89B9-3965A2D8A979}" type="presParOf" srcId="{AC4AB890-E9F3-49E2-A2BF-74F4BCF43C62}" destId="{7325EE0A-A797-4112-84A3-5C04E9C05C2C}" srcOrd="2" destOrd="0" presId="urn:microsoft.com/office/officeart/2005/8/layout/hList1"/>
    <dgm:cxn modelId="{704AC3B8-98A1-4C53-8B37-C7CB2CD2E477}" type="presParOf" srcId="{7325EE0A-A797-4112-84A3-5C04E9C05C2C}" destId="{72F4E14C-D2A5-4200-9653-66AA9E074498}" srcOrd="0" destOrd="0" presId="urn:microsoft.com/office/officeart/2005/8/layout/hList1"/>
    <dgm:cxn modelId="{20E86A31-0DDA-47C6-8D10-D82199AACC64}" type="presParOf" srcId="{7325EE0A-A797-4112-84A3-5C04E9C05C2C}" destId="{B33482DE-CD83-4FB1-984C-6313240D8A75}" srcOrd="1" destOrd="0" presId="urn:microsoft.com/office/officeart/2005/8/layout/hList1"/>
    <dgm:cxn modelId="{7D2B832D-58D4-41A6-BF70-45C362ACECFB}" type="presParOf" srcId="{AC4AB890-E9F3-49E2-A2BF-74F4BCF43C62}" destId="{2117E071-87B0-485C-9212-D580295CCFCC}" srcOrd="3" destOrd="0" presId="urn:microsoft.com/office/officeart/2005/8/layout/hList1"/>
    <dgm:cxn modelId="{4CD635EF-A364-420D-A927-103F194C69C4}" type="presParOf" srcId="{AC4AB890-E9F3-49E2-A2BF-74F4BCF43C62}" destId="{F14D7CAE-026E-432A-B63E-B0609C76FE05}" srcOrd="4" destOrd="0" presId="urn:microsoft.com/office/officeart/2005/8/layout/hList1"/>
    <dgm:cxn modelId="{7C7FE6E3-C237-46D5-AE6A-4214A4D360A1}" type="presParOf" srcId="{F14D7CAE-026E-432A-B63E-B0609C76FE05}" destId="{2881BF8D-3067-4DAA-9460-10B4D8295EFF}" srcOrd="0" destOrd="0" presId="urn:microsoft.com/office/officeart/2005/8/layout/hList1"/>
    <dgm:cxn modelId="{684E70C8-B65E-4C67-8A83-E52F8F943A1C}" type="presParOf" srcId="{F14D7CAE-026E-432A-B63E-B0609C76FE05}" destId="{221E43BB-120F-44BC-9D67-9939CE8945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3B8BF0-3B55-47C4-8E79-13C33A36F1D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34B49D0-DC22-469E-B4DA-606192E08E8A}">
      <dgm:prSet phldrT="[Text]" custT="1"/>
      <dgm:spPr/>
      <dgm:t>
        <a:bodyPr/>
        <a:lstStyle/>
        <a:p>
          <a:r>
            <a:rPr lang="mn-MN" sz="1400" dirty="0" smtClean="0">
              <a:latin typeface="Arial" panose="020B0604020202020204" pitchFamily="34" charset="0"/>
              <a:cs typeface="Arial" panose="020B0604020202020204" pitchFamily="34" charset="0"/>
            </a:rPr>
            <a:t>Хуульд заасан хугацаанд мэдүүлэх</a:t>
          </a:r>
          <a:endParaRPr lang="en-US" sz="1400" dirty="0">
            <a:latin typeface="Arial" panose="020B0604020202020204" pitchFamily="34" charset="0"/>
            <a:cs typeface="Arial" panose="020B0604020202020204" pitchFamily="34" charset="0"/>
          </a:endParaRPr>
        </a:p>
      </dgm:t>
    </dgm:pt>
    <dgm:pt modelId="{FD59A008-0A81-445F-BDDE-AF3037251141}" type="parTrans" cxnId="{9D880554-D696-4EA1-B03C-43ABF6B39911}">
      <dgm:prSet/>
      <dgm:spPr/>
      <dgm:t>
        <a:bodyPr/>
        <a:lstStyle/>
        <a:p>
          <a:endParaRPr lang="en-US"/>
        </a:p>
      </dgm:t>
    </dgm:pt>
    <dgm:pt modelId="{4CA3B042-C89B-44C3-9FD7-340C1978E172}" type="sibTrans" cxnId="{9D880554-D696-4EA1-B03C-43ABF6B39911}">
      <dgm:prSet/>
      <dgm:spPr/>
      <dgm:t>
        <a:bodyPr/>
        <a:lstStyle/>
        <a:p>
          <a:endParaRPr lang="en-US"/>
        </a:p>
      </dgm:t>
    </dgm:pt>
    <dgm:pt modelId="{AAAC50DB-2122-4654-BAC0-E628FDB874DE}">
      <dgm:prSet phldrT="[Text]"/>
      <dgm:spPr/>
      <dgm:t>
        <a:bodyPr/>
        <a:lstStyle/>
        <a:p>
          <a:r>
            <a:rPr lang="mn-MN" dirty="0" smtClean="0">
              <a:latin typeface="Arial" panose="020B0604020202020204" pitchFamily="34" charset="0"/>
              <a:cs typeface="Arial" panose="020B0604020202020204" pitchFamily="34" charset="0"/>
            </a:rPr>
            <a:t>Өөрийн болон гэр бүлийн гишүүдийн хөрөнгө, орлого, зээлийн талаар үнэн зөв мэдүүлэх</a:t>
          </a:r>
          <a:endParaRPr lang="en-US" dirty="0">
            <a:latin typeface="Arial" panose="020B0604020202020204" pitchFamily="34" charset="0"/>
            <a:cs typeface="Arial" panose="020B0604020202020204" pitchFamily="34" charset="0"/>
          </a:endParaRPr>
        </a:p>
      </dgm:t>
    </dgm:pt>
    <dgm:pt modelId="{69F1D209-0DB3-4494-8062-630D78A95D12}" type="parTrans" cxnId="{E8F3E2BC-C0C7-4821-AFB8-9A61C961AF21}">
      <dgm:prSet/>
      <dgm:spPr/>
      <dgm:t>
        <a:bodyPr/>
        <a:lstStyle/>
        <a:p>
          <a:endParaRPr lang="en-US"/>
        </a:p>
      </dgm:t>
    </dgm:pt>
    <dgm:pt modelId="{BD8FAEFE-BB13-4328-9336-E792A9302833}" type="sibTrans" cxnId="{E8F3E2BC-C0C7-4821-AFB8-9A61C961AF21}">
      <dgm:prSet/>
      <dgm:spPr/>
      <dgm:t>
        <a:bodyPr/>
        <a:lstStyle/>
        <a:p>
          <a:endParaRPr lang="en-US"/>
        </a:p>
      </dgm:t>
    </dgm:pt>
    <dgm:pt modelId="{C2C3D4D8-980F-4E97-A93A-E64CFA6E8D73}">
      <dgm:prSet phldrT="[Text]"/>
      <dgm:spPr/>
      <dgm:t>
        <a:bodyPr/>
        <a:lstStyle/>
        <a:p>
          <a:r>
            <a:rPr lang="mn-MN" dirty="0" smtClean="0">
              <a:latin typeface="Arial" panose="020B0604020202020204" pitchFamily="34" charset="0"/>
              <a:cs typeface="Arial" panose="020B0604020202020204" pitchFamily="34" charset="0"/>
            </a:rPr>
            <a:t>Хөрөнгө, орлогын эх үүсвэрийг хангалттай тайлбарлах</a:t>
          </a:r>
          <a:endParaRPr lang="en-US" dirty="0">
            <a:latin typeface="Arial" panose="020B0604020202020204" pitchFamily="34" charset="0"/>
            <a:cs typeface="Arial" panose="020B0604020202020204" pitchFamily="34" charset="0"/>
          </a:endParaRPr>
        </a:p>
      </dgm:t>
    </dgm:pt>
    <dgm:pt modelId="{7FC9805A-1913-492B-AB2C-584D6B7924B8}" type="parTrans" cxnId="{3F3FE6B7-F605-4088-AD22-3D32E3995EFD}">
      <dgm:prSet/>
      <dgm:spPr/>
      <dgm:t>
        <a:bodyPr/>
        <a:lstStyle/>
        <a:p>
          <a:endParaRPr lang="en-US"/>
        </a:p>
      </dgm:t>
    </dgm:pt>
    <dgm:pt modelId="{5D9F1DC8-E805-461C-9B4B-EE8CEC115D6A}" type="sibTrans" cxnId="{3F3FE6B7-F605-4088-AD22-3D32E3995EFD}">
      <dgm:prSet/>
      <dgm:spPr/>
      <dgm:t>
        <a:bodyPr/>
        <a:lstStyle/>
        <a:p>
          <a:endParaRPr lang="en-US"/>
        </a:p>
      </dgm:t>
    </dgm:pt>
    <dgm:pt modelId="{1D6E3585-51D3-40F2-883D-A9EC6D18AE30}">
      <dgm:prSet phldrT="[Text]"/>
      <dgm:spPr/>
      <dgm:t>
        <a:bodyPr/>
        <a:lstStyle/>
        <a:p>
          <a:r>
            <a:rPr lang="mn-MN" dirty="0" smtClean="0">
              <a:latin typeface="Arial" panose="020B0604020202020204" pitchFamily="34" charset="0"/>
              <a:cs typeface="Arial" panose="020B0604020202020204" pitchFamily="34" charset="0"/>
            </a:rPr>
            <a:t>Баталгааны маягтанд гарын үсэг зурж баталгаажуулах</a:t>
          </a:r>
          <a:endParaRPr lang="en-US" dirty="0">
            <a:latin typeface="Arial" panose="020B0604020202020204" pitchFamily="34" charset="0"/>
            <a:cs typeface="Arial" panose="020B0604020202020204" pitchFamily="34" charset="0"/>
          </a:endParaRPr>
        </a:p>
      </dgm:t>
    </dgm:pt>
    <dgm:pt modelId="{042619AD-3304-4402-87B2-4E97B8AD719F}" type="parTrans" cxnId="{2DA8C57F-DD9B-4E9A-A694-8551DD129E4D}">
      <dgm:prSet/>
      <dgm:spPr/>
      <dgm:t>
        <a:bodyPr/>
        <a:lstStyle/>
        <a:p>
          <a:endParaRPr lang="en-US"/>
        </a:p>
      </dgm:t>
    </dgm:pt>
    <dgm:pt modelId="{C4F416F6-1047-4FE8-ABDD-B6B34979A651}" type="sibTrans" cxnId="{2DA8C57F-DD9B-4E9A-A694-8551DD129E4D}">
      <dgm:prSet/>
      <dgm:spPr/>
      <dgm:t>
        <a:bodyPr/>
        <a:lstStyle/>
        <a:p>
          <a:endParaRPr lang="en-US"/>
        </a:p>
      </dgm:t>
    </dgm:pt>
    <dgm:pt modelId="{92E14433-BDDE-4074-AA4B-52025A0BB95E}">
      <dgm:prSet phldrT="[Text]"/>
      <dgm:spPr/>
      <dgm:t>
        <a:bodyPr/>
        <a:lstStyle/>
        <a:p>
          <a:r>
            <a:rPr lang="mn-MN" dirty="0" smtClean="0">
              <a:latin typeface="Arial" panose="020B0604020202020204" pitchFamily="34" charset="0"/>
              <a:cs typeface="Arial" panose="020B0604020202020204" pitchFamily="34" charset="0"/>
            </a:rPr>
            <a:t>ЭБАТ-д баталгааны маягтыг хүлээлгэн өгсөн бүртгэлд гарын үсэг зурах</a:t>
          </a:r>
          <a:endParaRPr lang="en-US" dirty="0">
            <a:latin typeface="Arial" panose="020B0604020202020204" pitchFamily="34" charset="0"/>
            <a:cs typeface="Arial" panose="020B0604020202020204" pitchFamily="34" charset="0"/>
          </a:endParaRPr>
        </a:p>
      </dgm:t>
    </dgm:pt>
    <dgm:pt modelId="{8F9535CF-F85E-4A9E-AE25-75A91A1C2F91}" type="parTrans" cxnId="{7AF2A437-72C0-41C0-8469-628FDB44B76D}">
      <dgm:prSet/>
      <dgm:spPr/>
      <dgm:t>
        <a:bodyPr/>
        <a:lstStyle/>
        <a:p>
          <a:endParaRPr lang="en-US"/>
        </a:p>
      </dgm:t>
    </dgm:pt>
    <dgm:pt modelId="{9BB0A368-305E-4F7C-9D57-228A041B0394}" type="sibTrans" cxnId="{7AF2A437-72C0-41C0-8469-628FDB44B76D}">
      <dgm:prSet/>
      <dgm:spPr/>
      <dgm:t>
        <a:bodyPr/>
        <a:lstStyle/>
        <a:p>
          <a:endParaRPr lang="en-US"/>
        </a:p>
      </dgm:t>
    </dgm:pt>
    <dgm:pt modelId="{02972B28-A174-41E8-B25E-A9BDB7D23B25}" type="pres">
      <dgm:prSet presAssocID="{E83B8BF0-3B55-47C4-8E79-13C33A36F1D5}" presName="cycle" presStyleCnt="0">
        <dgm:presLayoutVars>
          <dgm:dir/>
          <dgm:resizeHandles val="exact"/>
        </dgm:presLayoutVars>
      </dgm:prSet>
      <dgm:spPr/>
      <dgm:t>
        <a:bodyPr/>
        <a:lstStyle/>
        <a:p>
          <a:endParaRPr lang="en-US"/>
        </a:p>
      </dgm:t>
    </dgm:pt>
    <dgm:pt modelId="{8E112810-1FD8-4DDA-9704-262541199236}" type="pres">
      <dgm:prSet presAssocID="{334B49D0-DC22-469E-B4DA-606192E08E8A}" presName="node" presStyleLbl="node1" presStyleIdx="0" presStyleCnt="5">
        <dgm:presLayoutVars>
          <dgm:bulletEnabled val="1"/>
        </dgm:presLayoutVars>
      </dgm:prSet>
      <dgm:spPr/>
      <dgm:t>
        <a:bodyPr/>
        <a:lstStyle/>
        <a:p>
          <a:endParaRPr lang="en-US"/>
        </a:p>
      </dgm:t>
    </dgm:pt>
    <dgm:pt modelId="{5590F878-ADBC-4080-B5B1-3D4773AF3360}" type="pres">
      <dgm:prSet presAssocID="{4CA3B042-C89B-44C3-9FD7-340C1978E172}" presName="sibTrans" presStyleLbl="sibTrans2D1" presStyleIdx="0" presStyleCnt="5"/>
      <dgm:spPr/>
      <dgm:t>
        <a:bodyPr/>
        <a:lstStyle/>
        <a:p>
          <a:endParaRPr lang="en-US"/>
        </a:p>
      </dgm:t>
    </dgm:pt>
    <dgm:pt modelId="{3BF7A621-6EB7-4CE0-8B35-E354656DA28F}" type="pres">
      <dgm:prSet presAssocID="{4CA3B042-C89B-44C3-9FD7-340C1978E172}" presName="connectorText" presStyleLbl="sibTrans2D1" presStyleIdx="0" presStyleCnt="5"/>
      <dgm:spPr/>
      <dgm:t>
        <a:bodyPr/>
        <a:lstStyle/>
        <a:p>
          <a:endParaRPr lang="en-US"/>
        </a:p>
      </dgm:t>
    </dgm:pt>
    <dgm:pt modelId="{CD62ED6C-B45D-40AB-9467-64D953C79598}" type="pres">
      <dgm:prSet presAssocID="{AAAC50DB-2122-4654-BAC0-E628FDB874DE}" presName="node" presStyleLbl="node1" presStyleIdx="1" presStyleCnt="5">
        <dgm:presLayoutVars>
          <dgm:bulletEnabled val="1"/>
        </dgm:presLayoutVars>
      </dgm:prSet>
      <dgm:spPr/>
      <dgm:t>
        <a:bodyPr/>
        <a:lstStyle/>
        <a:p>
          <a:endParaRPr lang="en-US"/>
        </a:p>
      </dgm:t>
    </dgm:pt>
    <dgm:pt modelId="{ECD8FDE6-5AD3-44C2-A705-A9CB43091EEC}" type="pres">
      <dgm:prSet presAssocID="{BD8FAEFE-BB13-4328-9336-E792A9302833}" presName="sibTrans" presStyleLbl="sibTrans2D1" presStyleIdx="1" presStyleCnt="5"/>
      <dgm:spPr/>
      <dgm:t>
        <a:bodyPr/>
        <a:lstStyle/>
        <a:p>
          <a:endParaRPr lang="en-US"/>
        </a:p>
      </dgm:t>
    </dgm:pt>
    <dgm:pt modelId="{31CDCB2D-C7D4-4DFB-8631-2F17A9625AB6}" type="pres">
      <dgm:prSet presAssocID="{BD8FAEFE-BB13-4328-9336-E792A9302833}" presName="connectorText" presStyleLbl="sibTrans2D1" presStyleIdx="1" presStyleCnt="5"/>
      <dgm:spPr/>
      <dgm:t>
        <a:bodyPr/>
        <a:lstStyle/>
        <a:p>
          <a:endParaRPr lang="en-US"/>
        </a:p>
      </dgm:t>
    </dgm:pt>
    <dgm:pt modelId="{AA9C7788-C866-41D1-A9F5-87716DE41672}" type="pres">
      <dgm:prSet presAssocID="{C2C3D4D8-980F-4E97-A93A-E64CFA6E8D73}" presName="node" presStyleLbl="node1" presStyleIdx="2" presStyleCnt="5">
        <dgm:presLayoutVars>
          <dgm:bulletEnabled val="1"/>
        </dgm:presLayoutVars>
      </dgm:prSet>
      <dgm:spPr/>
      <dgm:t>
        <a:bodyPr/>
        <a:lstStyle/>
        <a:p>
          <a:endParaRPr lang="en-US"/>
        </a:p>
      </dgm:t>
    </dgm:pt>
    <dgm:pt modelId="{7625110A-F236-4533-A5CF-93E5B9F927F4}" type="pres">
      <dgm:prSet presAssocID="{5D9F1DC8-E805-461C-9B4B-EE8CEC115D6A}" presName="sibTrans" presStyleLbl="sibTrans2D1" presStyleIdx="2" presStyleCnt="5"/>
      <dgm:spPr/>
      <dgm:t>
        <a:bodyPr/>
        <a:lstStyle/>
        <a:p>
          <a:endParaRPr lang="en-US"/>
        </a:p>
      </dgm:t>
    </dgm:pt>
    <dgm:pt modelId="{CA657979-B6EE-432D-9996-2B311D5AAD62}" type="pres">
      <dgm:prSet presAssocID="{5D9F1DC8-E805-461C-9B4B-EE8CEC115D6A}" presName="connectorText" presStyleLbl="sibTrans2D1" presStyleIdx="2" presStyleCnt="5"/>
      <dgm:spPr/>
      <dgm:t>
        <a:bodyPr/>
        <a:lstStyle/>
        <a:p>
          <a:endParaRPr lang="en-US"/>
        </a:p>
      </dgm:t>
    </dgm:pt>
    <dgm:pt modelId="{E53CCCB4-7657-4A12-A6FC-A3D54AA53CD1}" type="pres">
      <dgm:prSet presAssocID="{1D6E3585-51D3-40F2-883D-A9EC6D18AE30}" presName="node" presStyleLbl="node1" presStyleIdx="3" presStyleCnt="5">
        <dgm:presLayoutVars>
          <dgm:bulletEnabled val="1"/>
        </dgm:presLayoutVars>
      </dgm:prSet>
      <dgm:spPr/>
      <dgm:t>
        <a:bodyPr/>
        <a:lstStyle/>
        <a:p>
          <a:endParaRPr lang="en-US"/>
        </a:p>
      </dgm:t>
    </dgm:pt>
    <dgm:pt modelId="{EC1BD19B-4F39-4D6F-B971-B70B7AD143D4}" type="pres">
      <dgm:prSet presAssocID="{C4F416F6-1047-4FE8-ABDD-B6B34979A651}" presName="sibTrans" presStyleLbl="sibTrans2D1" presStyleIdx="3" presStyleCnt="5"/>
      <dgm:spPr/>
      <dgm:t>
        <a:bodyPr/>
        <a:lstStyle/>
        <a:p>
          <a:endParaRPr lang="en-US"/>
        </a:p>
      </dgm:t>
    </dgm:pt>
    <dgm:pt modelId="{1D302DE3-A571-49F8-8949-292CC530045D}" type="pres">
      <dgm:prSet presAssocID="{C4F416F6-1047-4FE8-ABDD-B6B34979A651}" presName="connectorText" presStyleLbl="sibTrans2D1" presStyleIdx="3" presStyleCnt="5"/>
      <dgm:spPr/>
      <dgm:t>
        <a:bodyPr/>
        <a:lstStyle/>
        <a:p>
          <a:endParaRPr lang="en-US"/>
        </a:p>
      </dgm:t>
    </dgm:pt>
    <dgm:pt modelId="{241EEF60-489D-40C3-8026-45815E3DCED2}" type="pres">
      <dgm:prSet presAssocID="{92E14433-BDDE-4074-AA4B-52025A0BB95E}" presName="node" presStyleLbl="node1" presStyleIdx="4" presStyleCnt="5">
        <dgm:presLayoutVars>
          <dgm:bulletEnabled val="1"/>
        </dgm:presLayoutVars>
      </dgm:prSet>
      <dgm:spPr/>
      <dgm:t>
        <a:bodyPr/>
        <a:lstStyle/>
        <a:p>
          <a:endParaRPr lang="en-US"/>
        </a:p>
      </dgm:t>
    </dgm:pt>
    <dgm:pt modelId="{DFDCB047-A62C-4969-88D7-ACC40B36E25E}" type="pres">
      <dgm:prSet presAssocID="{9BB0A368-305E-4F7C-9D57-228A041B0394}" presName="sibTrans" presStyleLbl="sibTrans2D1" presStyleIdx="4" presStyleCnt="5"/>
      <dgm:spPr/>
      <dgm:t>
        <a:bodyPr/>
        <a:lstStyle/>
        <a:p>
          <a:endParaRPr lang="en-US"/>
        </a:p>
      </dgm:t>
    </dgm:pt>
    <dgm:pt modelId="{C687104F-CAED-401F-BC15-513E0185B726}" type="pres">
      <dgm:prSet presAssocID="{9BB0A368-305E-4F7C-9D57-228A041B0394}" presName="connectorText" presStyleLbl="sibTrans2D1" presStyleIdx="4" presStyleCnt="5"/>
      <dgm:spPr/>
      <dgm:t>
        <a:bodyPr/>
        <a:lstStyle/>
        <a:p>
          <a:endParaRPr lang="en-US"/>
        </a:p>
      </dgm:t>
    </dgm:pt>
  </dgm:ptLst>
  <dgm:cxnLst>
    <dgm:cxn modelId="{2E356AFC-A446-418A-A522-2F64C57C1D82}" type="presOf" srcId="{1D6E3585-51D3-40F2-883D-A9EC6D18AE30}" destId="{E53CCCB4-7657-4A12-A6FC-A3D54AA53CD1}" srcOrd="0" destOrd="0" presId="urn:microsoft.com/office/officeart/2005/8/layout/cycle2"/>
    <dgm:cxn modelId="{9D880554-D696-4EA1-B03C-43ABF6B39911}" srcId="{E83B8BF0-3B55-47C4-8E79-13C33A36F1D5}" destId="{334B49D0-DC22-469E-B4DA-606192E08E8A}" srcOrd="0" destOrd="0" parTransId="{FD59A008-0A81-445F-BDDE-AF3037251141}" sibTransId="{4CA3B042-C89B-44C3-9FD7-340C1978E172}"/>
    <dgm:cxn modelId="{BE52F4C0-4BD9-4862-9A8A-5B2D9AB5F422}" type="presOf" srcId="{4CA3B042-C89B-44C3-9FD7-340C1978E172}" destId="{5590F878-ADBC-4080-B5B1-3D4773AF3360}" srcOrd="0" destOrd="0" presId="urn:microsoft.com/office/officeart/2005/8/layout/cycle2"/>
    <dgm:cxn modelId="{3F3FE6B7-F605-4088-AD22-3D32E3995EFD}" srcId="{E83B8BF0-3B55-47C4-8E79-13C33A36F1D5}" destId="{C2C3D4D8-980F-4E97-A93A-E64CFA6E8D73}" srcOrd="2" destOrd="0" parTransId="{7FC9805A-1913-492B-AB2C-584D6B7924B8}" sibTransId="{5D9F1DC8-E805-461C-9B4B-EE8CEC115D6A}"/>
    <dgm:cxn modelId="{3E542D74-FA06-4F35-BA66-3CDBDCB8D836}" type="presOf" srcId="{E83B8BF0-3B55-47C4-8E79-13C33A36F1D5}" destId="{02972B28-A174-41E8-B25E-A9BDB7D23B25}" srcOrd="0" destOrd="0" presId="urn:microsoft.com/office/officeart/2005/8/layout/cycle2"/>
    <dgm:cxn modelId="{54640870-6138-4772-BAAD-4D9B247BDE90}" type="presOf" srcId="{5D9F1DC8-E805-461C-9B4B-EE8CEC115D6A}" destId="{7625110A-F236-4533-A5CF-93E5B9F927F4}" srcOrd="0" destOrd="0" presId="urn:microsoft.com/office/officeart/2005/8/layout/cycle2"/>
    <dgm:cxn modelId="{AA1CB15F-042E-4C97-94BE-6800AD62F4FA}" type="presOf" srcId="{9BB0A368-305E-4F7C-9D57-228A041B0394}" destId="{DFDCB047-A62C-4969-88D7-ACC40B36E25E}" srcOrd="0" destOrd="0" presId="urn:microsoft.com/office/officeart/2005/8/layout/cycle2"/>
    <dgm:cxn modelId="{35AD8B81-71C0-47CD-8B8E-128A47E686DD}" type="presOf" srcId="{C4F416F6-1047-4FE8-ABDD-B6B34979A651}" destId="{EC1BD19B-4F39-4D6F-B971-B70B7AD143D4}" srcOrd="0" destOrd="0" presId="urn:microsoft.com/office/officeart/2005/8/layout/cycle2"/>
    <dgm:cxn modelId="{FF4603E0-527E-476D-8096-3BC3C9C69543}" type="presOf" srcId="{5D9F1DC8-E805-461C-9B4B-EE8CEC115D6A}" destId="{CA657979-B6EE-432D-9996-2B311D5AAD62}" srcOrd="1" destOrd="0" presId="urn:microsoft.com/office/officeart/2005/8/layout/cycle2"/>
    <dgm:cxn modelId="{A67BD8B5-27A5-44D7-B815-C867EA758298}" type="presOf" srcId="{9BB0A368-305E-4F7C-9D57-228A041B0394}" destId="{C687104F-CAED-401F-BC15-513E0185B726}" srcOrd="1" destOrd="0" presId="urn:microsoft.com/office/officeart/2005/8/layout/cycle2"/>
    <dgm:cxn modelId="{F1144B1A-F23A-441D-ABF8-3963FBB4D0E9}" type="presOf" srcId="{BD8FAEFE-BB13-4328-9336-E792A9302833}" destId="{31CDCB2D-C7D4-4DFB-8631-2F17A9625AB6}" srcOrd="1" destOrd="0" presId="urn:microsoft.com/office/officeart/2005/8/layout/cycle2"/>
    <dgm:cxn modelId="{E8F3E2BC-C0C7-4821-AFB8-9A61C961AF21}" srcId="{E83B8BF0-3B55-47C4-8E79-13C33A36F1D5}" destId="{AAAC50DB-2122-4654-BAC0-E628FDB874DE}" srcOrd="1" destOrd="0" parTransId="{69F1D209-0DB3-4494-8062-630D78A95D12}" sibTransId="{BD8FAEFE-BB13-4328-9336-E792A9302833}"/>
    <dgm:cxn modelId="{074C4686-E371-4978-968C-6EE9B4B8DFF8}" type="presOf" srcId="{92E14433-BDDE-4074-AA4B-52025A0BB95E}" destId="{241EEF60-489D-40C3-8026-45815E3DCED2}" srcOrd="0" destOrd="0" presId="urn:microsoft.com/office/officeart/2005/8/layout/cycle2"/>
    <dgm:cxn modelId="{394E1EEB-EC26-4EF2-B104-DCF5A2FD8F52}" type="presOf" srcId="{BD8FAEFE-BB13-4328-9336-E792A9302833}" destId="{ECD8FDE6-5AD3-44C2-A705-A9CB43091EEC}" srcOrd="0" destOrd="0" presId="urn:microsoft.com/office/officeart/2005/8/layout/cycle2"/>
    <dgm:cxn modelId="{57D604D2-07F8-4334-9E06-7B77B2652099}" type="presOf" srcId="{334B49D0-DC22-469E-B4DA-606192E08E8A}" destId="{8E112810-1FD8-4DDA-9704-262541199236}" srcOrd="0" destOrd="0" presId="urn:microsoft.com/office/officeart/2005/8/layout/cycle2"/>
    <dgm:cxn modelId="{2DA8C57F-DD9B-4E9A-A694-8551DD129E4D}" srcId="{E83B8BF0-3B55-47C4-8E79-13C33A36F1D5}" destId="{1D6E3585-51D3-40F2-883D-A9EC6D18AE30}" srcOrd="3" destOrd="0" parTransId="{042619AD-3304-4402-87B2-4E97B8AD719F}" sibTransId="{C4F416F6-1047-4FE8-ABDD-B6B34979A651}"/>
    <dgm:cxn modelId="{689F7A69-78FC-4808-A229-2E4493279940}" type="presOf" srcId="{C2C3D4D8-980F-4E97-A93A-E64CFA6E8D73}" destId="{AA9C7788-C866-41D1-A9F5-87716DE41672}" srcOrd="0" destOrd="0" presId="urn:microsoft.com/office/officeart/2005/8/layout/cycle2"/>
    <dgm:cxn modelId="{E34CCAAF-F899-4561-BA14-0B3DE344C812}" type="presOf" srcId="{C4F416F6-1047-4FE8-ABDD-B6B34979A651}" destId="{1D302DE3-A571-49F8-8949-292CC530045D}" srcOrd="1" destOrd="0" presId="urn:microsoft.com/office/officeart/2005/8/layout/cycle2"/>
    <dgm:cxn modelId="{1E70414C-E52C-48D2-8877-8F8709454AA8}" type="presOf" srcId="{4CA3B042-C89B-44C3-9FD7-340C1978E172}" destId="{3BF7A621-6EB7-4CE0-8B35-E354656DA28F}" srcOrd="1" destOrd="0" presId="urn:microsoft.com/office/officeart/2005/8/layout/cycle2"/>
    <dgm:cxn modelId="{7AF2A437-72C0-41C0-8469-628FDB44B76D}" srcId="{E83B8BF0-3B55-47C4-8E79-13C33A36F1D5}" destId="{92E14433-BDDE-4074-AA4B-52025A0BB95E}" srcOrd="4" destOrd="0" parTransId="{8F9535CF-F85E-4A9E-AE25-75A91A1C2F91}" sibTransId="{9BB0A368-305E-4F7C-9D57-228A041B0394}"/>
    <dgm:cxn modelId="{E9D7173D-ABD0-4EB9-B23D-4E16D69E448E}" type="presOf" srcId="{AAAC50DB-2122-4654-BAC0-E628FDB874DE}" destId="{CD62ED6C-B45D-40AB-9467-64D953C79598}" srcOrd="0" destOrd="0" presId="urn:microsoft.com/office/officeart/2005/8/layout/cycle2"/>
    <dgm:cxn modelId="{23ADC141-C599-47B9-9C54-618A7B68B922}" type="presParOf" srcId="{02972B28-A174-41E8-B25E-A9BDB7D23B25}" destId="{8E112810-1FD8-4DDA-9704-262541199236}" srcOrd="0" destOrd="0" presId="urn:microsoft.com/office/officeart/2005/8/layout/cycle2"/>
    <dgm:cxn modelId="{BE7DD698-14FE-40E0-A798-FD22526995AF}" type="presParOf" srcId="{02972B28-A174-41E8-B25E-A9BDB7D23B25}" destId="{5590F878-ADBC-4080-B5B1-3D4773AF3360}" srcOrd="1" destOrd="0" presId="urn:microsoft.com/office/officeart/2005/8/layout/cycle2"/>
    <dgm:cxn modelId="{AF7CB024-CEE8-4B1D-AF5B-314196E977CD}" type="presParOf" srcId="{5590F878-ADBC-4080-B5B1-3D4773AF3360}" destId="{3BF7A621-6EB7-4CE0-8B35-E354656DA28F}" srcOrd="0" destOrd="0" presId="urn:microsoft.com/office/officeart/2005/8/layout/cycle2"/>
    <dgm:cxn modelId="{9DBAF466-0D92-43B7-B004-BB3BA28CE73A}" type="presParOf" srcId="{02972B28-A174-41E8-B25E-A9BDB7D23B25}" destId="{CD62ED6C-B45D-40AB-9467-64D953C79598}" srcOrd="2" destOrd="0" presId="urn:microsoft.com/office/officeart/2005/8/layout/cycle2"/>
    <dgm:cxn modelId="{0E005947-5D29-4173-B597-E6809E1C5BAD}" type="presParOf" srcId="{02972B28-A174-41E8-B25E-A9BDB7D23B25}" destId="{ECD8FDE6-5AD3-44C2-A705-A9CB43091EEC}" srcOrd="3" destOrd="0" presId="urn:microsoft.com/office/officeart/2005/8/layout/cycle2"/>
    <dgm:cxn modelId="{194786F1-828D-4478-9F5F-507B64ABAB8D}" type="presParOf" srcId="{ECD8FDE6-5AD3-44C2-A705-A9CB43091EEC}" destId="{31CDCB2D-C7D4-4DFB-8631-2F17A9625AB6}" srcOrd="0" destOrd="0" presId="urn:microsoft.com/office/officeart/2005/8/layout/cycle2"/>
    <dgm:cxn modelId="{37AA650D-A2DB-44D5-9F70-5A6BD91C1B25}" type="presParOf" srcId="{02972B28-A174-41E8-B25E-A9BDB7D23B25}" destId="{AA9C7788-C866-41D1-A9F5-87716DE41672}" srcOrd="4" destOrd="0" presId="urn:microsoft.com/office/officeart/2005/8/layout/cycle2"/>
    <dgm:cxn modelId="{9959505C-67DB-41ED-943B-BE04AB3D9262}" type="presParOf" srcId="{02972B28-A174-41E8-B25E-A9BDB7D23B25}" destId="{7625110A-F236-4533-A5CF-93E5B9F927F4}" srcOrd="5" destOrd="0" presId="urn:microsoft.com/office/officeart/2005/8/layout/cycle2"/>
    <dgm:cxn modelId="{D4223206-6C68-4CFB-9FB7-1CF6425E5FCB}" type="presParOf" srcId="{7625110A-F236-4533-A5CF-93E5B9F927F4}" destId="{CA657979-B6EE-432D-9996-2B311D5AAD62}" srcOrd="0" destOrd="0" presId="urn:microsoft.com/office/officeart/2005/8/layout/cycle2"/>
    <dgm:cxn modelId="{5D0548C1-0848-47F3-B207-1305072BE617}" type="presParOf" srcId="{02972B28-A174-41E8-B25E-A9BDB7D23B25}" destId="{E53CCCB4-7657-4A12-A6FC-A3D54AA53CD1}" srcOrd="6" destOrd="0" presId="urn:microsoft.com/office/officeart/2005/8/layout/cycle2"/>
    <dgm:cxn modelId="{D3E93B2D-3E05-485A-ACFB-24A5AECB7FE2}" type="presParOf" srcId="{02972B28-A174-41E8-B25E-A9BDB7D23B25}" destId="{EC1BD19B-4F39-4D6F-B971-B70B7AD143D4}" srcOrd="7" destOrd="0" presId="urn:microsoft.com/office/officeart/2005/8/layout/cycle2"/>
    <dgm:cxn modelId="{3FEF2DB8-AEBB-4180-A152-326F2D3C15AE}" type="presParOf" srcId="{EC1BD19B-4F39-4D6F-B971-B70B7AD143D4}" destId="{1D302DE3-A571-49F8-8949-292CC530045D}" srcOrd="0" destOrd="0" presId="urn:microsoft.com/office/officeart/2005/8/layout/cycle2"/>
    <dgm:cxn modelId="{915E8511-159B-433A-88F7-FEA328BA72B5}" type="presParOf" srcId="{02972B28-A174-41E8-B25E-A9BDB7D23B25}" destId="{241EEF60-489D-40C3-8026-45815E3DCED2}" srcOrd="8" destOrd="0" presId="urn:microsoft.com/office/officeart/2005/8/layout/cycle2"/>
    <dgm:cxn modelId="{EAB84FEB-853B-4E48-A6D8-E019A4278F68}" type="presParOf" srcId="{02972B28-A174-41E8-B25E-A9BDB7D23B25}" destId="{DFDCB047-A62C-4969-88D7-ACC40B36E25E}" srcOrd="9" destOrd="0" presId="urn:microsoft.com/office/officeart/2005/8/layout/cycle2"/>
    <dgm:cxn modelId="{F257DC7C-756A-40F4-9F9F-F6F1E57C7E41}" type="presParOf" srcId="{DFDCB047-A62C-4969-88D7-ACC40B36E25E}" destId="{C687104F-CAED-401F-BC15-513E0185B72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2B178-9668-4408-908C-2030D17DE859}">
      <dsp:nvSpPr>
        <dsp:cNvPr id="0" name=""/>
        <dsp:cNvSpPr/>
      </dsp:nvSpPr>
      <dsp:spPr>
        <a:xfrm rot="5400000">
          <a:off x="5810364" y="-1276896"/>
          <a:ext cx="1506941" cy="4227506"/>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mn-MN" sz="1200" i="1" kern="1200" dirty="0" smtClean="0">
              <a:solidFill>
                <a:schemeClr val="tx1"/>
              </a:solidFill>
              <a:latin typeface="Arial" panose="020B0604020202020204" pitchFamily="34" charset="0"/>
              <a:cs typeface="Arial" panose="020B0604020202020204" pitchFamily="34" charset="0"/>
            </a:rPr>
            <a:t>НАНБХАСЗАСЗУСТ хуулийн 23 дугаар зүйлийн 23.5, 23.6, 23.7 дугаар хэсэг,</a:t>
          </a:r>
          <a:endParaRPr lang="en-US" sz="1200" i="1" kern="1200" dirty="0">
            <a:solidFill>
              <a:schemeClr val="tx1"/>
            </a:solidFill>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mn-MN" sz="1200" i="1" kern="1200" dirty="0" smtClean="0">
              <a:solidFill>
                <a:schemeClr val="tx1"/>
              </a:solidFill>
              <a:latin typeface="Arial" panose="020B0604020202020204" pitchFamily="34" charset="0"/>
              <a:cs typeface="Arial" panose="020B0604020202020204" pitchFamily="34" charset="0"/>
            </a:rPr>
            <a:t>УИХ-ын ХЗБХ-ны 2012 оны 05 дугаар тогтоолын 1, </a:t>
          </a:r>
          <a:r>
            <a:rPr lang="en-US" sz="1200" i="1" kern="1200" dirty="0" smtClean="0">
              <a:solidFill>
                <a:schemeClr val="tx1"/>
              </a:solidFill>
              <a:latin typeface="Arial" panose="020B0604020202020204" pitchFamily="34" charset="0"/>
              <a:cs typeface="Arial" panose="020B0604020202020204" pitchFamily="34" charset="0"/>
            </a:rPr>
            <a:t>3</a:t>
          </a:r>
          <a:r>
            <a:rPr lang="mn-MN" sz="1200" i="1" kern="1200" dirty="0" smtClean="0">
              <a:solidFill>
                <a:schemeClr val="tx1"/>
              </a:solidFill>
              <a:latin typeface="Arial" panose="020B0604020202020204" pitchFamily="34" charset="0"/>
              <a:cs typeface="Arial" panose="020B0604020202020204" pitchFamily="34" charset="0"/>
            </a:rPr>
            <a:t> дугаар хавсралт</a:t>
          </a:r>
          <a:endParaRPr lang="en-US" sz="1200" i="1" kern="1200" dirty="0">
            <a:solidFill>
              <a:schemeClr val="tx1"/>
            </a:solidFill>
            <a:latin typeface="Arial" panose="020B0604020202020204" pitchFamily="34" charset="0"/>
            <a:cs typeface="Arial" panose="020B0604020202020204" pitchFamily="34" charset="0"/>
          </a:endParaRPr>
        </a:p>
      </dsp:txBody>
      <dsp:txXfrm rot="-5400000">
        <a:off x="4450082" y="156949"/>
        <a:ext cx="4153943" cy="1359815"/>
      </dsp:txXfrm>
    </dsp:sp>
    <dsp:sp modelId="{42604EBF-9FBE-402F-85D9-FD210F077148}">
      <dsp:nvSpPr>
        <dsp:cNvPr id="0" name=""/>
        <dsp:cNvSpPr/>
      </dsp:nvSpPr>
      <dsp:spPr>
        <a:xfrm>
          <a:off x="152172" y="1799546"/>
          <a:ext cx="3606633" cy="1580453"/>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mn-MN" sz="22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Хувийн ашиг сонирхлын мэдүүлэг</a:t>
          </a:r>
        </a:p>
        <a:p>
          <a:pPr lvl="0" algn="ctr" defTabSz="977900">
            <a:lnSpc>
              <a:spcPct val="90000"/>
            </a:lnSpc>
            <a:spcBef>
              <a:spcPct val="0"/>
            </a:spcBef>
            <a:spcAft>
              <a:spcPct val="35000"/>
            </a:spcAft>
          </a:pPr>
          <a:r>
            <a:rPr lang="mn-MN" sz="22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ХАСМ</a:t>
          </a:r>
          <a:endParaRPr lang="en-US" sz="20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29323" y="1876697"/>
        <a:ext cx="3452331" cy="1426151"/>
      </dsp:txXfrm>
    </dsp:sp>
    <dsp:sp modelId="{9F0ACC3D-C029-4FC0-893D-C9F90E31D707}">
      <dsp:nvSpPr>
        <dsp:cNvPr id="0" name=""/>
        <dsp:cNvSpPr/>
      </dsp:nvSpPr>
      <dsp:spPr>
        <a:xfrm>
          <a:off x="92806" y="3722359"/>
          <a:ext cx="3686399" cy="179320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mn-MN" sz="1800" b="1" kern="1200" dirty="0" smtClean="0">
              <a:solidFill>
                <a:schemeClr val="bg1"/>
              </a:solidFill>
              <a:effectLst/>
              <a:latin typeface="Arial" panose="020B0604020202020204" pitchFamily="34" charset="0"/>
              <a:cs typeface="Arial" panose="020B0604020202020204" pitchFamily="34" charset="0"/>
            </a:rPr>
            <a:t>Хөрөнгө, орлогын мэдүүлэг </a:t>
          </a:r>
        </a:p>
        <a:p>
          <a:pPr lvl="0" algn="ctr" defTabSz="800100">
            <a:lnSpc>
              <a:spcPct val="90000"/>
            </a:lnSpc>
            <a:spcBef>
              <a:spcPct val="0"/>
            </a:spcBef>
            <a:spcAft>
              <a:spcPct val="35000"/>
            </a:spcAft>
          </a:pPr>
          <a:r>
            <a:rPr lang="mn-MN" sz="2400" b="1" kern="1200" dirty="0" smtClean="0">
              <a:solidFill>
                <a:srgbClr val="C00000"/>
              </a:solidFill>
              <a:effectLst/>
              <a:latin typeface="Arial" panose="020B0604020202020204" pitchFamily="34" charset="0"/>
              <a:cs typeface="Arial" panose="020B0604020202020204" pitchFamily="34" charset="0"/>
            </a:rPr>
            <a:t>ХОМ</a:t>
          </a:r>
          <a:endParaRPr lang="en-US" sz="2400" b="1" kern="1200" dirty="0">
            <a:solidFill>
              <a:srgbClr val="C00000"/>
            </a:solidFill>
            <a:effectLst/>
            <a:latin typeface="Arial" panose="020B0604020202020204" pitchFamily="34" charset="0"/>
            <a:cs typeface="Arial" panose="020B0604020202020204" pitchFamily="34" charset="0"/>
          </a:endParaRPr>
        </a:p>
      </dsp:txBody>
      <dsp:txXfrm>
        <a:off x="180343" y="3809896"/>
        <a:ext cx="3511325" cy="1618131"/>
      </dsp:txXfrm>
    </dsp:sp>
    <dsp:sp modelId="{DAA24729-4D7E-4096-A277-C00BBC87850A}">
      <dsp:nvSpPr>
        <dsp:cNvPr id="0" name=""/>
        <dsp:cNvSpPr/>
      </dsp:nvSpPr>
      <dsp:spPr>
        <a:xfrm rot="5400000">
          <a:off x="5482188" y="2521274"/>
          <a:ext cx="2161639" cy="4302012"/>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mn-MN" sz="1200" i="1" kern="1200" dirty="0" smtClean="0">
              <a:latin typeface="Arial" panose="020B0604020202020204" pitchFamily="34" charset="0"/>
              <a:cs typeface="Arial" panose="020B0604020202020204" pitchFamily="34" charset="0"/>
            </a:rPr>
            <a:t>Авлигын эсрэг хуулийн 10, 11, 12, 13, 14 дүгээр зүйл,</a:t>
          </a:r>
          <a:endParaRPr lang="en-US" sz="1200" i="1"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mn-MN" sz="1200" i="1" kern="1200" dirty="0" smtClean="0">
              <a:latin typeface="Arial" panose="020B0604020202020204" pitchFamily="34" charset="0"/>
              <a:cs typeface="Arial" panose="020B0604020202020204" pitchFamily="34" charset="0"/>
            </a:rPr>
            <a:t>Төрийн албаны тухай хуулийн 13 дугаар зүйлийн 13.1.10./төрийн албан тушаалд томилогдмогц өөрийн өмчийн байдлын талаар мэдэгдэж, өмчийн байдалд орсон өөрчлөлт, орлогын талаар зохих байгууллагад мэдээ өгч байх/,</a:t>
          </a:r>
          <a:endParaRPr lang="en-US" sz="1200" i="1" kern="1200" dirty="0" smtClean="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mn-MN" sz="1200" i="1" kern="1200" dirty="0" smtClean="0">
              <a:latin typeface="Arial" panose="020B0604020202020204" pitchFamily="34" charset="0"/>
              <a:cs typeface="Arial" panose="020B0604020202020204" pitchFamily="34" charset="0"/>
            </a:rPr>
            <a:t>УИХ-ын ХЗБХ-ны 2012 оны 05 дугаар тогтоолын 1, 2, 6 дугаар хавсралт,</a:t>
          </a:r>
          <a:endParaRPr lang="en-US" sz="1200" i="1"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mn-MN" sz="1200" i="1" kern="1200" dirty="0" smtClean="0">
              <a:latin typeface="Arial" panose="020B0604020202020204" pitchFamily="34" charset="0"/>
              <a:cs typeface="Arial" panose="020B0604020202020204" pitchFamily="34" charset="0"/>
            </a:rPr>
            <a:t>УИХ-ын ХЗБХ-ны 2014 оны 20 дугаар тогтоол</a:t>
          </a:r>
          <a:endParaRPr lang="en-US" sz="1200" i="1"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dsp:txBody>
      <dsp:txXfrm rot="-5400000">
        <a:off x="4412002" y="3696984"/>
        <a:ext cx="4196489" cy="1950593"/>
      </dsp:txXfrm>
    </dsp:sp>
    <dsp:sp modelId="{3382E214-FC75-42D1-8A77-79C20A5032A7}">
      <dsp:nvSpPr>
        <dsp:cNvPr id="0" name=""/>
        <dsp:cNvSpPr/>
      </dsp:nvSpPr>
      <dsp:spPr>
        <a:xfrm>
          <a:off x="5997" y="0"/>
          <a:ext cx="3772389" cy="161915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mn-MN" sz="2200" b="1"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Хувийн ашиг сонирхлын урьдчилсан мэдүүлэг  </a:t>
          </a:r>
        </a:p>
        <a:p>
          <a:pPr lvl="0" algn="ctr" defTabSz="977900">
            <a:lnSpc>
              <a:spcPct val="90000"/>
            </a:lnSpc>
            <a:spcBef>
              <a:spcPct val="0"/>
            </a:spcBef>
            <a:spcAft>
              <a:spcPct val="35000"/>
            </a:spcAft>
          </a:pPr>
          <a:r>
            <a:rPr lang="mn-MN" sz="22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ХАСУМ</a:t>
          </a:r>
          <a:endParaRPr lang="en-US" sz="22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85038" y="79041"/>
        <a:ext cx="3614307" cy="1461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8A28E-4191-49C6-9850-55D5478229FC}">
      <dsp:nvSpPr>
        <dsp:cNvPr id="0" name=""/>
        <dsp:cNvSpPr/>
      </dsp:nvSpPr>
      <dsp:spPr>
        <a:xfrm>
          <a:off x="1032588" y="299214"/>
          <a:ext cx="2025054" cy="383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650" bIns="0" numCol="1" spcCol="1270" anchor="t" anchorCtr="0">
          <a:noAutofit/>
        </a:bodyPr>
        <a:lstStyle/>
        <a:p>
          <a:pPr lvl="0" algn="ctr" defTabSz="711200">
            <a:lnSpc>
              <a:spcPct val="90000"/>
            </a:lnSpc>
            <a:spcBef>
              <a:spcPct val="0"/>
            </a:spcBef>
            <a:spcAft>
              <a:spcPct val="35000"/>
            </a:spcAft>
          </a:pPr>
          <a:r>
            <a:rPr lang="mn-MN" sz="1600" b="1" i="0" kern="1200" dirty="0" smtClean="0">
              <a:solidFill>
                <a:srgbClr val="C00000"/>
              </a:solidFill>
              <a:latin typeface="+mn-lt"/>
              <a:cs typeface="Arial" panose="020B0604020202020204" pitchFamily="34" charset="0"/>
            </a:rPr>
            <a:t>Нийтийн албанд томилогдохоор нэр дэвшигч</a:t>
          </a:r>
          <a:endParaRPr lang="en-US" sz="1600" b="1" i="0" kern="1200" dirty="0">
            <a:solidFill>
              <a:srgbClr val="C00000"/>
            </a:solidFill>
            <a:latin typeface="+mn-lt"/>
            <a:cs typeface="Arial" panose="020B0604020202020204" pitchFamily="34" charset="0"/>
          </a:endParaRPr>
        </a:p>
      </dsp:txBody>
      <dsp:txXfrm>
        <a:off x="1032588" y="299214"/>
        <a:ext cx="2025054" cy="383981"/>
      </dsp:txXfrm>
    </dsp:sp>
    <dsp:sp modelId="{4CE3BC37-390B-4B78-8678-C73648F05BE6}">
      <dsp:nvSpPr>
        <dsp:cNvPr id="0" name=""/>
        <dsp:cNvSpPr/>
      </dsp:nvSpPr>
      <dsp:spPr>
        <a:xfrm>
          <a:off x="194399" y="1219221"/>
          <a:ext cx="2268671" cy="4252471"/>
        </a:xfrm>
        <a:prstGeom prst="rect">
          <a:avLst/>
        </a:prstGeom>
        <a:solidFill>
          <a:srgbClr val="96EAFE"/>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8016" tIns="338650" rIns="128016" bIns="128016" numCol="1" spcCol="1270" anchor="t" anchorCtr="0">
          <a:noAutofit/>
        </a:bodyPr>
        <a:lstStyle/>
        <a:p>
          <a:pPr marL="171450" lvl="1" indent="-171450" algn="l" defTabSz="800100">
            <a:lnSpc>
              <a:spcPct val="90000"/>
            </a:lnSpc>
            <a:spcBef>
              <a:spcPct val="0"/>
            </a:spcBef>
            <a:spcAft>
              <a:spcPct val="15000"/>
            </a:spcAft>
            <a:buChar char="••"/>
          </a:pPr>
          <a:r>
            <a:rPr lang="mn-MN" sz="1800" b="1" i="0" kern="1200" cap="none" spc="0" dirty="0" smtClean="0">
              <a:ln w="0"/>
              <a:solidFill>
                <a:schemeClr val="tx2">
                  <a:lumMod val="60000"/>
                  <a:lumOff val="40000"/>
                </a:schemeClr>
              </a:solidFill>
              <a:effectLst/>
              <a:latin typeface="AGFutura Mon" panose="020B7200000000000000" pitchFamily="34" charset="0"/>
              <a:cs typeface="Arial" panose="020B0604020202020204" pitchFamily="34" charset="0"/>
            </a:rPr>
            <a:t>Хувийн ашиг </a:t>
          </a:r>
          <a:r>
            <a:rPr lang="mn-MN" sz="1800" b="1" i="0" kern="120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сонирхлын</a:t>
          </a:r>
          <a:r>
            <a:rPr lang="mn-MN" sz="1800" b="1" i="0" kern="1200" cap="none" spc="0" dirty="0" smtClean="0">
              <a:ln w="0"/>
              <a:solidFill>
                <a:schemeClr val="tx2">
                  <a:lumMod val="60000"/>
                  <a:lumOff val="40000"/>
                </a:schemeClr>
              </a:solidFill>
              <a:effectLst/>
              <a:latin typeface="AGFutura Mon" panose="020B7200000000000000" pitchFamily="34" charset="0"/>
              <a:cs typeface="Arial" panose="020B0604020202020204" pitchFamily="34" charset="0"/>
            </a:rPr>
            <a:t> урьдчилсан мэдүүлэг</a:t>
          </a:r>
          <a:endParaRPr lang="en-US" sz="1800" b="1" i="0" kern="1200" cap="none" spc="0" dirty="0">
            <a:ln w="0"/>
            <a:solidFill>
              <a:schemeClr val="tx1"/>
            </a:solidFill>
            <a:effectLst/>
            <a:latin typeface="AGFutura Mon" panose="020B7200000000000000"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mn-MN" sz="1800" b="1" i="0" kern="1200" cap="none" spc="0" dirty="0" smtClean="0">
              <a:ln w="0"/>
              <a:solidFill>
                <a:schemeClr val="tx2">
                  <a:lumMod val="60000"/>
                  <a:lumOff val="40000"/>
                </a:schemeClr>
              </a:solidFill>
              <a:effectLst/>
              <a:latin typeface="AGFutura Mon" panose="020B7200000000000000" pitchFamily="34" charset="0"/>
              <a:cs typeface="Arial" panose="020B0604020202020204" pitchFamily="34" charset="0"/>
            </a:rPr>
            <a:t>Төрийн албан хаагчийн анкет</a:t>
          </a:r>
          <a:endParaRPr lang="en-US" sz="1800" b="1" i="0" kern="1200" cap="none" spc="0" dirty="0">
            <a:ln w="0"/>
            <a:solidFill>
              <a:schemeClr val="tx2">
                <a:lumMod val="60000"/>
                <a:lumOff val="40000"/>
              </a:schemeClr>
            </a:solidFill>
            <a:effectLst/>
            <a:latin typeface="AGFutura Mon" panose="020B7200000000000000"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mn-MN" sz="1800" b="1" i="0" kern="1200" cap="none" spc="0" dirty="0" smtClean="0">
              <a:ln w="0"/>
              <a:solidFill>
                <a:schemeClr val="tx2">
                  <a:lumMod val="60000"/>
                  <a:lumOff val="40000"/>
                </a:schemeClr>
              </a:solidFill>
              <a:effectLst/>
              <a:latin typeface="AGFutura Mon" panose="020B7200000000000000" pitchFamily="34" charset="0"/>
              <a:cs typeface="Arial" panose="020B0604020202020204" pitchFamily="34" charset="0"/>
            </a:rPr>
            <a:t>Төрийн албаны шалгалт өгсөн тухай баримт</a:t>
          </a:r>
          <a:endParaRPr lang="en-US" sz="1800" b="1" i="0" kern="1200" cap="none" spc="0" dirty="0">
            <a:ln w="0"/>
            <a:solidFill>
              <a:schemeClr val="tx2">
                <a:lumMod val="60000"/>
                <a:lumOff val="40000"/>
              </a:schemeClr>
            </a:solidFill>
            <a:effectLst/>
            <a:latin typeface="AGFutura Mon" panose="020B7200000000000000"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mn-MN" sz="1800" b="1" i="0" kern="1200" cap="none" spc="0" dirty="0" smtClean="0">
              <a:ln w="0"/>
              <a:solidFill>
                <a:schemeClr val="tx2">
                  <a:lumMod val="60000"/>
                  <a:lumOff val="40000"/>
                </a:schemeClr>
              </a:solidFill>
              <a:effectLst/>
              <a:latin typeface="AGFutura Mon" panose="020B7200000000000000" pitchFamily="34" charset="0"/>
              <a:cs typeface="Arial" panose="020B0604020202020204" pitchFamily="34" charset="0"/>
            </a:rPr>
            <a:t>Боловсролын диплом, бусад</a:t>
          </a:r>
          <a:endParaRPr lang="en-US" sz="1800" b="1" i="0" kern="1200" cap="none" spc="0" dirty="0">
            <a:ln w="0"/>
            <a:solidFill>
              <a:schemeClr val="tx2">
                <a:lumMod val="60000"/>
                <a:lumOff val="40000"/>
              </a:schemeClr>
            </a:solidFill>
            <a:effectLst/>
            <a:latin typeface="AGFutura Mon" panose="020B7200000000000000" pitchFamily="34" charset="0"/>
            <a:cs typeface="Arial" panose="020B0604020202020204" pitchFamily="34" charset="0"/>
          </a:endParaRPr>
        </a:p>
      </dsp:txBody>
      <dsp:txXfrm>
        <a:off x="194399" y="1219221"/>
        <a:ext cx="2268671" cy="4252471"/>
      </dsp:txXfrm>
    </dsp:sp>
    <dsp:sp modelId="{F6B5CC32-0471-41D5-BAB5-2CA9EF926195}">
      <dsp:nvSpPr>
        <dsp:cNvPr id="0" name=""/>
        <dsp:cNvSpPr/>
      </dsp:nvSpPr>
      <dsp:spPr>
        <a:xfrm>
          <a:off x="118193" y="228598"/>
          <a:ext cx="869272" cy="77688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31F94F-B803-4BB3-A62D-AF017480F52E}">
      <dsp:nvSpPr>
        <dsp:cNvPr id="0" name=""/>
        <dsp:cNvSpPr/>
      </dsp:nvSpPr>
      <dsp:spPr>
        <a:xfrm>
          <a:off x="3623388" y="0"/>
          <a:ext cx="2425049" cy="74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650" bIns="0" numCol="1" spcCol="1270" anchor="t" anchorCtr="0">
          <a:noAutofit/>
        </a:bodyPr>
        <a:lstStyle/>
        <a:p>
          <a:pPr lvl="0" algn="ctr" defTabSz="622300">
            <a:lnSpc>
              <a:spcPct val="90000"/>
            </a:lnSpc>
            <a:spcBef>
              <a:spcPct val="0"/>
            </a:spcBef>
            <a:spcAft>
              <a:spcPct val="35000"/>
            </a:spcAft>
          </a:pPr>
          <a:r>
            <a:rPr lang="mn-MN" sz="1400" b="1" i="0" kern="1200" dirty="0" smtClean="0">
              <a:solidFill>
                <a:srgbClr val="C00000"/>
              </a:solidFill>
              <a:latin typeface="Arial" panose="020B0604020202020204" pitchFamily="34" charset="0"/>
              <a:cs typeface="Arial" panose="020B0604020202020204" pitchFamily="34" charset="0"/>
            </a:rPr>
            <a:t>Томилох эрх бүхий байгууллага, албан тушаалтан</a:t>
          </a:r>
          <a:endParaRPr lang="en-US" sz="1800" b="1" i="0" kern="1200" dirty="0">
            <a:solidFill>
              <a:srgbClr val="C00000"/>
            </a:solidFill>
            <a:latin typeface="+mn-lt"/>
            <a:cs typeface="Arial" panose="020B0604020202020204" pitchFamily="34" charset="0"/>
          </a:endParaRPr>
        </a:p>
      </dsp:txBody>
      <dsp:txXfrm>
        <a:off x="3623388" y="0"/>
        <a:ext cx="2425049" cy="744866"/>
      </dsp:txXfrm>
    </dsp:sp>
    <dsp:sp modelId="{CBF1FDE0-4B63-448F-A3F6-FDE4E42E52FF}">
      <dsp:nvSpPr>
        <dsp:cNvPr id="0" name=""/>
        <dsp:cNvSpPr/>
      </dsp:nvSpPr>
      <dsp:spPr>
        <a:xfrm>
          <a:off x="3245284" y="1216891"/>
          <a:ext cx="2435606" cy="4251729"/>
        </a:xfrm>
        <a:prstGeom prst="rect">
          <a:avLst/>
        </a:prstGeom>
        <a:solidFill>
          <a:schemeClr val="accent6">
            <a:lumMod val="20000"/>
            <a:lumOff val="8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5128" tIns="338650" rIns="135128" bIns="135128" numCol="1" spcCol="1270" anchor="t" anchorCtr="0">
          <a:noAutofit/>
        </a:bodyPr>
        <a:lstStyle/>
        <a:p>
          <a:pPr marL="171450" lvl="1" indent="-171450" algn="l" defTabSz="844550">
            <a:lnSpc>
              <a:spcPct val="90000"/>
            </a:lnSpc>
            <a:spcBef>
              <a:spcPct val="0"/>
            </a:spcBef>
            <a:spcAft>
              <a:spcPct val="15000"/>
            </a:spcAft>
            <a:buChar char="••"/>
          </a:pPr>
          <a:r>
            <a:rPr lang="mn-MN" sz="1900" b="1" i="0" kern="120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Авлигатай тэмцэх газарт хандсан албан бичиг</a:t>
          </a:r>
          <a:endParaRPr lang="en-US" sz="1900" b="1" i="0" kern="1200" cap="none" spc="0" dirty="0">
            <a:ln w="0"/>
            <a:solidFill>
              <a:schemeClr val="tx1"/>
            </a:solidFill>
            <a:effectLst/>
            <a:latin typeface="AGFutura Mon" panose="020B7200000000000000"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mn-MN" sz="1900" b="1" i="0" kern="120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Ажлын байрны тодорхойлолт, бусад холбогдох баримт бичиг</a:t>
          </a:r>
          <a:endParaRPr lang="en-US" sz="1900" b="1" i="0" kern="1200" cap="none" spc="0" dirty="0">
            <a:ln w="0"/>
            <a:solidFill>
              <a:schemeClr val="tx1"/>
            </a:solidFill>
            <a:effectLst/>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mn-MN" sz="1900" b="1" i="0" kern="1200" cap="none" spc="0" smtClean="0">
              <a:ln w="0"/>
              <a:solidFill>
                <a:schemeClr val="tx2">
                  <a:lumMod val="60000"/>
                  <a:lumOff val="40000"/>
                </a:schemeClr>
              </a:solidFill>
              <a:effectLst/>
              <a:latin typeface="Arial" panose="020B0604020202020204" pitchFamily="34" charset="0"/>
              <a:cs typeface="Arial" panose="020B0604020202020204" pitchFamily="34" charset="0"/>
            </a:rPr>
            <a:t>Нэг албан тушаалд нэг этгээдийг нэр дэвшүүлэх</a:t>
          </a:r>
          <a:endParaRPr lang="en-US" sz="1900" b="1" i="0" kern="1200" cap="none" spc="0" dirty="0">
            <a:ln w="0"/>
            <a:solidFill>
              <a:schemeClr val="tx1"/>
            </a:solidFill>
            <a:effectLst/>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endParaRPr lang="en-US" sz="1900" b="1" i="0" kern="1200" cap="none" spc="0" dirty="0">
            <a:ln w="0"/>
            <a:solidFill>
              <a:schemeClr val="tx2">
                <a:lumMod val="60000"/>
                <a:lumOff val="40000"/>
              </a:schemeClr>
            </a:solidFill>
            <a:effectLst/>
            <a:latin typeface="AGFutura Mon" panose="020B7200000000000000" pitchFamily="34" charset="0"/>
            <a:cs typeface="Arial" panose="020B0604020202020204" pitchFamily="34" charset="0"/>
          </a:endParaRPr>
        </a:p>
      </dsp:txBody>
      <dsp:txXfrm>
        <a:off x="3245284" y="1216891"/>
        <a:ext cx="2435606" cy="4251729"/>
      </dsp:txXfrm>
    </dsp:sp>
    <dsp:sp modelId="{D877C5FA-1664-42BD-81D9-C8FF01B99CDB}">
      <dsp:nvSpPr>
        <dsp:cNvPr id="0" name=""/>
        <dsp:cNvSpPr/>
      </dsp:nvSpPr>
      <dsp:spPr>
        <a:xfrm>
          <a:off x="3293786" y="471650"/>
          <a:ext cx="863458" cy="767962"/>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0405A-E01B-40D4-B606-91D344E56470}">
      <dsp:nvSpPr>
        <dsp:cNvPr id="0" name=""/>
        <dsp:cNvSpPr/>
      </dsp:nvSpPr>
      <dsp:spPr>
        <a:xfrm>
          <a:off x="7357189" y="455441"/>
          <a:ext cx="1592329" cy="40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650" bIns="0" numCol="1" spcCol="1270" anchor="t" anchorCtr="0">
          <a:noAutofit/>
        </a:bodyPr>
        <a:lstStyle/>
        <a:p>
          <a:pPr lvl="0" algn="ctr" defTabSz="711200">
            <a:lnSpc>
              <a:spcPct val="90000"/>
            </a:lnSpc>
            <a:spcBef>
              <a:spcPct val="0"/>
            </a:spcBef>
            <a:spcAft>
              <a:spcPct val="35000"/>
            </a:spcAft>
          </a:pPr>
          <a:r>
            <a:rPr lang="mn-MN" sz="1600" b="1" i="0" kern="1200" dirty="0" smtClean="0">
              <a:solidFill>
                <a:srgbClr val="C00000"/>
              </a:solidFill>
              <a:latin typeface="+mn-lt"/>
              <a:cs typeface="Arial" panose="020B0604020202020204" pitchFamily="34" charset="0"/>
            </a:rPr>
            <a:t>Авлигатай тэм</a:t>
          </a:r>
          <a:r>
            <a:rPr lang="mn-MN" sz="1600" b="1" i="0" kern="1200" dirty="0" smtClean="0">
              <a:solidFill>
                <a:srgbClr val="C00000"/>
              </a:solidFill>
              <a:latin typeface="+mn-lt"/>
            </a:rPr>
            <a:t>цэх газар</a:t>
          </a:r>
          <a:endParaRPr lang="en-US" sz="1600" b="1" i="0" kern="1200" dirty="0">
            <a:solidFill>
              <a:srgbClr val="C00000"/>
            </a:solidFill>
            <a:latin typeface="+mn-lt"/>
          </a:endParaRPr>
        </a:p>
      </dsp:txBody>
      <dsp:txXfrm>
        <a:off x="7357189" y="455441"/>
        <a:ext cx="1592329" cy="402608"/>
      </dsp:txXfrm>
    </dsp:sp>
    <dsp:sp modelId="{7E990BC4-69EE-471C-99DC-E6DF52A00581}">
      <dsp:nvSpPr>
        <dsp:cNvPr id="0" name=""/>
        <dsp:cNvSpPr/>
      </dsp:nvSpPr>
      <dsp:spPr>
        <a:xfrm>
          <a:off x="6290387" y="1219209"/>
          <a:ext cx="2654220" cy="4213343"/>
        </a:xfrm>
        <a:prstGeom prst="rect">
          <a:avLst/>
        </a:prstGeom>
        <a:solidFill>
          <a:schemeClr val="bg1">
            <a:lumMod val="8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8016" tIns="338650" rIns="128016" bIns="128016" numCol="1" spcCol="1270" anchor="t" anchorCtr="0">
          <a:noAutofit/>
        </a:bodyPr>
        <a:lstStyle/>
        <a:p>
          <a:pPr marL="171450" lvl="1" indent="-171450" algn="l" defTabSz="800100">
            <a:lnSpc>
              <a:spcPct val="90000"/>
            </a:lnSpc>
            <a:spcBef>
              <a:spcPct val="0"/>
            </a:spcBef>
            <a:spcAft>
              <a:spcPct val="15000"/>
            </a:spcAft>
            <a:buChar char="••"/>
          </a:pPr>
          <a:r>
            <a:rPr lang="mn-MN" sz="1800" b="1" i="0" kern="120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Холбогдох лавлагааг /иргэний бүртгэл, хуулийн этгээдийн бүртгэл, бусад/ авч, хянах</a:t>
          </a:r>
          <a:endParaRPr lang="en-US" sz="1800" b="1" i="0" kern="1200" cap="none" spc="0" dirty="0">
            <a:ln w="0"/>
            <a:solidFill>
              <a:schemeClr val="tx2">
                <a:lumMod val="60000"/>
                <a:lumOff val="40000"/>
              </a:schemeClr>
            </a:solidFill>
            <a:effectLst/>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endParaRPr lang="en-US" sz="1800" b="1" i="0" kern="1200" cap="none" spc="0" dirty="0">
            <a:ln w="0"/>
            <a:solidFill>
              <a:schemeClr val="tx2">
                <a:lumMod val="60000"/>
                <a:lumOff val="40000"/>
              </a:schemeClr>
            </a:solidFill>
            <a:effectLst/>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mn-MN" sz="1800" b="1" i="0" kern="120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Ял шийтгэлтэй эсэх лавлагааг авах</a:t>
          </a:r>
          <a:endParaRPr lang="en-US" sz="1800" b="1" i="0" kern="1200" cap="none" spc="0" dirty="0">
            <a:ln w="0"/>
            <a:solidFill>
              <a:schemeClr val="tx2">
                <a:lumMod val="60000"/>
                <a:lumOff val="40000"/>
              </a:schemeClr>
            </a:solidFill>
            <a:effectLst/>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endParaRPr lang="en-US" sz="1800" b="1" i="0" kern="1200" cap="none" spc="0" dirty="0">
            <a:ln w="0"/>
            <a:solidFill>
              <a:schemeClr val="tx2">
                <a:lumMod val="60000"/>
                <a:lumOff val="40000"/>
              </a:schemeClr>
            </a:solidFill>
            <a:effectLst/>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mn-MN" sz="1800" b="1" i="0" kern="1200" cap="none" spc="0" dirty="0" smtClean="0">
              <a:ln w="0"/>
              <a:solidFill>
                <a:schemeClr val="tx2">
                  <a:lumMod val="60000"/>
                  <a:lumOff val="40000"/>
                </a:schemeClr>
              </a:solidFill>
              <a:effectLst/>
              <a:latin typeface="Arial" panose="020B0604020202020204" pitchFamily="34" charset="0"/>
              <a:cs typeface="Arial" panose="020B0604020202020204" pitchFamily="34" charset="0"/>
            </a:rPr>
            <a:t>Бусад шаардлагатай баримт бичиг</a:t>
          </a:r>
          <a:endParaRPr lang="en-US" sz="1800" b="1" i="0" kern="1200" cap="none" spc="0" dirty="0">
            <a:ln w="0"/>
            <a:solidFill>
              <a:schemeClr val="tx2">
                <a:lumMod val="60000"/>
                <a:lumOff val="40000"/>
              </a:schemeClr>
            </a:solidFill>
            <a:effectLst/>
            <a:latin typeface="Arial" panose="020B0604020202020204" pitchFamily="34" charset="0"/>
            <a:cs typeface="Arial" panose="020B0604020202020204" pitchFamily="34" charset="0"/>
          </a:endParaRPr>
        </a:p>
      </dsp:txBody>
      <dsp:txXfrm>
        <a:off x="6290387" y="1219209"/>
        <a:ext cx="2654220" cy="4213343"/>
      </dsp:txXfrm>
    </dsp:sp>
    <dsp:sp modelId="{AF9DFABC-2F09-4AA4-8DDD-7408E91FE3BE}">
      <dsp:nvSpPr>
        <dsp:cNvPr id="0" name=""/>
        <dsp:cNvSpPr/>
      </dsp:nvSpPr>
      <dsp:spPr>
        <a:xfrm>
          <a:off x="6560914" y="421656"/>
          <a:ext cx="767962" cy="7679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B839F-F4CA-48D8-8A03-A75B980C39C6}">
      <dsp:nvSpPr>
        <dsp:cNvPr id="0" name=""/>
        <dsp:cNvSpPr/>
      </dsp:nvSpPr>
      <dsp:spPr>
        <a:xfrm>
          <a:off x="0" y="15633"/>
          <a:ext cx="8229600" cy="715615"/>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7C68EB-9BD1-496F-ADE3-182071999DAA}">
      <dsp:nvSpPr>
        <dsp:cNvPr id="0" name=""/>
        <dsp:cNvSpPr/>
      </dsp:nvSpPr>
      <dsp:spPr>
        <a:xfrm>
          <a:off x="442164" y="5046"/>
          <a:ext cx="5760720" cy="630495"/>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mn-MN" sz="1600" b="0" kern="1200" dirty="0" smtClean="0">
              <a:solidFill>
                <a:srgbClr val="002060"/>
              </a:solidFill>
              <a:latin typeface="Arial" panose="020B0604020202020204" pitchFamily="34" charset="0"/>
              <a:cs typeface="Arial" panose="020B0604020202020204" pitchFamily="34" charset="0"/>
            </a:rPr>
            <a:t>1.ХАМААРАЛ БҮХИЙ ЭТГЭЭД</a:t>
          </a:r>
          <a:endParaRPr lang="en-US" sz="1600" b="0" kern="1200" dirty="0">
            <a:solidFill>
              <a:srgbClr val="002060"/>
            </a:solidFill>
            <a:latin typeface="Arial" panose="020B0604020202020204" pitchFamily="34" charset="0"/>
            <a:cs typeface="Arial" panose="020B0604020202020204" pitchFamily="34" charset="0"/>
          </a:endParaRPr>
        </a:p>
      </dsp:txBody>
      <dsp:txXfrm>
        <a:off x="472942" y="35824"/>
        <a:ext cx="5699164" cy="568939"/>
      </dsp:txXfrm>
    </dsp:sp>
    <dsp:sp modelId="{1E4DB5B9-CB9B-4B2B-900E-40325B8E67D6}">
      <dsp:nvSpPr>
        <dsp:cNvPr id="0" name=""/>
        <dsp:cNvSpPr/>
      </dsp:nvSpPr>
      <dsp:spPr>
        <a:xfrm>
          <a:off x="0" y="1049512"/>
          <a:ext cx="8229600" cy="797483"/>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68CBDE-06B4-47AC-B4A5-A90FDEFFC99B}">
      <dsp:nvSpPr>
        <dsp:cNvPr id="0" name=""/>
        <dsp:cNvSpPr/>
      </dsp:nvSpPr>
      <dsp:spPr>
        <a:xfrm>
          <a:off x="401250" y="940593"/>
          <a:ext cx="5760720" cy="711382"/>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mn-MN" sz="1600" kern="1200" dirty="0" smtClean="0">
              <a:solidFill>
                <a:srgbClr val="002060"/>
              </a:solidFill>
              <a:latin typeface="Arial" panose="020B0604020202020204" pitchFamily="34" charset="0"/>
              <a:cs typeface="Arial" panose="020B0604020202020204" pitchFamily="34" charset="0"/>
            </a:rPr>
            <a:t>2.НЭГДМЭЛ СОНИРХОЛТОЙ ЭТГЭЭД</a:t>
          </a:r>
          <a:endParaRPr lang="en-US" sz="1600" kern="1200" dirty="0">
            <a:solidFill>
              <a:srgbClr val="002060"/>
            </a:solidFill>
            <a:latin typeface="Arial" panose="020B0604020202020204" pitchFamily="34" charset="0"/>
            <a:cs typeface="Arial" panose="020B0604020202020204" pitchFamily="34" charset="0"/>
          </a:endParaRPr>
        </a:p>
      </dsp:txBody>
      <dsp:txXfrm>
        <a:off x="435977" y="975320"/>
        <a:ext cx="5691266" cy="641928"/>
      </dsp:txXfrm>
    </dsp:sp>
    <dsp:sp modelId="{8D64F8A4-9E6B-4C3A-ACA2-124DC96F52EC}">
      <dsp:nvSpPr>
        <dsp:cNvPr id="0" name=""/>
        <dsp:cNvSpPr/>
      </dsp:nvSpPr>
      <dsp:spPr>
        <a:xfrm>
          <a:off x="0" y="2060642"/>
          <a:ext cx="8229600" cy="751411"/>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5C0493-6025-42B8-A420-728F9940A0FB}">
      <dsp:nvSpPr>
        <dsp:cNvPr id="0" name=""/>
        <dsp:cNvSpPr/>
      </dsp:nvSpPr>
      <dsp:spPr>
        <a:xfrm>
          <a:off x="403410" y="2052546"/>
          <a:ext cx="5760720" cy="611935"/>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mn-MN" sz="1600" kern="1200" dirty="0" smtClean="0">
              <a:solidFill>
                <a:srgbClr val="002060"/>
              </a:solidFill>
              <a:latin typeface="Arial" panose="020B0604020202020204" pitchFamily="34" charset="0"/>
              <a:cs typeface="Arial" panose="020B0604020202020204" pitchFamily="34" charset="0"/>
            </a:rPr>
            <a:t>3.ГИШҮҮНЧЛЭЛ</a:t>
          </a:r>
          <a:endParaRPr lang="en-US" sz="1600" kern="1200" dirty="0">
            <a:solidFill>
              <a:srgbClr val="002060"/>
            </a:solidFill>
            <a:latin typeface="Arial" panose="020B0604020202020204" pitchFamily="34" charset="0"/>
            <a:cs typeface="Arial" panose="020B0604020202020204" pitchFamily="34" charset="0"/>
          </a:endParaRPr>
        </a:p>
      </dsp:txBody>
      <dsp:txXfrm>
        <a:off x="433282" y="2082418"/>
        <a:ext cx="5700976" cy="552191"/>
      </dsp:txXfrm>
    </dsp:sp>
    <dsp:sp modelId="{E0B9E878-BB8E-479C-8006-7391574F509D}">
      <dsp:nvSpPr>
        <dsp:cNvPr id="0" name=""/>
        <dsp:cNvSpPr/>
      </dsp:nvSpPr>
      <dsp:spPr>
        <a:xfrm>
          <a:off x="0" y="3049499"/>
          <a:ext cx="8229600" cy="839745"/>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3441C-D446-4A84-AA83-D2C13B3FCFC7}">
      <dsp:nvSpPr>
        <dsp:cNvPr id="0" name=""/>
        <dsp:cNvSpPr/>
      </dsp:nvSpPr>
      <dsp:spPr>
        <a:xfrm>
          <a:off x="403410" y="3060252"/>
          <a:ext cx="5760720" cy="66262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mn-MN" sz="1600" kern="1200" dirty="0" smtClean="0">
              <a:solidFill>
                <a:srgbClr val="002060"/>
              </a:solidFill>
              <a:latin typeface="Arial" panose="020B0604020202020204" pitchFamily="34" charset="0"/>
              <a:cs typeface="Arial" panose="020B0604020202020204" pitchFamily="34" charset="0"/>
            </a:rPr>
            <a:t>4.ТӨЛӨӨЛӨЛ ХЭРЭГЖҮҮЛСЭН БАЙДАЛ</a:t>
          </a:r>
          <a:endParaRPr lang="en-US" sz="1600" kern="1200" dirty="0">
            <a:solidFill>
              <a:srgbClr val="002060"/>
            </a:solidFill>
            <a:latin typeface="Arial" panose="020B0604020202020204" pitchFamily="34" charset="0"/>
            <a:cs typeface="Arial" panose="020B0604020202020204" pitchFamily="34" charset="0"/>
          </a:endParaRPr>
        </a:p>
      </dsp:txBody>
      <dsp:txXfrm>
        <a:off x="435756" y="3092598"/>
        <a:ext cx="5696028" cy="597928"/>
      </dsp:txXfrm>
    </dsp:sp>
    <dsp:sp modelId="{5C399105-4A2C-4CE5-825C-06C58A6BE189}">
      <dsp:nvSpPr>
        <dsp:cNvPr id="0" name=""/>
        <dsp:cNvSpPr/>
      </dsp:nvSpPr>
      <dsp:spPr>
        <a:xfrm>
          <a:off x="0" y="4373241"/>
          <a:ext cx="8229600" cy="1415726"/>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211BEF-CF7B-41AD-BE99-8A66671DA3C2}">
      <dsp:nvSpPr>
        <dsp:cNvPr id="0" name=""/>
        <dsp:cNvSpPr/>
      </dsp:nvSpPr>
      <dsp:spPr>
        <a:xfrm>
          <a:off x="403410" y="4373241"/>
          <a:ext cx="5760720" cy="810582"/>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mn-MN" sz="1600" kern="1200" dirty="0" smtClean="0">
              <a:solidFill>
                <a:srgbClr val="002060"/>
              </a:solidFill>
              <a:latin typeface="Arial" panose="020B0604020202020204" pitchFamily="34" charset="0"/>
              <a:cs typeface="Arial" panose="020B0604020202020204" pitchFamily="34" charset="0"/>
            </a:rPr>
            <a:t>5.НЭР ДЭВШСЭН БАЙГУУЛЛАГА, ТҮҮНИЙ ЭРХЛЭХ АСУУДАЛ, ХАРЬЯАЛАХ НУТАГ ДЭВСГЭРТ БАЙГАА ХАМААРАЛ БҮХИЙ ЭТГЭЭД</a:t>
          </a:r>
          <a:endParaRPr lang="en-US" sz="1600" kern="1200" dirty="0">
            <a:solidFill>
              <a:srgbClr val="002060"/>
            </a:solidFill>
            <a:latin typeface="Arial" panose="020B0604020202020204" pitchFamily="34" charset="0"/>
            <a:cs typeface="Arial" panose="020B0604020202020204" pitchFamily="34" charset="0"/>
          </a:endParaRPr>
        </a:p>
      </dsp:txBody>
      <dsp:txXfrm>
        <a:off x="442979" y="4412810"/>
        <a:ext cx="5681582" cy="731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1" y="1"/>
            <a:ext cx="3036967"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latin typeface="Times New Roman" pitchFamily="18" charset="0"/>
              </a:defRPr>
            </a:lvl1pPr>
          </a:lstStyle>
          <a:p>
            <a:pPr>
              <a:defRPr/>
            </a:pPr>
            <a:endParaRPr lang="en-US"/>
          </a:p>
        </p:txBody>
      </p:sp>
      <p:sp>
        <p:nvSpPr>
          <p:cNvPr id="189443" name="Rectangle 3"/>
          <p:cNvSpPr>
            <a:spLocks noGrp="1" noChangeArrowheads="1"/>
          </p:cNvSpPr>
          <p:nvPr>
            <p:ph type="dt" sz="quarter" idx="1"/>
          </p:nvPr>
        </p:nvSpPr>
        <p:spPr bwMode="auto">
          <a:xfrm>
            <a:off x="3971797" y="1"/>
            <a:ext cx="3036967"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189444" name="Rectangle 4"/>
          <p:cNvSpPr>
            <a:spLocks noGrp="1" noChangeArrowheads="1"/>
          </p:cNvSpPr>
          <p:nvPr>
            <p:ph type="ftr" sz="quarter" idx="2"/>
          </p:nvPr>
        </p:nvSpPr>
        <p:spPr bwMode="auto">
          <a:xfrm>
            <a:off x="1" y="8830086"/>
            <a:ext cx="3036967"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latin typeface="Times New Roman" pitchFamily="18" charset="0"/>
              </a:defRPr>
            </a:lvl1pPr>
          </a:lstStyle>
          <a:p>
            <a:pPr>
              <a:defRPr/>
            </a:pPr>
            <a:endParaRPr lang="en-US"/>
          </a:p>
        </p:txBody>
      </p:sp>
      <p:sp>
        <p:nvSpPr>
          <p:cNvPr id="189445" name="Rectangle 5"/>
          <p:cNvSpPr>
            <a:spLocks noGrp="1" noChangeArrowheads="1"/>
          </p:cNvSpPr>
          <p:nvPr>
            <p:ph type="sldNum" sz="quarter" idx="3"/>
          </p:nvPr>
        </p:nvSpPr>
        <p:spPr bwMode="auto">
          <a:xfrm>
            <a:off x="3971797" y="8830086"/>
            <a:ext cx="3036967"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63054A7F-E706-4763-8EE2-669E8DA171D6}" type="slidenum">
              <a:rPr lang="en-US"/>
              <a:pPr>
                <a:defRPr/>
              </a:pPr>
              <a:t>‹#›</a:t>
            </a:fld>
            <a:endParaRPr lang="en-US"/>
          </a:p>
        </p:txBody>
      </p:sp>
    </p:spTree>
    <p:extLst>
      <p:ext uri="{BB962C8B-B14F-4D97-AF65-F5344CB8AC3E}">
        <p14:creationId xmlns:p14="http://schemas.microsoft.com/office/powerpoint/2010/main" val="391196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1" y="1"/>
            <a:ext cx="3036967"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latin typeface="Times New Roman" pitchFamily="18" charset="0"/>
              </a:defRPr>
            </a:lvl1pPr>
          </a:lstStyle>
          <a:p>
            <a:pPr>
              <a:defRPr/>
            </a:pPr>
            <a:endParaRPr lang="en-US"/>
          </a:p>
        </p:txBody>
      </p:sp>
      <p:sp>
        <p:nvSpPr>
          <p:cNvPr id="149507" name="Rectangle 3"/>
          <p:cNvSpPr>
            <a:spLocks noGrp="1" noChangeArrowheads="1"/>
          </p:cNvSpPr>
          <p:nvPr>
            <p:ph type="dt" idx="1"/>
          </p:nvPr>
        </p:nvSpPr>
        <p:spPr bwMode="auto">
          <a:xfrm>
            <a:off x="3971797" y="1"/>
            <a:ext cx="3036967"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4275" y="698500"/>
            <a:ext cx="4645025" cy="3484563"/>
          </a:xfrm>
          <a:prstGeom prst="rect">
            <a:avLst/>
          </a:prstGeom>
          <a:noFill/>
          <a:ln w="9525">
            <a:solidFill>
              <a:srgbClr val="000000"/>
            </a:solidFill>
            <a:miter lim="800000"/>
            <a:headEnd/>
            <a:tailEnd/>
          </a:ln>
        </p:spPr>
      </p:sp>
      <p:sp>
        <p:nvSpPr>
          <p:cNvPr id="149509" name="Rectangle 5"/>
          <p:cNvSpPr>
            <a:spLocks noGrp="1" noChangeArrowheads="1"/>
          </p:cNvSpPr>
          <p:nvPr>
            <p:ph type="body" sz="quarter" idx="3"/>
          </p:nvPr>
        </p:nvSpPr>
        <p:spPr bwMode="auto">
          <a:xfrm>
            <a:off x="700713" y="4416538"/>
            <a:ext cx="5608975"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9510" name="Rectangle 6"/>
          <p:cNvSpPr>
            <a:spLocks noGrp="1" noChangeArrowheads="1"/>
          </p:cNvSpPr>
          <p:nvPr>
            <p:ph type="ftr" sz="quarter" idx="4"/>
          </p:nvPr>
        </p:nvSpPr>
        <p:spPr bwMode="auto">
          <a:xfrm>
            <a:off x="1" y="8830086"/>
            <a:ext cx="3036967"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latin typeface="Times New Roman" pitchFamily="18" charset="0"/>
              </a:defRPr>
            </a:lvl1pPr>
          </a:lstStyle>
          <a:p>
            <a:pPr>
              <a:defRPr/>
            </a:pPr>
            <a:endParaRPr lang="en-US"/>
          </a:p>
        </p:txBody>
      </p:sp>
      <p:sp>
        <p:nvSpPr>
          <p:cNvPr id="149511" name="Rectangle 7"/>
          <p:cNvSpPr>
            <a:spLocks noGrp="1" noChangeArrowheads="1"/>
          </p:cNvSpPr>
          <p:nvPr>
            <p:ph type="sldNum" sz="quarter" idx="5"/>
          </p:nvPr>
        </p:nvSpPr>
        <p:spPr bwMode="auto">
          <a:xfrm>
            <a:off x="3971797" y="8830086"/>
            <a:ext cx="3036967"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C6484A4D-B346-435C-AEB8-E0988BF8C953}" type="slidenum">
              <a:rPr lang="en-US"/>
              <a:pPr>
                <a:defRPr/>
              </a:pPr>
              <a:t>‹#›</a:t>
            </a:fld>
            <a:endParaRPr lang="en-US"/>
          </a:p>
        </p:txBody>
      </p:sp>
    </p:spTree>
    <p:extLst>
      <p:ext uri="{BB962C8B-B14F-4D97-AF65-F5344CB8AC3E}">
        <p14:creationId xmlns:p14="http://schemas.microsoft.com/office/powerpoint/2010/main" val="1592973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484A4D-B346-435C-AEB8-E0988BF8C953}"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80505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484A4D-B346-435C-AEB8-E0988BF8C953}" type="slidenum">
              <a:rPr lang="en-US" smtClean="0">
                <a:solidFill>
                  <a:prstClr val="black"/>
                </a:solidFill>
                <a:latin typeface="Century Gothic"/>
              </a:rPr>
              <a:pPr>
                <a:defRPr/>
              </a:pPr>
              <a:t>31</a:t>
            </a:fld>
            <a:endParaRPr lang="en-US">
              <a:solidFill>
                <a:prstClr val="black"/>
              </a:solidFill>
              <a:latin typeface="Century Gothic"/>
            </a:endParaRPr>
          </a:p>
        </p:txBody>
      </p:sp>
    </p:spTree>
    <p:extLst>
      <p:ext uri="{BB962C8B-B14F-4D97-AF65-F5344CB8AC3E}">
        <p14:creationId xmlns:p14="http://schemas.microsoft.com/office/powerpoint/2010/main" val="371693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solidFill>
                  <a:prstClr val="black"/>
                </a:solidFill>
                <a:latin typeface="Century Gothic"/>
              </a:rPr>
              <a:pPr/>
              <a:t>32</a:t>
            </a:fld>
            <a:endParaRPr lang="en-US">
              <a:solidFill>
                <a:prstClr val="black"/>
              </a:solidFill>
              <a:latin typeface="Century Gothic"/>
            </a:endParaRPr>
          </a:p>
        </p:txBody>
      </p:sp>
    </p:spTree>
    <p:extLst>
      <p:ext uri="{BB962C8B-B14F-4D97-AF65-F5344CB8AC3E}">
        <p14:creationId xmlns:p14="http://schemas.microsoft.com/office/powerpoint/2010/main" val="82752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484A4D-B346-435C-AEB8-E0988BF8C953}" type="slidenum">
              <a:rPr lang="en-US" smtClean="0"/>
              <a:pPr>
                <a:defRPr/>
              </a:pPr>
              <a:t>7</a:t>
            </a:fld>
            <a:endParaRPr lang="en-US" dirty="0"/>
          </a:p>
        </p:txBody>
      </p:sp>
    </p:spTree>
    <p:extLst>
      <p:ext uri="{BB962C8B-B14F-4D97-AF65-F5344CB8AC3E}">
        <p14:creationId xmlns:p14="http://schemas.microsoft.com/office/powerpoint/2010/main" val="1951839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solidFill>
                  <a:prstClr val="black"/>
                </a:solidFill>
                <a:latin typeface="Century Gothic"/>
              </a:rPr>
              <a:pPr/>
              <a:t>15</a:t>
            </a:fld>
            <a:endParaRPr lang="en-US" dirty="0">
              <a:solidFill>
                <a:prstClr val="black"/>
              </a:solidFill>
              <a:latin typeface="Century Gothic"/>
            </a:endParaRPr>
          </a:p>
        </p:txBody>
      </p:sp>
    </p:spTree>
    <p:extLst>
      <p:ext uri="{BB962C8B-B14F-4D97-AF65-F5344CB8AC3E}">
        <p14:creationId xmlns:p14="http://schemas.microsoft.com/office/powerpoint/2010/main" val="12983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solidFill>
                  <a:prstClr val="black"/>
                </a:solidFill>
                <a:latin typeface="Century Gothic"/>
              </a:rPr>
              <a:pPr/>
              <a:t>18</a:t>
            </a:fld>
            <a:endParaRPr lang="en-US">
              <a:solidFill>
                <a:prstClr val="black"/>
              </a:solidFill>
              <a:latin typeface="Century Gothic"/>
            </a:endParaRPr>
          </a:p>
        </p:txBody>
      </p:sp>
    </p:spTree>
    <p:extLst>
      <p:ext uri="{BB962C8B-B14F-4D97-AF65-F5344CB8AC3E}">
        <p14:creationId xmlns:p14="http://schemas.microsoft.com/office/powerpoint/2010/main" val="90102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484A4D-B346-435C-AEB8-E0988BF8C953}" type="slidenum">
              <a:rPr lang="en-US" smtClean="0">
                <a:solidFill>
                  <a:prstClr val="black"/>
                </a:solidFill>
                <a:latin typeface="Century Gothic"/>
              </a:rPr>
              <a:pPr>
                <a:defRPr/>
              </a:pPr>
              <a:t>20</a:t>
            </a:fld>
            <a:endParaRPr lang="en-US">
              <a:solidFill>
                <a:prstClr val="black"/>
              </a:solidFill>
              <a:latin typeface="Century Gothic"/>
            </a:endParaRPr>
          </a:p>
        </p:txBody>
      </p:sp>
    </p:spTree>
    <p:extLst>
      <p:ext uri="{BB962C8B-B14F-4D97-AF65-F5344CB8AC3E}">
        <p14:creationId xmlns:p14="http://schemas.microsoft.com/office/powerpoint/2010/main" val="174762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36F2-2BAC-44FB-9AA6-E42F8FEE1CCB}" type="slidenum">
              <a:rPr lang="en-US" smtClean="0">
                <a:solidFill>
                  <a:prstClr val="black"/>
                </a:solidFill>
                <a:latin typeface="Century Gothic"/>
              </a:rPr>
              <a:pPr/>
              <a:t>21</a:t>
            </a:fld>
            <a:endParaRPr lang="en-US">
              <a:solidFill>
                <a:prstClr val="black"/>
              </a:solidFill>
              <a:latin typeface="Century Gothic"/>
            </a:endParaRPr>
          </a:p>
        </p:txBody>
      </p:sp>
    </p:spTree>
    <p:extLst>
      <p:ext uri="{BB962C8B-B14F-4D97-AF65-F5344CB8AC3E}">
        <p14:creationId xmlns:p14="http://schemas.microsoft.com/office/powerpoint/2010/main" val="184346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36F2-2BAC-44FB-9AA6-E42F8FEE1CCB}" type="slidenum">
              <a:rPr lang="en-US" smtClean="0">
                <a:solidFill>
                  <a:prstClr val="black"/>
                </a:solidFill>
                <a:latin typeface="Century Gothic"/>
              </a:rPr>
              <a:pPr/>
              <a:t>23</a:t>
            </a:fld>
            <a:endParaRPr lang="en-US">
              <a:solidFill>
                <a:prstClr val="black"/>
              </a:solidFill>
              <a:latin typeface="Century Gothic"/>
            </a:endParaRPr>
          </a:p>
        </p:txBody>
      </p:sp>
    </p:spTree>
    <p:extLst>
      <p:ext uri="{BB962C8B-B14F-4D97-AF65-F5344CB8AC3E}">
        <p14:creationId xmlns:p14="http://schemas.microsoft.com/office/powerpoint/2010/main" val="246196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484A4D-B346-435C-AEB8-E0988BF8C953}" type="slidenum">
              <a:rPr lang="en-US" smtClean="0">
                <a:solidFill>
                  <a:prstClr val="black"/>
                </a:solidFill>
                <a:latin typeface="Century Gothic"/>
              </a:rPr>
              <a:pPr>
                <a:defRPr/>
              </a:pPr>
              <a:t>26</a:t>
            </a:fld>
            <a:endParaRPr lang="en-US">
              <a:solidFill>
                <a:prstClr val="black"/>
              </a:solidFill>
              <a:latin typeface="Century Gothic"/>
            </a:endParaRPr>
          </a:p>
        </p:txBody>
      </p:sp>
    </p:spTree>
    <p:extLst>
      <p:ext uri="{BB962C8B-B14F-4D97-AF65-F5344CB8AC3E}">
        <p14:creationId xmlns:p14="http://schemas.microsoft.com/office/powerpoint/2010/main" val="301941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36F2-2BAC-44FB-9AA6-E42F8FEE1CCB}" type="slidenum">
              <a:rPr lang="en-US" smtClean="0">
                <a:solidFill>
                  <a:prstClr val="black"/>
                </a:solidFill>
                <a:latin typeface="Century Gothic"/>
              </a:rPr>
              <a:pPr/>
              <a:t>29</a:t>
            </a:fld>
            <a:endParaRPr lang="en-US">
              <a:solidFill>
                <a:prstClr val="black"/>
              </a:solidFill>
              <a:latin typeface="Century Gothic"/>
            </a:endParaRPr>
          </a:p>
        </p:txBody>
      </p:sp>
    </p:spTree>
    <p:extLst>
      <p:ext uri="{BB962C8B-B14F-4D97-AF65-F5344CB8AC3E}">
        <p14:creationId xmlns:p14="http://schemas.microsoft.com/office/powerpoint/2010/main" val="2868769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Blue FX Background,loop.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duotone>
              <a:schemeClr val="accent5">
                <a:shade val="45000"/>
                <a:satMod val="135000"/>
              </a:schemeClr>
              <a:prstClr val="white"/>
            </a:duotone>
          </a:blip>
          <a:srcRect t="18750" b="21073"/>
          <a:stretch/>
        </p:blipFill>
        <p:spPr>
          <a:xfrm>
            <a:off x="0" y="0"/>
            <a:ext cx="9144000" cy="3668358"/>
          </a:xfrm>
          <a:prstGeom prst="rect">
            <a:avLst/>
          </a:prstGeom>
          <a:effectLst>
            <a:reflection blurRad="6350" stA="50000" endA="300" endPos="55000" dir="5400000" sy="-100000" algn="bl" rotWithShape="0"/>
          </a:effectLst>
        </p:spPr>
      </p:pic>
      <p:sp>
        <p:nvSpPr>
          <p:cNvPr id="2" name="Title 1"/>
          <p:cNvSpPr>
            <a:spLocks noGrp="1"/>
          </p:cNvSpPr>
          <p:nvPr>
            <p:ph type="ctrTitle"/>
          </p:nvPr>
        </p:nvSpPr>
        <p:spPr>
          <a:xfrm>
            <a:off x="685800" y="3733800"/>
            <a:ext cx="7772400" cy="1394010"/>
          </a:xfrm>
        </p:spPr>
        <p:txBody>
          <a:bodyPr/>
          <a:lstStyle>
            <a:lvl1pPr>
              <a:defRPr b="1">
                <a:solidFill>
                  <a:schemeClr val="tx1"/>
                </a:solidFill>
                <a:effectLst>
                  <a:reflection blurRad="6350" stA="250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193252"/>
            <a:ext cx="6400800" cy="1099074"/>
          </a:xfrm>
        </p:spPr>
        <p:txBody>
          <a:bodyPr/>
          <a:lstStyle>
            <a:lvl1pPr marL="0" indent="0" algn="ctr">
              <a:buNone/>
              <a:defRPr b="1">
                <a:solidFill>
                  <a:schemeClr val="tx1"/>
                </a:solidFill>
                <a:effectLst>
                  <a:reflection blurRad="6350" stA="250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066800"/>
            <a:ext cx="91440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21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653990"/>
            <a:ext cx="86868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350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76401"/>
            <a:ext cx="2057400" cy="4635292"/>
          </a:xfrm>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676401"/>
            <a:ext cx="6553200" cy="46352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8483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4CC1E8-CEE7-4B0B-AD51-C21DC3774967}"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075771-A3A9-4ED6-B1CB-CB068A94D8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612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CC1E8-CEE7-4B0B-AD51-C21DC3774967}"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075771-A3A9-4ED6-B1CB-CB068A94D8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471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4CC1E8-CEE7-4B0B-AD51-C21DC3774967}"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075771-A3A9-4ED6-B1CB-CB068A94D8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180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4CC1E8-CEE7-4B0B-AD51-C21DC3774967}"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075771-A3A9-4ED6-B1CB-CB068A94D8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326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4CC1E8-CEE7-4B0B-AD51-C21DC3774967}" type="datetimeFigureOut">
              <a:rPr lang="en-US" smtClean="0">
                <a:solidFill>
                  <a:prstClr val="black">
                    <a:tint val="75000"/>
                  </a:prstClr>
                </a:solidFill>
              </a:rPr>
              <a:pPr/>
              <a:t>1/11/2017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075771-A3A9-4ED6-B1CB-CB068A94D8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85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4CC1E8-CEE7-4B0B-AD51-C21DC3774967}" type="datetimeFigureOut">
              <a:rPr lang="en-US" smtClean="0">
                <a:solidFill>
                  <a:prstClr val="black">
                    <a:tint val="75000"/>
                  </a:prstClr>
                </a:solidFill>
              </a:rPr>
              <a:pPr/>
              <a:t>1/11/2017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075771-A3A9-4ED6-B1CB-CB068A94D8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5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CC1E8-CEE7-4B0B-AD51-C21DC3774967}" type="datetimeFigureOut">
              <a:rPr lang="en-US" smtClean="0">
                <a:solidFill>
                  <a:prstClr val="black">
                    <a:tint val="75000"/>
                  </a:prstClr>
                </a:solidFill>
              </a:rPr>
              <a:pPr/>
              <a:t>1/11/2017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075771-A3A9-4ED6-B1CB-CB068A94D8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198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CC1E8-CEE7-4B0B-AD51-C21DC3774967}"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075771-A3A9-4ED6-B1CB-CB068A94D8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44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211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CC1E8-CEE7-4B0B-AD51-C21DC3774967}"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075771-A3A9-4ED6-B1CB-CB068A94D8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240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CC1E8-CEE7-4B0B-AD51-C21DC3774967}"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075771-A3A9-4ED6-B1CB-CB068A94D8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258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CC1E8-CEE7-4B0B-AD51-C21DC3774967}"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075771-A3A9-4ED6-B1CB-CB068A94D8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800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pic>
        <p:nvPicPr>
          <p:cNvPr id="2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834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542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pic>
        <p:nvPicPr>
          <p:cNvPr id="7" name="Blue FX Background,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duotone>
              <a:schemeClr val="accent5">
                <a:shade val="45000"/>
                <a:satMod val="135000"/>
              </a:schemeClr>
              <a:prstClr val="white"/>
            </a:duotone>
          </a:blip>
          <a:srcRect t="18750" b="30955"/>
          <a:stretch/>
        </p:blipFill>
        <p:spPr>
          <a:xfrm>
            <a:off x="0" y="0"/>
            <a:ext cx="9144000" cy="3065929"/>
          </a:xfrm>
          <a:prstGeom prst="rect">
            <a:avLst/>
          </a:prstGeom>
        </p:spPr>
      </p:pic>
      <p:grpSp>
        <p:nvGrpSpPr>
          <p:cNvPr id="8" name="Group 7"/>
          <p:cNvGrpSpPr/>
          <p:nvPr userDrawn="1"/>
        </p:nvGrpSpPr>
        <p:grpSpPr>
          <a:xfrm>
            <a:off x="2953824" y="2147033"/>
            <a:ext cx="5961576" cy="1815367"/>
            <a:chOff x="2953824" y="2147033"/>
            <a:chExt cx="5961576" cy="1815367"/>
          </a:xfrm>
        </p:grpSpPr>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53824" y="2147033"/>
              <a:ext cx="5961576" cy="1815367"/>
            </a:xfrm>
            <a:prstGeom prst="rect">
              <a:avLst/>
            </a:prstGeom>
          </p:spPr>
        </p:pic>
        <p:pic>
          <p:nvPicPr>
            <p:cNvPr id="10" name="Picture 2" descr="Z:\DanBackup\2010 templates\choose1_legal.jp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50864" t="54658" r="13368" b="9109"/>
            <a:stretch/>
          </p:blipFill>
          <p:spPr bwMode="auto">
            <a:xfrm>
              <a:off x="4550570" y="2438400"/>
              <a:ext cx="1273968" cy="12692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884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402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950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12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4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Blue FX Background,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duotone>
              <a:schemeClr val="accent5">
                <a:shade val="45000"/>
                <a:satMod val="135000"/>
              </a:schemeClr>
              <a:prstClr val="white"/>
            </a:duotone>
          </a:blip>
          <a:srcRect t="18750" b="30955"/>
          <a:stretch/>
        </p:blipFill>
        <p:spPr>
          <a:xfrm>
            <a:off x="0" y="0"/>
            <a:ext cx="9144000" cy="3065929"/>
          </a:xfrm>
          <a:prstGeom prst="rect">
            <a:avLst/>
          </a:prstGeom>
        </p:spPr>
      </p:pic>
      <p:sp>
        <p:nvSpPr>
          <p:cNvPr id="4" name="Date Placeholder 3"/>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831641"/>
            <a:ext cx="86868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28600" y="3810000"/>
            <a:ext cx="8686800" cy="102164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7" name="Group 6"/>
          <p:cNvGrpSpPr/>
          <p:nvPr userDrawn="1"/>
        </p:nvGrpSpPr>
        <p:grpSpPr>
          <a:xfrm>
            <a:off x="2953824" y="2147033"/>
            <a:ext cx="5961576" cy="1815367"/>
            <a:chOff x="2953824" y="2147033"/>
            <a:chExt cx="5961576" cy="1815367"/>
          </a:xfrm>
        </p:grpSpPr>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53824" y="2147033"/>
              <a:ext cx="5961576" cy="1815367"/>
            </a:xfrm>
            <a:prstGeom prst="rect">
              <a:avLst/>
            </a:prstGeom>
          </p:spPr>
        </p:pic>
        <p:pic>
          <p:nvPicPr>
            <p:cNvPr id="11" name="Picture 2" descr="Z:\DanBackup\2010 templates\choose1_legal.jp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50864" t="54658" r="13368" b="9109"/>
            <a:stretch/>
          </p:blipFill>
          <p:spPr bwMode="auto">
            <a:xfrm>
              <a:off x="4550570" y="2438400"/>
              <a:ext cx="1273968" cy="12692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06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81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260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632478E1-2D89-40ED-9A3D-7D2BCEFFDACE}" type="datetimeFigureOut">
              <a:rPr lang="en-US" smtClean="0">
                <a:solidFill>
                  <a:prstClr val="black">
                    <a:tint val="75000"/>
                  </a:prstClr>
                </a:solidFill>
                <a:latin typeface="Calibri"/>
              </a:rPr>
              <a:pPr eaLnBrk="1" fontAlgn="auto" hangingPunct="1">
                <a:spcBef>
                  <a:spcPts val="0"/>
                </a:spcBef>
                <a:spcAft>
                  <a:spcPts val="0"/>
                </a:spcAft>
              </a:pPr>
              <a:t>1/11/2017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8720F7FE-FB49-45F4-A665-F2218422EF8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3719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632478E1-2D89-40ED-9A3D-7D2BCEFFDACE}" type="datetimeFigureOut">
              <a:rPr lang="en-US" smtClean="0">
                <a:solidFill>
                  <a:prstClr val="black">
                    <a:tint val="75000"/>
                  </a:prstClr>
                </a:solidFill>
                <a:latin typeface="Calibri"/>
              </a:rPr>
              <a:pPr eaLnBrk="1" fontAlgn="auto" hangingPunct="1">
                <a:spcBef>
                  <a:spcPts val="0"/>
                </a:spcBef>
                <a:spcAft>
                  <a:spcPts val="0"/>
                </a:spcAft>
              </a:pPr>
              <a:t>1/11/2017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8720F7FE-FB49-45F4-A665-F2218422EF8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241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632478E1-2D89-40ED-9A3D-7D2BCEFFDACE}" type="datetimeFigureOut">
              <a:rPr lang="en-US" smtClean="0">
                <a:solidFill>
                  <a:prstClr val="black">
                    <a:tint val="75000"/>
                  </a:prstClr>
                </a:solidFill>
                <a:latin typeface="Calibri"/>
              </a:rPr>
              <a:pPr eaLnBrk="1" fontAlgn="auto" hangingPunct="1">
                <a:spcBef>
                  <a:spcPts val="0"/>
                </a:spcBef>
                <a:spcAft>
                  <a:spcPts val="0"/>
                </a:spcAft>
              </a:pPr>
              <a:t>1/11/2017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8720F7FE-FB49-45F4-A665-F2218422EF8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5399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632478E1-2D89-40ED-9A3D-7D2BCEFFDACE}" type="datetimeFigureOut">
              <a:rPr lang="en-US" smtClean="0">
                <a:solidFill>
                  <a:prstClr val="black">
                    <a:tint val="75000"/>
                  </a:prstClr>
                </a:solidFill>
                <a:latin typeface="Calibri"/>
              </a:rPr>
              <a:pPr eaLnBrk="1" fontAlgn="auto" hangingPunct="1">
                <a:spcBef>
                  <a:spcPts val="0"/>
                </a:spcBef>
                <a:spcAft>
                  <a:spcPts val="0"/>
                </a:spcAft>
              </a:pPr>
              <a:t>1/11/2017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8720F7FE-FB49-45F4-A665-F2218422EF8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0166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632478E1-2D89-40ED-9A3D-7D2BCEFFDACE}" type="datetimeFigureOut">
              <a:rPr lang="en-US" smtClean="0">
                <a:solidFill>
                  <a:prstClr val="black">
                    <a:tint val="75000"/>
                  </a:prstClr>
                </a:solidFill>
                <a:latin typeface="Calibri"/>
              </a:rPr>
              <a:pPr eaLnBrk="1" fontAlgn="auto" hangingPunct="1">
                <a:spcBef>
                  <a:spcPts val="0"/>
                </a:spcBef>
                <a:spcAft>
                  <a:spcPts val="0"/>
                </a:spcAft>
              </a:pPr>
              <a:t>1/11/2017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8720F7FE-FB49-45F4-A665-F2218422EF8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965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117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10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2286" y="0"/>
            <a:ext cx="9141714"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eaLnBrk="1" fontAlgn="auto" hangingPunct="1">
                <a:spcBef>
                  <a:spcPts val="0"/>
                </a:spcBef>
                <a:spcAft>
                  <a:spcPts val="0"/>
                </a:spcAft>
              </a:pPr>
              <a:endParaRPr lang="en-US">
                <a:solidFill>
                  <a:prstClr val="black"/>
                </a:solidFill>
              </a:endParaRPr>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eaLnBrk="1" fontAlgn="auto" hangingPunct="1">
                  <a:spcBef>
                    <a:spcPts val="0"/>
                  </a:spcBef>
                  <a:spcAft>
                    <a:spcPts val="0"/>
                  </a:spcAft>
                </a:pPr>
                <a:endParaRPr lang="en-US" sz="1800">
                  <a:solidFill>
                    <a:prstClr val="black"/>
                  </a:solidFill>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eaLnBrk="1" fontAlgn="auto" hangingPunct="1">
                  <a:spcBef>
                    <a:spcPts val="0"/>
                  </a:spcBef>
                  <a:spcAft>
                    <a:spcPts val="0"/>
                  </a:spcAft>
                </a:pPr>
                <a:endParaRPr lang="en-US" sz="1800">
                  <a:solidFill>
                    <a:prstClr val="black"/>
                  </a:solidFill>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eaLnBrk="1" fontAlgn="auto" hangingPunct="1">
                  <a:spcBef>
                    <a:spcPts val="0"/>
                  </a:spcBef>
                  <a:spcAft>
                    <a:spcPts val="0"/>
                  </a:spcAft>
                </a:pPr>
                <a:endParaRPr lang="en-US" sz="1800">
                  <a:solidFill>
                    <a:prstClr val="black"/>
                  </a:solidFill>
                  <a:latin typeface="Times New Roman" panose="02020603050405020304" pitchFamily="18" charset="0"/>
                </a:endParaRPr>
              </a:p>
            </p:txBody>
          </p:sp>
        </p:grpSp>
      </p:grpSp>
      <p:sp>
        <p:nvSpPr>
          <p:cNvPr id="3" name="Subtitle 2"/>
          <p:cNvSpPr>
            <a:spLocks noGrp="1"/>
          </p:cNvSpPr>
          <p:nvPr>
            <p:ph type="subTitle" idx="1"/>
          </p:nvPr>
        </p:nvSpPr>
        <p:spPr>
          <a:xfrm>
            <a:off x="1143000" y="4056115"/>
            <a:ext cx="6858000" cy="1655762"/>
          </a:xfrm>
          <a:prstGeom prst="rect">
            <a:avLst/>
          </a:prstGeo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2" name="Title 1"/>
          <p:cNvSpPr>
            <a:spLocks noGrp="1"/>
          </p:cNvSpPr>
          <p:nvPr>
            <p:ph type="ctrTitle"/>
          </p:nvPr>
        </p:nvSpPr>
        <p:spPr>
          <a:xfrm>
            <a:off x="1143000" y="912610"/>
            <a:ext cx="6858000" cy="2387600"/>
          </a:xfrm>
          <a:prstGeom prst="rect">
            <a:avLst/>
          </a:prstGeom>
        </p:spPr>
        <p:txBody>
          <a:bodyPr anchor="b"/>
          <a:lstStyle>
            <a:lvl1pPr algn="ctr">
              <a:defRPr sz="45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fld id="{5DE3B5DE-687E-4601-9C25-48F7ABE0D7C5}" type="datetime1">
              <a:rPr lang="en-US" smtClean="0">
                <a:solidFill>
                  <a:srgbClr val="A5A5A5"/>
                </a:solidFill>
              </a:rPr>
              <a:pPr/>
              <a:t>1/11/2017</a:t>
            </a:fld>
            <a:endParaRPr lang="en-US">
              <a:solidFill>
                <a:srgbClr val="A5A5A5"/>
              </a:solidFill>
            </a:endParaRPr>
          </a:p>
        </p:txBody>
      </p:sp>
      <p:sp>
        <p:nvSpPr>
          <p:cNvPr id="12"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endParaRPr lang="en-US">
              <a:solidFill>
                <a:srgbClr val="A5A5A5"/>
              </a:solidFill>
            </a:endParaRPr>
          </a:p>
        </p:txBody>
      </p:sp>
      <p:sp>
        <p:nvSpPr>
          <p:cNvPr id="13"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594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53990"/>
            <a:ext cx="4267200" cy="4657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53990"/>
            <a:ext cx="4267200" cy="4657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893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fld id="{96AC42F1-294F-4AFB-8F78-2EF579F09459}" type="datetime1">
              <a:rPr lang="en-US" smtClean="0">
                <a:solidFill>
                  <a:srgbClr val="A5A5A5"/>
                </a:solidFill>
              </a:rPr>
              <a:pPr/>
              <a:t>1/11/2017</a:t>
            </a:fld>
            <a:endParaRPr lang="en-US">
              <a:solidFill>
                <a:srgbClr val="A5A5A5"/>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endParaRPr lang="en-US">
              <a:solidFill>
                <a:srgbClr val="A5A5A5"/>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243003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2" name="Title 1"/>
          <p:cNvSpPr>
            <a:spLocks noGrp="1"/>
          </p:cNvSpPr>
          <p:nvPr>
            <p:ph type="title"/>
          </p:nvPr>
        </p:nvSpPr>
        <p:spPr>
          <a:xfrm>
            <a:off x="623888" y="1709738"/>
            <a:ext cx="7886700" cy="2862262"/>
          </a:xfrm>
          <a:prstGeom prst="rect">
            <a:avLst/>
          </a:prstGeom>
        </p:spPr>
        <p:txBody>
          <a:bodyPr anchor="b"/>
          <a:lstStyle>
            <a:lvl1pPr>
              <a:defRPr sz="4500"/>
            </a:lvl1pPr>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fld id="{1580A6EB-69F5-4723-B5E3-A6D9E36A957A}" type="datetime1">
              <a:rPr lang="en-US" smtClean="0">
                <a:solidFill>
                  <a:srgbClr val="A5A5A5"/>
                </a:solidFill>
              </a:rPr>
              <a:pPr/>
              <a:t>1/11/2017</a:t>
            </a:fld>
            <a:endParaRPr lang="en-US">
              <a:solidFill>
                <a:srgbClr val="A5A5A5"/>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endParaRPr lang="en-US">
              <a:solidFill>
                <a:srgbClr val="A5A5A5"/>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13450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9150" y="1825625"/>
            <a:ext cx="3886200" cy="4351338"/>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fld id="{0FB02ED0-9CAE-481B-8D1D-B242F0282967}" type="datetime1">
              <a:rPr lang="en-US" smtClean="0">
                <a:solidFill>
                  <a:srgbClr val="A5A5A5"/>
                </a:solidFill>
              </a:rPr>
              <a:pPr/>
              <a:t>1/11/2017</a:t>
            </a:fld>
            <a:endParaRPr lang="en-US">
              <a:solidFill>
                <a:srgbClr val="A5A5A5"/>
              </a:solidFill>
            </a:endParaRPr>
          </a:p>
        </p:txBody>
      </p:sp>
      <p:sp>
        <p:nvSpPr>
          <p:cNvPr id="9"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endParaRPr lang="en-US">
              <a:solidFill>
                <a:srgbClr val="A5A5A5"/>
              </a:solidFill>
            </a:endParaRPr>
          </a:p>
        </p:txBody>
      </p:sp>
      <p:sp>
        <p:nvSpPr>
          <p:cNvPr id="10"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58057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2248" y="2193926"/>
            <a:ext cx="3868340" cy="397827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2248" y="1489075"/>
            <a:ext cx="3868340" cy="641350"/>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6"/>
            <a:ext cx="3867150" cy="397827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 name="Title 1"/>
          <p:cNvSpPr>
            <a:spLocks noGrp="1"/>
          </p:cNvSpPr>
          <p:nvPr>
            <p:ph type="title"/>
          </p:nvPr>
        </p:nvSpPr>
        <p:spPr>
          <a:xfrm>
            <a:off x="623888" y="274638"/>
            <a:ext cx="78867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fld id="{4696AB3F-7B84-45BD-A122-497866A73F4B}" type="datetime1">
              <a:rPr lang="en-US" smtClean="0">
                <a:solidFill>
                  <a:srgbClr val="A5A5A5"/>
                </a:solidFill>
              </a:rPr>
              <a:pPr/>
              <a:t>1/11/2017</a:t>
            </a:fld>
            <a:endParaRPr lang="en-US">
              <a:solidFill>
                <a:srgbClr val="A5A5A5"/>
              </a:solidFill>
            </a:endParaRPr>
          </a:p>
        </p:txBody>
      </p:sp>
      <p:sp>
        <p:nvSpPr>
          <p:cNvPr id="11" name="Footer Placeholder 4"/>
          <p:cNvSpPr>
            <a:spLocks noGrp="1"/>
          </p:cNvSpPr>
          <p:nvPr>
            <p:ph type="ftr" sz="quarter" idx="11"/>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endParaRPr lang="en-US">
              <a:solidFill>
                <a:srgbClr val="A5A5A5"/>
              </a:solidFill>
            </a:endParaRPr>
          </a:p>
        </p:txBody>
      </p:sp>
      <p:sp>
        <p:nvSpPr>
          <p:cNvPr id="12" name="Slide Number Placeholder 5"/>
          <p:cNvSpPr>
            <a:spLocks noGrp="1"/>
          </p:cNvSpPr>
          <p:nvPr>
            <p:ph type="sldNum" sz="quarter" idx="12"/>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11641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fld id="{6395E536-1457-4CE4-8497-197239F05587}" type="datetime1">
              <a:rPr lang="en-US" smtClean="0">
                <a:solidFill>
                  <a:srgbClr val="A5A5A5"/>
                </a:solidFill>
              </a:rPr>
              <a:pPr/>
              <a:t>1/11/2017</a:t>
            </a:fld>
            <a:endParaRPr lang="en-US">
              <a:solidFill>
                <a:srgbClr val="A5A5A5"/>
              </a:solidFill>
            </a:endParaRPr>
          </a:p>
        </p:txBody>
      </p:sp>
      <p:sp>
        <p:nvSpPr>
          <p:cNvPr id="7"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endParaRPr lang="en-US">
              <a:solidFill>
                <a:srgbClr val="A5A5A5"/>
              </a:solidFill>
            </a:endParaRPr>
          </a:p>
        </p:txBody>
      </p:sp>
      <p:sp>
        <p:nvSpPr>
          <p:cNvPr id="8"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290003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fld id="{A4AF2F65-2726-4707-A7A6-DE21D14E80C5}" type="datetime1">
              <a:rPr lang="en-US" smtClean="0">
                <a:solidFill>
                  <a:srgbClr val="A5A5A5"/>
                </a:solidFill>
              </a:rPr>
              <a:pPr/>
              <a:t>1/11/2017</a:t>
            </a:fld>
            <a:endParaRPr lang="en-US">
              <a:solidFill>
                <a:srgbClr val="A5A5A5"/>
              </a:solidFill>
            </a:endParaRPr>
          </a:p>
        </p:txBody>
      </p:sp>
      <p:sp>
        <p:nvSpPr>
          <p:cNvPr id="6"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endParaRPr lang="en-US">
              <a:solidFill>
                <a:srgbClr val="A5A5A5"/>
              </a:solidFill>
            </a:endParaRPr>
          </a:p>
        </p:txBody>
      </p:sp>
      <p:sp>
        <p:nvSpPr>
          <p:cNvPr id="7"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257518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101850"/>
            <a:ext cx="2949178" cy="375920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8"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fld id="{1FA85564-6B99-4FC4-9CE3-22E750398B2E}" type="datetime1">
              <a:rPr lang="en-US" smtClean="0">
                <a:solidFill>
                  <a:srgbClr val="A5A5A5"/>
                </a:solidFill>
              </a:rPr>
              <a:pPr/>
              <a:t>1/11/2017</a:t>
            </a:fld>
            <a:endParaRPr lang="en-US">
              <a:solidFill>
                <a:srgbClr val="A5A5A5"/>
              </a:solidFill>
            </a:endParaRPr>
          </a:p>
        </p:txBody>
      </p:sp>
      <p:sp>
        <p:nvSpPr>
          <p:cNvPr id="9"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endParaRPr lang="en-US">
              <a:solidFill>
                <a:srgbClr val="A5A5A5"/>
              </a:solidFill>
            </a:endParaRPr>
          </a:p>
        </p:txBody>
      </p:sp>
      <p:sp>
        <p:nvSpPr>
          <p:cNvPr id="10"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57269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101850"/>
            <a:ext cx="2949178" cy="375920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8"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fld id="{2BCD2BEA-7F40-407D-B082-13022E8B2C99}" type="datetime1">
              <a:rPr lang="en-US" smtClean="0">
                <a:solidFill>
                  <a:srgbClr val="A5A5A5"/>
                </a:solidFill>
              </a:rPr>
              <a:pPr/>
              <a:t>1/11/2017</a:t>
            </a:fld>
            <a:endParaRPr lang="en-US">
              <a:solidFill>
                <a:srgbClr val="A5A5A5"/>
              </a:solidFill>
            </a:endParaRPr>
          </a:p>
        </p:txBody>
      </p:sp>
      <p:sp>
        <p:nvSpPr>
          <p:cNvPr id="9"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endParaRPr lang="en-US">
              <a:solidFill>
                <a:srgbClr val="A5A5A5"/>
              </a:solidFill>
            </a:endParaRPr>
          </a:p>
        </p:txBody>
      </p:sp>
      <p:sp>
        <p:nvSpPr>
          <p:cNvPr id="10"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24688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fld id="{BFD467DE-D084-42AA-B27F-22F6084CB8BB}" type="datetime1">
              <a:rPr lang="en-US" smtClean="0">
                <a:solidFill>
                  <a:srgbClr val="A5A5A5"/>
                </a:solidFill>
              </a:rPr>
              <a:pPr/>
              <a:t>1/11/2017</a:t>
            </a:fld>
            <a:endParaRPr lang="en-US">
              <a:solidFill>
                <a:srgbClr val="A5A5A5"/>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endParaRPr lang="en-US">
              <a:solidFill>
                <a:srgbClr val="A5A5A5"/>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290134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fld id="{3782E027-C2A0-4932-A761-986BAD82B671}" type="datetime1">
              <a:rPr lang="en-US" smtClean="0">
                <a:solidFill>
                  <a:srgbClr val="A5A5A5"/>
                </a:solidFill>
              </a:rPr>
              <a:pPr/>
              <a:t>1/11/2017</a:t>
            </a:fld>
            <a:endParaRPr lang="en-US">
              <a:solidFill>
                <a:srgbClr val="A5A5A5"/>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endParaRPr lang="en-US">
              <a:solidFill>
                <a:srgbClr val="A5A5A5"/>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267715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600200"/>
            <a:ext cx="4268788" cy="5196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119836"/>
            <a:ext cx="4268788" cy="42047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270375" cy="5196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19836"/>
            <a:ext cx="4270375" cy="42047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252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3069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863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3236913" cy="9334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676400"/>
            <a:ext cx="5340350" cy="45707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370491"/>
            <a:ext cx="3236913" cy="38849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0201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572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478E1-2D89-40ED-9A3D-7D2BCEFFDACE}"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20F7FE-FB49-45F4-A665-F2218422E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005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6.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lue FX Background,loop.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a:duotone>
              <a:schemeClr val="accent5">
                <a:shade val="45000"/>
                <a:satMod val="135000"/>
              </a:schemeClr>
              <a:prstClr val="white"/>
            </a:duotone>
          </a:blip>
          <a:srcRect l="-235" t="78956" r="235" b="-133"/>
          <a:stretch/>
        </p:blipFill>
        <p:spPr>
          <a:xfrm>
            <a:off x="-28575" y="0"/>
            <a:ext cx="9144000" cy="1290918"/>
          </a:xfrm>
          <a:prstGeom prst="rect">
            <a:avLst/>
          </a:prstGeom>
        </p:spPr>
      </p:pic>
      <p:sp>
        <p:nvSpPr>
          <p:cNvPr id="2" name="Title Placeholder 1"/>
          <p:cNvSpPr>
            <a:spLocks noGrp="1"/>
          </p:cNvSpPr>
          <p:nvPr>
            <p:ph type="title"/>
          </p:nvPr>
        </p:nvSpPr>
        <p:spPr>
          <a:xfrm>
            <a:off x="228600" y="76200"/>
            <a:ext cx="86868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600200"/>
            <a:ext cx="86868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32478E1-2D89-40ED-9A3D-7D2BCEFFDACE}" type="datetimeFigureOut">
              <a:rPr lang="en-US" smtClean="0">
                <a:solidFill>
                  <a:prstClr val="black">
                    <a:tint val="75000"/>
                  </a:prstClr>
                </a:solidFill>
                <a:latin typeface="Calibri"/>
              </a:rPr>
              <a:pPr eaLnBrk="1" fontAlgn="auto" hangingPunct="1">
                <a:spcBef>
                  <a:spcPts val="0"/>
                </a:spcBef>
                <a:spcAft>
                  <a:spcPts val="0"/>
                </a:spcAft>
              </a:pPr>
              <a:t>1/11/2017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720F7FE-FB49-45F4-A665-F2218422EF8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5943600" y="820405"/>
            <a:ext cx="2990626" cy="910679"/>
            <a:chOff x="5943600" y="820405"/>
            <a:chExt cx="2990626" cy="910679"/>
          </a:xfrm>
        </p:grpSpPr>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43600" y="820405"/>
              <a:ext cx="2990626" cy="910679"/>
            </a:xfrm>
            <a:prstGeom prst="rect">
              <a:avLst/>
            </a:prstGeom>
          </p:spPr>
        </p:pic>
        <p:pic>
          <p:nvPicPr>
            <p:cNvPr id="11" name="Picture 2" descr="Z:\DanBackup\2010 templates\choose1_legal.jp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l="50864" t="54658" r="13368" b="9109"/>
            <a:stretch/>
          </p:blipFill>
          <p:spPr bwMode="auto">
            <a:xfrm>
              <a:off x="6741581" y="966578"/>
              <a:ext cx="645057" cy="6360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56624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2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txStyles>
    <p:titleStyle>
      <a:lvl1pPr algn="l" defTabSz="914400" rtl="0" eaLnBrk="1" latinLnBrk="0" hangingPunct="1">
        <a:spcBef>
          <a:spcPct val="0"/>
        </a:spcBef>
        <a:buNone/>
        <a:defRPr sz="4400" b="0" kern="1200">
          <a:solidFill>
            <a:schemeClr val="tx1"/>
          </a:solidFill>
          <a:effectLst>
            <a:outerShdw blurRad="50800" dist="38100" dir="2700000" algn="tl"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EF4CC1E8-CEE7-4B0B-AD51-C21DC3774967}" type="datetimeFigureOut">
              <a:rPr lang="en-US" smtClean="0">
                <a:solidFill>
                  <a:prstClr val="black">
                    <a:tint val="75000"/>
                  </a:prstClr>
                </a:solidFill>
                <a:latin typeface="Calibri" panose="020F0502020204030204"/>
              </a:rPr>
              <a:pPr eaLnBrk="1" fontAlgn="auto" hangingPunct="1">
                <a:spcBef>
                  <a:spcPts val="0"/>
                </a:spcBef>
                <a:spcAft>
                  <a:spcPts val="0"/>
                </a:spcAft>
              </a:pPr>
              <a:t>1/11/2017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B3075771-A3A9-4ED6-B1CB-CB068A94D8B9}"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43595281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D29A0E2-964F-45A4-AE7E-9D7F60C51E9D}" type="slidenum">
              <a:rPr lang="en-US" smtClean="0"/>
              <a:pPr>
                <a:defRPr/>
              </a:pPr>
              <a:t>‹#›</a:t>
            </a:fld>
            <a:endParaRPr lang="en-US"/>
          </a:p>
        </p:txBody>
      </p:sp>
      <p:grpSp>
        <p:nvGrpSpPr>
          <p:cNvPr id="18" name="Group 17"/>
          <p:cNvGrpSpPr/>
          <p:nvPr userDrawn="1"/>
        </p:nvGrpSpPr>
        <p:grpSpPr>
          <a:xfrm>
            <a:off x="5943600" y="820405"/>
            <a:ext cx="2990626" cy="910679"/>
            <a:chOff x="5943600" y="820405"/>
            <a:chExt cx="2990626" cy="910679"/>
          </a:xfrm>
        </p:grpSpPr>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43600" y="820405"/>
              <a:ext cx="2990626" cy="910679"/>
            </a:xfrm>
            <a:prstGeom prst="rect">
              <a:avLst/>
            </a:prstGeom>
          </p:spPr>
        </p:pic>
        <p:pic>
          <p:nvPicPr>
            <p:cNvPr id="20" name="Picture 2" descr="Z:\DanBackup\2010 templates\choose1_legal.jpg"/>
            <p:cNvPicPr>
              <a:picLocks noChangeAspect="1" noChangeArrowheads="1"/>
            </p:cNvPicPr>
            <p:nvPr userDrawn="1"/>
          </p:nvPicPr>
          <p:blipFill rotWithShape="1">
            <a:blip r:embed="rId19" cstate="print">
              <a:extLst>
                <a:ext uri="{28A0092B-C50C-407E-A947-70E740481C1C}">
                  <a14:useLocalDpi xmlns:a14="http://schemas.microsoft.com/office/drawing/2010/main" val="0"/>
                </a:ext>
              </a:extLst>
            </a:blip>
            <a:srcRect l="50864" t="54658" r="13368" b="9109"/>
            <a:stretch/>
          </p:blipFill>
          <p:spPr bwMode="auto">
            <a:xfrm>
              <a:off x="6741581" y="966578"/>
              <a:ext cx="645057" cy="6360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045549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9141714"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a:solidFill>
                  <a:prstClr val="white"/>
                </a:solidFill>
              </a:endParaRPr>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eaLnBrk="1" fontAlgn="auto" hangingPunct="1">
                    <a:spcBef>
                      <a:spcPts val="0"/>
                    </a:spcBef>
                    <a:spcAft>
                      <a:spcPts val="0"/>
                    </a:spcAft>
                  </a:pPr>
                  <a:endParaRPr lang="en-US" sz="1800">
                    <a:solidFill>
                      <a:prstClr val="black"/>
                    </a:solidFill>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eaLnBrk="1" fontAlgn="auto" hangingPunct="1">
                    <a:spcBef>
                      <a:spcPts val="0"/>
                    </a:spcBef>
                    <a:spcAft>
                      <a:spcPts val="0"/>
                    </a:spcAft>
                  </a:pPr>
                  <a:endParaRPr lang="en-US" sz="1800">
                    <a:solidFill>
                      <a:prstClr val="black"/>
                    </a:solidFill>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eaLnBrk="1" fontAlgn="auto" hangingPunct="1">
                    <a:spcBef>
                      <a:spcPts val="0"/>
                    </a:spcBef>
                    <a:spcAft>
                      <a:spcPts val="0"/>
                    </a:spcAft>
                  </a:pPr>
                  <a:endParaRPr lang="en-US" sz="1800">
                    <a:solidFill>
                      <a:prstClr val="black"/>
                    </a:solidFill>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eaLnBrk="1" fontAlgn="auto" hangingPunct="1">
                    <a:spcBef>
                      <a:spcPts val="0"/>
                    </a:spcBef>
                    <a:spcAft>
                      <a:spcPts val="0"/>
                    </a:spcAft>
                  </a:pPr>
                  <a:endParaRPr lang="en-US" sz="1800">
                    <a:solidFill>
                      <a:prstClr val="black"/>
                    </a:solidFill>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eaLnBrk="1" fontAlgn="auto" hangingPunct="1">
                    <a:spcBef>
                      <a:spcPts val="0"/>
                    </a:spcBef>
                    <a:spcAft>
                      <a:spcPts val="0"/>
                    </a:spcAft>
                  </a:pPr>
                  <a:endParaRPr lang="en-US" sz="1800">
                    <a:solidFill>
                      <a:prstClr val="black"/>
                    </a:solidFill>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eaLnBrk="1" fontAlgn="auto" hangingPunct="1">
                    <a:spcBef>
                      <a:spcPts val="0"/>
                    </a:spcBef>
                    <a:spcAft>
                      <a:spcPts val="0"/>
                    </a:spcAft>
                  </a:pPr>
                  <a:endParaRPr lang="en-US" sz="1800">
                    <a:solidFill>
                      <a:prstClr val="black"/>
                    </a:solidFill>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eaLnBrk="1" fontAlgn="auto" hangingPunct="1">
                  <a:spcBef>
                    <a:spcPts val="0"/>
                  </a:spcBef>
                  <a:spcAft>
                    <a:spcPts val="0"/>
                  </a:spcAft>
                </a:pPr>
                <a:endParaRPr lang="en-US">
                  <a:solidFill>
                    <a:prstClr val="black"/>
                  </a:solidFill>
                </a:endParaRPr>
              </a:p>
            </p:txBody>
          </p:sp>
        </p:grpSp>
      </p:grpSp>
      <p:sp>
        <p:nvSpPr>
          <p:cNvPr id="3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pPr eaLnBrk="1" fontAlgn="auto" hangingPunct="1">
              <a:spcBef>
                <a:spcPts val="0"/>
              </a:spcBef>
              <a:spcAft>
                <a:spcPts val="0"/>
              </a:spcAft>
            </a:pPr>
            <a:fld id="{CA734DBA-6852-4C6A-AB8B-E28C0C52CB53}" type="datetime1">
              <a:rPr lang="en-US" smtClean="0">
                <a:solidFill>
                  <a:srgbClr val="A5A5A5"/>
                </a:solidFill>
                <a:latin typeface="Century Gothic"/>
              </a:rPr>
              <a:pPr eaLnBrk="1" fontAlgn="auto" hangingPunct="1">
                <a:spcBef>
                  <a:spcPts val="0"/>
                </a:spcBef>
                <a:spcAft>
                  <a:spcPts val="0"/>
                </a:spcAft>
              </a:pPr>
              <a:t>1/11/2017</a:t>
            </a:fld>
            <a:endParaRPr lang="en-US">
              <a:solidFill>
                <a:srgbClr val="A5A5A5"/>
              </a:solidFill>
              <a:latin typeface="Century Gothic"/>
            </a:endParaRPr>
          </a:p>
        </p:txBody>
      </p:sp>
      <p:sp>
        <p:nvSpPr>
          <p:cNvPr id="3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pPr eaLnBrk="1" fontAlgn="auto" hangingPunct="1">
              <a:spcBef>
                <a:spcPts val="0"/>
              </a:spcBef>
              <a:spcAft>
                <a:spcPts val="0"/>
              </a:spcAft>
            </a:pPr>
            <a:endParaRPr lang="en-US">
              <a:solidFill>
                <a:srgbClr val="A5A5A5"/>
              </a:solidFill>
              <a:latin typeface="Century Gothic"/>
            </a:endParaRPr>
          </a:p>
        </p:txBody>
      </p:sp>
      <p:sp>
        <p:nvSpPr>
          <p:cNvPr id="3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pPr eaLnBrk="1" fontAlgn="auto" hangingPunct="1">
              <a:spcBef>
                <a:spcPts val="0"/>
              </a:spcBef>
              <a:spcAft>
                <a:spcPts val="0"/>
              </a:spcAft>
            </a:pPr>
            <a:fld id="{10E4A4DB-036F-4816-A98C-42C4167E83C5}" type="slidenum">
              <a:rPr lang="en-US" smtClean="0">
                <a:solidFill>
                  <a:srgbClr val="A5A5A5"/>
                </a:solidFill>
                <a:latin typeface="Century Gothic"/>
              </a:rPr>
              <a:pPr eaLnBrk="1" fontAlgn="auto" hangingPunct="1">
                <a:spcBef>
                  <a:spcPts val="0"/>
                </a:spcBef>
                <a:spcAft>
                  <a:spcPts val="0"/>
                </a:spcAft>
              </a:pPr>
              <a:t>‹#›</a:t>
            </a:fld>
            <a:endParaRPr lang="en-US">
              <a:solidFill>
                <a:srgbClr val="A5A5A5"/>
              </a:solidFill>
              <a:latin typeface="Century Gothic"/>
            </a:endParaRPr>
          </a:p>
        </p:txBody>
      </p:sp>
      <p:sp>
        <p:nvSpPr>
          <p:cNvPr id="3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8"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2773312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685800" rtl="0" eaLnBrk="1" latinLnBrk="0" hangingPunct="1">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ct val="30000"/>
        </a:spcBef>
        <a:buClr>
          <a:schemeClr val="accent2"/>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Clr>
          <a:schemeClr val="accent2"/>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2.jpeg"/><Relationship Id="rId4" Type="http://schemas.openxmlformats.org/officeDocument/2006/relationships/diagramLayout" Target="../diagrams/layout5.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4927" y="228600"/>
            <a:ext cx="5816073" cy="852800"/>
          </a:xfrm>
        </p:spPr>
        <p:txBody>
          <a:bodyPr>
            <a:normAutofit/>
          </a:bodyPr>
          <a:lstStyle/>
          <a:p>
            <a:pPr algn="ctr"/>
            <a:r>
              <a:rPr lang="mn-MN" sz="1800" dirty="0" smtClean="0">
                <a:latin typeface="Arial" panose="020B0604020202020204" pitchFamily="34" charset="0"/>
                <a:cs typeface="Arial" panose="020B0604020202020204" pitchFamily="34" charset="0"/>
              </a:rPr>
              <a:t>МОНГОЛ УЛСЫН АВЛИГАТАЙ ТЭМЦЭХ ГАЗАР</a:t>
            </a:r>
            <a:endParaRPr lang="en-US" sz="1800" dirty="0">
              <a:latin typeface="Arial" panose="020B0604020202020204" pitchFamily="34" charset="0"/>
              <a:cs typeface="Arial" panose="020B0604020202020204" pitchFamily="34" charset="0"/>
            </a:endParaRPr>
          </a:p>
        </p:txBody>
      </p:sp>
      <p:sp>
        <p:nvSpPr>
          <p:cNvPr id="8" name="Rectangle 11"/>
          <p:cNvSpPr>
            <a:spLocks noGrp="1" noChangeArrowheads="1"/>
          </p:cNvSpPr>
          <p:nvPr>
            <p:ph type="subTitle" idx="1"/>
          </p:nvPr>
        </p:nvSpPr>
        <p:spPr>
          <a:xfrm>
            <a:off x="7391400" y="5809716"/>
            <a:ext cx="1596392" cy="739419"/>
          </a:xfrm>
          <a:noFill/>
        </p:spPr>
        <p:txBody>
          <a:bodyPr>
            <a:noAutofit/>
          </a:bodyPr>
          <a:lstStyle/>
          <a:p>
            <a:pPr eaLnBrk="1" hangingPunct="1">
              <a:lnSpc>
                <a:spcPct val="80000"/>
              </a:lnSpc>
            </a:pPr>
            <a:endParaRPr lang="mn-MN" sz="600" b="1" i="1" dirty="0" smtClean="0">
              <a:solidFill>
                <a:schemeClr val="accent5">
                  <a:lumMod val="75000"/>
                </a:schemeClr>
              </a:solidFill>
              <a:effectLst/>
              <a:latin typeface="Arial" pitchFamily="34" charset="0"/>
              <a:cs typeface="Arial" pitchFamily="34" charset="0"/>
            </a:endParaRPr>
          </a:p>
          <a:p>
            <a:pPr eaLnBrk="1" hangingPunct="1">
              <a:lnSpc>
                <a:spcPct val="80000"/>
              </a:lnSpc>
            </a:pPr>
            <a:r>
              <a:rPr lang="mn-MN" sz="1400" i="1" dirty="0" smtClean="0">
                <a:solidFill>
                  <a:schemeClr val="accent5">
                    <a:lumMod val="50000"/>
                  </a:schemeClr>
                </a:solidFill>
                <a:latin typeface="Arial" pitchFamily="34" charset="0"/>
                <a:cs typeface="Arial" pitchFamily="34" charset="0"/>
              </a:rPr>
              <a:t>утас: </a:t>
            </a:r>
            <a:r>
              <a:rPr lang="en-US" sz="1400" i="1" dirty="0" smtClean="0">
                <a:solidFill>
                  <a:schemeClr val="accent5">
                    <a:lumMod val="50000"/>
                  </a:schemeClr>
                </a:solidFill>
                <a:latin typeface="Arial" pitchFamily="34" charset="0"/>
                <a:cs typeface="Arial" pitchFamily="34" charset="0"/>
              </a:rPr>
              <a:t>70112499</a:t>
            </a:r>
          </a:p>
          <a:p>
            <a:pPr eaLnBrk="1" hangingPunct="1">
              <a:lnSpc>
                <a:spcPct val="80000"/>
              </a:lnSpc>
            </a:pPr>
            <a:r>
              <a:rPr lang="en-US" sz="1400" i="1" dirty="0">
                <a:solidFill>
                  <a:schemeClr val="accent5">
                    <a:lumMod val="50000"/>
                  </a:schemeClr>
                </a:solidFill>
                <a:latin typeface="Arial" pitchFamily="34" charset="0"/>
                <a:cs typeface="Arial" pitchFamily="34" charset="0"/>
              </a:rPr>
              <a:t> </a:t>
            </a:r>
            <a:r>
              <a:rPr lang="en-US" sz="1400" i="1" dirty="0" smtClean="0">
                <a:solidFill>
                  <a:schemeClr val="accent5">
                    <a:lumMod val="50000"/>
                  </a:schemeClr>
                </a:solidFill>
                <a:latin typeface="Arial" pitchFamily="34" charset="0"/>
                <a:cs typeface="Arial" pitchFamily="34" charset="0"/>
              </a:rPr>
              <a:t>           </a:t>
            </a:r>
            <a:r>
              <a:rPr lang="mn-MN" sz="1400" i="1" dirty="0" smtClean="0">
                <a:solidFill>
                  <a:schemeClr val="accent5">
                    <a:lumMod val="50000"/>
                  </a:schemeClr>
                </a:solidFill>
                <a:latin typeface="Arial" pitchFamily="34" charset="0"/>
                <a:cs typeface="Arial" pitchFamily="34" charset="0"/>
              </a:rPr>
              <a:t>70112468 </a:t>
            </a:r>
          </a:p>
          <a:p>
            <a:pPr eaLnBrk="1" hangingPunct="1">
              <a:lnSpc>
                <a:spcPct val="80000"/>
              </a:lnSpc>
            </a:pPr>
            <a:r>
              <a:rPr lang="mn-MN" sz="1400" i="1" dirty="0" smtClean="0">
                <a:solidFill>
                  <a:schemeClr val="accent5">
                    <a:lumMod val="50000"/>
                  </a:schemeClr>
                </a:solidFill>
                <a:latin typeface="Arial" pitchFamily="34" charset="0"/>
                <a:cs typeface="Arial" pitchFamily="34" charset="0"/>
              </a:rPr>
              <a:t>            70112469</a:t>
            </a:r>
            <a:r>
              <a:rPr lang="mn-MN" sz="1400" i="1" dirty="0" smtClean="0">
                <a:solidFill>
                  <a:schemeClr val="accent5">
                    <a:lumMod val="75000"/>
                  </a:schemeClr>
                </a:solidFill>
                <a:latin typeface="Arial" pitchFamily="34" charset="0"/>
                <a:cs typeface="Arial" pitchFamily="34" charset="0"/>
              </a:rPr>
              <a:t>                          </a:t>
            </a:r>
            <a:endParaRPr lang="en-US" sz="1400" i="1" dirty="0" smtClean="0">
              <a:solidFill>
                <a:schemeClr val="accent5">
                  <a:lumMod val="75000"/>
                </a:schemeClr>
              </a:solidFill>
              <a:latin typeface="Arial" pitchFamily="34" charset="0"/>
              <a:cs typeface="Arial" pitchFamily="34" charset="0"/>
            </a:endParaRPr>
          </a:p>
          <a:p>
            <a:pPr algn="ctr" eaLnBrk="1" hangingPunct="1">
              <a:lnSpc>
                <a:spcPct val="80000"/>
              </a:lnSpc>
            </a:pPr>
            <a:r>
              <a:rPr lang="en-US" sz="1400" b="1" i="1" dirty="0" smtClean="0">
                <a:solidFill>
                  <a:schemeClr val="accent5">
                    <a:lumMod val="75000"/>
                  </a:schemeClr>
                </a:solidFill>
                <a:latin typeface="Arial" pitchFamily="34" charset="0"/>
                <a:cs typeface="Arial" pitchFamily="34" charset="0"/>
              </a:rPr>
              <a:t>			</a:t>
            </a:r>
            <a:r>
              <a:rPr lang="mn-MN" sz="1400" b="1" i="1" dirty="0" smtClean="0">
                <a:solidFill>
                  <a:schemeClr val="accent5">
                    <a:lumMod val="75000"/>
                  </a:schemeClr>
                </a:solidFill>
                <a:latin typeface="Arial" pitchFamily="34" charset="0"/>
                <a:cs typeface="Arial" pitchFamily="34" charset="0"/>
              </a:rPr>
              <a:t>	</a:t>
            </a:r>
            <a:endParaRPr lang="en-US" sz="1400" b="1" i="1" dirty="0" smtClean="0">
              <a:solidFill>
                <a:schemeClr val="accent5">
                  <a:lumMod val="75000"/>
                </a:schemeClr>
              </a:solidFill>
              <a:latin typeface="Arial" pitchFamily="34" charset="0"/>
              <a:cs typeface="Arial" pitchFamily="34" charset="0"/>
            </a:endParaRPr>
          </a:p>
          <a:p>
            <a:pPr algn="ctr" eaLnBrk="1" hangingPunct="1">
              <a:lnSpc>
                <a:spcPct val="80000"/>
              </a:lnSpc>
            </a:pPr>
            <a:endParaRPr lang="en-US" sz="1400" i="1" dirty="0" smtClean="0">
              <a:solidFill>
                <a:schemeClr val="accent5">
                  <a:lumMod val="75000"/>
                </a:schemeClr>
              </a:solidFill>
              <a:latin typeface="Arial Mon"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543" y="149630"/>
            <a:ext cx="995457" cy="993370"/>
          </a:xfrm>
          <a:prstGeom prst="rect">
            <a:avLst/>
          </a:prstGeom>
        </p:spPr>
      </p:pic>
      <p:sp>
        <p:nvSpPr>
          <p:cNvPr id="11" name="Rectangle 10"/>
          <p:cNvSpPr/>
          <p:nvPr/>
        </p:nvSpPr>
        <p:spPr>
          <a:xfrm>
            <a:off x="0" y="1676400"/>
            <a:ext cx="9144000" cy="193899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r>
              <a:rPr lang="mn-MN" sz="4000" b="1" dirty="0" smtClean="0">
                <a:ln w="9525">
                  <a:solidFill>
                    <a:prstClr val="white"/>
                  </a:solidFill>
                  <a:prstDash val="solid"/>
                </a:ln>
                <a:solidFill>
                  <a:srgbClr val="4BACC6">
                    <a:lumMod val="75000"/>
                  </a:srgbClr>
                </a:solidFill>
                <a:effectLst>
                  <a:outerShdw blurRad="38100" dist="38100" dir="2700000" algn="tl">
                    <a:srgbClr val="000000">
                      <a:alpha val="43137"/>
                    </a:srgbClr>
                  </a:outerShdw>
                </a:effectLst>
                <a:latin typeface="Arial" pitchFamily="34" charset="0"/>
                <a:cs typeface="Arial" pitchFamily="34" charset="0"/>
              </a:rPr>
              <a:t>ХАСУМ, ХАСХОМ-ИЙГ ГАРГАХ </a:t>
            </a:r>
          </a:p>
          <a:p>
            <a:r>
              <a:rPr lang="mn-MN" sz="4000" b="1" dirty="0" smtClean="0">
                <a:ln w="9525">
                  <a:solidFill>
                    <a:prstClr val="white"/>
                  </a:solidFill>
                  <a:prstDash val="solid"/>
                </a:ln>
                <a:solidFill>
                  <a:srgbClr val="4BACC6">
                    <a:lumMod val="75000"/>
                  </a:srgbClr>
                </a:solidFill>
                <a:effectLst>
                  <a:outerShdw blurRad="38100" dist="38100" dir="2700000" algn="tl">
                    <a:srgbClr val="000000">
                      <a:alpha val="43137"/>
                    </a:srgbClr>
                  </a:outerShdw>
                </a:effectLst>
                <a:latin typeface="Arial" pitchFamily="34" charset="0"/>
                <a:cs typeface="Arial" pitchFamily="34" charset="0"/>
              </a:rPr>
              <a:t>ЭРХ ЗҮЙН ЗОХИЦУУЛАЛТ, АНХААРАХ АСУУДЛУУД</a:t>
            </a:r>
            <a:endParaRPr lang="mn-MN" sz="1600" b="1" dirty="0" smtClean="0">
              <a:ln w="9525">
                <a:solidFill>
                  <a:prstClr val="white"/>
                </a:solidFill>
                <a:prstDash val="solid"/>
              </a:ln>
              <a:solidFill>
                <a:srgbClr val="4BACC6">
                  <a:lumMod val="75000"/>
                </a:srgbClr>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txBox="1">
            <a:spLocks noChangeArrowheads="1"/>
          </p:cNvSpPr>
          <p:nvPr/>
        </p:nvSpPr>
        <p:spPr>
          <a:xfrm>
            <a:off x="-4273" y="5805443"/>
            <a:ext cx="2819886" cy="823957"/>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b="1" kern="1200">
                <a:solidFill>
                  <a:schemeClr val="tx1"/>
                </a:solidFill>
                <a:effectLst>
                  <a:reflection blurRad="6350" stA="25000" endPos="45500" dir="5400000" sy="-100000" algn="bl"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lnSpc>
                <a:spcPct val="80000"/>
              </a:lnSpc>
              <a:spcAft>
                <a:spcPts val="0"/>
              </a:spcAft>
            </a:pPr>
            <a:r>
              <a:rPr lang="mn-MN" sz="1400" i="1" dirty="0" smtClean="0">
                <a:solidFill>
                  <a:srgbClr val="4BACC6">
                    <a:lumMod val="75000"/>
                  </a:srgbClr>
                </a:solidFill>
                <a:effectLst/>
                <a:latin typeface="Arial" pitchFamily="34" charset="0"/>
                <a:cs typeface="Arial" pitchFamily="34" charset="0"/>
              </a:rPr>
              <a:t>  </a:t>
            </a:r>
            <a:r>
              <a:rPr lang="en-US" sz="1400" i="1" dirty="0" smtClean="0">
                <a:solidFill>
                  <a:srgbClr val="4BACC6">
                    <a:lumMod val="75000"/>
                  </a:srgbClr>
                </a:solidFill>
                <a:effectLst/>
                <a:latin typeface="Arial" pitchFamily="34" charset="0"/>
                <a:cs typeface="Arial" pitchFamily="34" charset="0"/>
              </a:rPr>
              <a:t>Х</a:t>
            </a:r>
            <a:r>
              <a:rPr lang="mn-MN" sz="1400" i="1" dirty="0" smtClean="0">
                <a:solidFill>
                  <a:srgbClr val="4BACC6">
                    <a:lumMod val="75000"/>
                  </a:srgbClr>
                </a:solidFill>
                <a:effectLst/>
                <a:latin typeface="Arial" pitchFamily="34" charset="0"/>
                <a:cs typeface="Arial" pitchFamily="34" charset="0"/>
              </a:rPr>
              <a:t>ЯНАЛТ ШАЛГАЛТ, ДҮН ШИНЖИЛГЭЭНИЙ ХЭЛТЭС</a:t>
            </a:r>
            <a:endParaRPr lang="mn-MN" sz="600" i="1" dirty="0" smtClean="0">
              <a:solidFill>
                <a:srgbClr val="4BACC6">
                  <a:lumMod val="75000"/>
                </a:srgbClr>
              </a:solidFill>
              <a:effectLst/>
              <a:latin typeface="Arial" pitchFamily="34" charset="0"/>
              <a:cs typeface="Arial" pitchFamily="34" charset="0"/>
            </a:endParaRPr>
          </a:p>
          <a:p>
            <a:pPr fontAlgn="auto">
              <a:lnSpc>
                <a:spcPct val="80000"/>
              </a:lnSpc>
              <a:spcAft>
                <a:spcPts val="0"/>
              </a:spcAft>
            </a:pPr>
            <a:r>
              <a:rPr lang="mn-MN" sz="1400" i="1" dirty="0" smtClean="0">
                <a:solidFill>
                  <a:srgbClr val="4BACC6">
                    <a:lumMod val="75000"/>
                  </a:srgbClr>
                </a:solidFill>
                <a:latin typeface="Arial Mon" pitchFamily="34" charset="0"/>
                <a:cs typeface="Arial" pitchFamily="34" charset="0"/>
              </a:rPr>
              <a:t>2017 ОН</a:t>
            </a:r>
            <a:endParaRPr lang="en-US" sz="1400" i="1" dirty="0" smtClean="0">
              <a:solidFill>
                <a:srgbClr val="4BACC6">
                  <a:lumMod val="75000"/>
                </a:srgbClr>
              </a:solidFill>
              <a:latin typeface="Arial Mon" pitchFamily="34" charset="0"/>
              <a:cs typeface="Arial" pitchFamily="34" charset="0"/>
            </a:endParaRPr>
          </a:p>
        </p:txBody>
      </p:sp>
    </p:spTree>
    <p:extLst>
      <p:ext uri="{BB962C8B-B14F-4D97-AF65-F5344CB8AC3E}">
        <p14:creationId xmlns:p14="http://schemas.microsoft.com/office/powerpoint/2010/main" val="22758840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25789398"/>
              </p:ext>
            </p:extLst>
          </p:nvPr>
        </p:nvGraphicFramePr>
        <p:xfrm>
          <a:off x="0" y="3"/>
          <a:ext cx="9144000" cy="6631127"/>
        </p:xfrm>
        <a:graphic>
          <a:graphicData uri="http://schemas.openxmlformats.org/drawingml/2006/table">
            <a:tbl>
              <a:tblPr firstRow="1" bandRow="1">
                <a:tableStyleId>{5C22544A-7EE6-4342-B048-85BDC9FD1C3A}</a:tableStyleId>
              </a:tblPr>
              <a:tblGrid>
                <a:gridCol w="625231"/>
                <a:gridCol w="1953845"/>
                <a:gridCol w="2735384"/>
                <a:gridCol w="3829540"/>
              </a:tblGrid>
              <a:tr h="916130">
                <a:tc gridSpan="4">
                  <a:txBody>
                    <a:bodyPr/>
                    <a:lstStyle/>
                    <a:p>
                      <a:pPr algn="just"/>
                      <a:r>
                        <a:rPr lang="mn-MN" sz="1400" dirty="0" smtClean="0">
                          <a:solidFill>
                            <a:schemeClr val="tx1"/>
                          </a:solidFill>
                          <a:latin typeface="Arial" panose="020B0604020202020204" pitchFamily="34" charset="0"/>
                          <a:cs typeface="Arial" panose="020B0604020202020204" pitchFamily="34" charset="0"/>
                        </a:rPr>
                        <a:t>3.5</a:t>
                      </a:r>
                      <a:r>
                        <a:rPr lang="mn-MN" sz="1400" baseline="0" dirty="0" smtClean="0">
                          <a:solidFill>
                            <a:schemeClr val="tx1"/>
                          </a:solidFill>
                          <a:latin typeface="Arial" panose="020B0604020202020204" pitchFamily="34" charset="0"/>
                          <a:cs typeface="Arial" panose="020B0604020202020204" pitchFamily="34" charset="0"/>
                        </a:rPr>
                        <a:t> Нэр дэвшсэн нийтийн алба, байгууллагад ажилладаг, түүний эрхлэх асуудал, харьяалах нутаг дэвсгэрт байгаа хамаарал бүхий этгээд</a:t>
                      </a:r>
                      <a:endParaRPr lang="en-US" sz="140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916130">
                <a:tc>
                  <a:txBody>
                    <a:bodyPr/>
                    <a:lstStyle/>
                    <a:p>
                      <a:pPr algn="ctr"/>
                      <a:r>
                        <a:rPr lang="mn-MN" sz="1200" dirty="0" smtClean="0">
                          <a:solidFill>
                            <a:schemeClr val="tx1"/>
                          </a:solidFill>
                          <a:latin typeface="Arial" panose="020B0604020202020204" pitchFamily="34" charset="0"/>
                          <a:cs typeface="Arial" panose="020B0604020202020204" pitchFamily="34" charset="0"/>
                        </a:rPr>
                        <a:t>№</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200" dirty="0" smtClean="0">
                          <a:solidFill>
                            <a:schemeClr val="tx1"/>
                          </a:solidFill>
                          <a:latin typeface="Arial" panose="020B0604020202020204" pitchFamily="34" charset="0"/>
                          <a:cs typeface="Arial" panose="020B0604020202020204" pitchFamily="34" charset="0"/>
                        </a:rPr>
                        <a:t> Эцэг</a:t>
                      </a:r>
                      <a:r>
                        <a:rPr lang="mn-MN" sz="1200" baseline="0" dirty="0" smtClean="0">
                          <a:solidFill>
                            <a:schemeClr val="tx1"/>
                          </a:solidFill>
                          <a:latin typeface="Arial" panose="020B0604020202020204" pitchFamily="34" charset="0"/>
                          <a:cs typeface="Arial" panose="020B0604020202020204" pitchFamily="34" charset="0"/>
                        </a:rPr>
                        <a:t> /эх/-ийн нэр</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200" dirty="0" smtClean="0">
                          <a:solidFill>
                            <a:schemeClr val="tx1"/>
                          </a:solidFill>
                          <a:latin typeface="Arial" panose="020B0604020202020204" pitchFamily="34" charset="0"/>
                          <a:cs typeface="Arial" panose="020B0604020202020204" pitchFamily="34" charset="0"/>
                        </a:rPr>
                        <a:t>Эрхэлж байгаа ажил албан тушаал</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200" dirty="0" smtClean="0">
                          <a:solidFill>
                            <a:schemeClr val="tx1"/>
                          </a:solidFill>
                          <a:latin typeface="Arial" panose="020B0604020202020204" pitchFamily="34" charset="0"/>
                          <a:cs typeface="Arial" panose="020B0604020202020204" pitchFamily="34" charset="0"/>
                        </a:rPr>
                        <a:t>Ямар хамааралтай болох</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6130">
                <a:tc>
                  <a:txBody>
                    <a:bodyPr/>
                    <a:lstStyle/>
                    <a:p>
                      <a:r>
                        <a:rPr lang="mn-MN" sz="1200" dirty="0" smtClean="0">
                          <a:solidFill>
                            <a:schemeClr val="tx1"/>
                          </a:solidFill>
                          <a:latin typeface="Arial" panose="020B0604020202020204" pitchFamily="34" charset="0"/>
                          <a:cs typeface="Arial" panose="020B0604020202020204" pitchFamily="34" charset="0"/>
                        </a:rPr>
                        <a:t>1</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200" dirty="0" smtClean="0">
                          <a:solidFill>
                            <a:srgbClr val="FF0000"/>
                          </a:solidFill>
                          <a:latin typeface="Arial" panose="020B0604020202020204" pitchFamily="34" charset="0"/>
                          <a:cs typeface="Arial" panose="020B0604020202020204" pitchFamily="34" charset="0"/>
                        </a:rPr>
                        <a:t>Ц.Болд</a:t>
                      </a:r>
                      <a:endParaRPr lang="en-US" sz="12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200" dirty="0" smtClean="0">
                          <a:solidFill>
                            <a:srgbClr val="FF0000"/>
                          </a:solidFill>
                          <a:latin typeface="Arial" panose="020B0604020202020204" pitchFamily="34" charset="0"/>
                          <a:cs typeface="Arial" panose="020B0604020202020204" pitchFamily="34" charset="0"/>
                        </a:rPr>
                        <a:t>Хөдөлмөр, халамжийн</a:t>
                      </a:r>
                      <a:r>
                        <a:rPr lang="mn-MN" sz="1200" baseline="0" dirty="0" smtClean="0">
                          <a:solidFill>
                            <a:srgbClr val="FF0000"/>
                          </a:solidFill>
                          <a:latin typeface="Arial" panose="020B0604020202020204" pitchFamily="34" charset="0"/>
                          <a:cs typeface="Arial" panose="020B0604020202020204" pitchFamily="34" charset="0"/>
                        </a:rPr>
                        <a:t> үйлчилгээний хэлтэст жолооч</a:t>
                      </a:r>
                      <a:endParaRPr lang="en-US" sz="12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mn-MN" sz="1200" dirty="0" smtClean="0">
                          <a:solidFill>
                            <a:srgbClr val="FF0000"/>
                          </a:solidFill>
                          <a:latin typeface="Arial" panose="020B0604020202020204" pitchFamily="34" charset="0"/>
                          <a:cs typeface="Arial" panose="020B0604020202020204" pitchFamily="34" charset="0"/>
                        </a:rPr>
                        <a:t>Өөрийн</a:t>
                      </a:r>
                      <a:r>
                        <a:rPr lang="mn-MN" sz="1200" baseline="0" dirty="0" smtClean="0">
                          <a:solidFill>
                            <a:srgbClr val="FF0000"/>
                          </a:solidFill>
                          <a:latin typeface="Arial" panose="020B0604020202020204" pitchFamily="34" charset="0"/>
                          <a:cs typeface="Arial" panose="020B0604020202020204" pitchFamily="34" charset="0"/>
                        </a:rPr>
                        <a:t> төрсөн дүү</a:t>
                      </a:r>
                      <a:endParaRPr lang="en-US" sz="1200" dirty="0" smtClean="0">
                        <a:solidFill>
                          <a:srgbClr val="FF0000"/>
                        </a:solidFill>
                        <a:latin typeface="Arial" panose="020B0604020202020204" pitchFamily="34" charset="0"/>
                        <a:cs typeface="Arial" panose="020B0604020202020204" pitchFamily="34" charset="0"/>
                      </a:endParaRPr>
                    </a:p>
                    <a:p>
                      <a:endParaRPr lang="en-US" sz="12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6130">
                <a:tc>
                  <a:txBody>
                    <a:bodyPr/>
                    <a:lstStyle/>
                    <a:p>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99082">
                <a:tc gridSpan="4">
                  <a:txBody>
                    <a:bodyPr/>
                    <a:lstStyle/>
                    <a:p>
                      <a:r>
                        <a:rPr lang="mn-MN" sz="1100" i="1" dirty="0" smtClean="0">
                          <a:solidFill>
                            <a:schemeClr val="tx1"/>
                          </a:solidFill>
                          <a:latin typeface="Arial" panose="020B0604020202020204" pitchFamily="34" charset="0"/>
                          <a:cs typeface="Arial" panose="020B0604020202020204" pitchFamily="34" charset="0"/>
                        </a:rPr>
                        <a:t>Тайлбар:Ямар хамааралтай болох талаар</a:t>
                      </a:r>
                      <a:r>
                        <a:rPr lang="mn-MN" sz="1100" i="1" baseline="0" dirty="0" smtClean="0">
                          <a:solidFill>
                            <a:schemeClr val="tx1"/>
                          </a:solidFill>
                          <a:latin typeface="Arial" panose="020B0604020202020204" pitchFamily="34" charset="0"/>
                          <a:cs typeface="Arial" panose="020B0604020202020204" pitchFamily="34" charset="0"/>
                        </a:rPr>
                        <a:t> дэлгэрэнгүй тайлбарыг бичнэ.                                                                                                        Жич : Энэхүү маягтад төрийн албан хаагчийн анкет, ял шийтгэлгүй эсэх талаарх тодорхойлолт, хуулийн этгээдийн үүсгэн байгуулагч, хөрөнгө оруулагчийн талаарх лавлагаа, бусад шаардлагатай баримт бичгийг хавсаргана.</a:t>
                      </a:r>
                      <a:endParaRPr lang="en-US" sz="1100" i="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dirty="0"/>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r>
              <a:tr h="1051395">
                <a:tc gridSpan="4">
                  <a:txBody>
                    <a:bodyPr/>
                    <a:lstStyle/>
                    <a:p>
                      <a:r>
                        <a:rPr lang="mn-MN" dirty="0" smtClean="0">
                          <a:solidFill>
                            <a:schemeClr val="tx1"/>
                          </a:solidFill>
                        </a:rPr>
                        <a:t>                     </a:t>
                      </a:r>
                      <a:r>
                        <a:rPr lang="mn-MN" sz="1600" dirty="0" smtClean="0">
                          <a:solidFill>
                            <a:schemeClr val="tx1"/>
                          </a:solidFill>
                          <a:latin typeface="Arial" panose="020B0604020202020204" pitchFamily="34" charset="0"/>
                          <a:cs typeface="Arial" panose="020B0604020202020204" pitchFamily="34" charset="0"/>
                        </a:rPr>
                        <a:t>Үнэн зөв мэдүүлсэн </a:t>
                      </a:r>
                      <a:r>
                        <a:rPr lang="mn-MN" sz="1600" dirty="0" smtClean="0">
                          <a:solidFill>
                            <a:schemeClr val="tx1"/>
                          </a:solidFill>
                          <a:latin typeface="Boyarsky Mon" panose="020B0604020202020204" pitchFamily="34" charset="0"/>
                          <a:cs typeface="Arial" panose="020B0604020202020204" pitchFamily="34" charset="0"/>
                        </a:rPr>
                        <a:t>:      </a:t>
                      </a:r>
                      <a:r>
                        <a:rPr lang="mn-MN" sz="1600" dirty="0" smtClean="0">
                          <a:solidFill>
                            <a:srgbClr val="FF0000"/>
                          </a:solidFill>
                          <a:latin typeface="Boyarsky Mon" panose="020B0604020202020204" pitchFamily="34" charset="0"/>
                          <a:cs typeface="Arial" panose="020B0604020202020204" pitchFamily="34" charset="0"/>
                        </a:rPr>
                        <a:t>Дэлгэр     </a:t>
                      </a:r>
                      <a:r>
                        <a:rPr lang="mn-MN" sz="1600" dirty="0" smtClean="0">
                          <a:solidFill>
                            <a:schemeClr val="tx1"/>
                          </a:solidFill>
                          <a:latin typeface="Boyarsky Mon" panose="020B0604020202020204" pitchFamily="34" charset="0"/>
                          <a:cs typeface="Arial" panose="020B0604020202020204" pitchFamily="34" charset="0"/>
                        </a:rPr>
                        <a:t>   /</a:t>
                      </a:r>
                      <a:r>
                        <a:rPr lang="mn-MN" sz="1600" baseline="0" dirty="0" smtClean="0">
                          <a:solidFill>
                            <a:schemeClr val="tx1"/>
                          </a:solidFill>
                          <a:latin typeface="Arial" panose="020B0604020202020204" pitchFamily="34" charset="0"/>
                          <a:cs typeface="Arial" panose="020B0604020202020204" pitchFamily="34" charset="0"/>
                        </a:rPr>
                        <a:t>Т.Дэлгэр/</a:t>
                      </a:r>
                    </a:p>
                    <a:p>
                      <a:r>
                        <a:rPr lang="mn-MN" sz="1600" baseline="0" dirty="0" smtClean="0">
                          <a:solidFill>
                            <a:schemeClr val="tx1"/>
                          </a:solidFill>
                          <a:latin typeface="Arial" panose="020B0604020202020204" pitchFamily="34" charset="0"/>
                          <a:cs typeface="Arial" panose="020B0604020202020204" pitchFamily="34" charset="0"/>
                        </a:rPr>
                        <a:t>                                                                                                          /</a:t>
                      </a:r>
                      <a:r>
                        <a:rPr lang="mn-MN" sz="1100" baseline="0" dirty="0" smtClean="0">
                          <a:solidFill>
                            <a:schemeClr val="tx1"/>
                          </a:solidFill>
                          <a:latin typeface="Arial" panose="020B0604020202020204" pitchFamily="34" charset="0"/>
                          <a:cs typeface="Arial" panose="020B0604020202020204" pitchFamily="34" charset="0"/>
                        </a:rPr>
                        <a:t>гарын үсгийн тайлал/</a:t>
                      </a:r>
                    </a:p>
                    <a:p>
                      <a:endParaRPr lang="en-US" sz="1600" dirty="0">
                        <a:solidFill>
                          <a:schemeClr val="tx1"/>
                        </a:solidFill>
                        <a:latin typeface="Arial" panose="020B0604020202020204" pitchFamily="34" charset="0"/>
                        <a:cs typeface="Arial" panose="020B0604020202020204" pitchFamily="34"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916130">
                <a:tc gridSpan="4">
                  <a:txBody>
                    <a:bodyPr/>
                    <a:lstStyle/>
                    <a:p>
                      <a:r>
                        <a:rPr lang="mn-MN" dirty="0" smtClean="0">
                          <a:solidFill>
                            <a:schemeClr val="tx1"/>
                          </a:solidFill>
                        </a:rPr>
                        <a:t>                                      </a:t>
                      </a:r>
                      <a:r>
                        <a:rPr lang="mn-MN" sz="1200" dirty="0" smtClean="0">
                          <a:solidFill>
                            <a:srgbClr val="FF0000"/>
                          </a:solidFill>
                          <a:latin typeface="Arial" panose="020B0604020202020204" pitchFamily="34" charset="0"/>
                          <a:cs typeface="Arial" panose="020B0604020202020204" pitchFamily="34" charset="0"/>
                        </a:rPr>
                        <a:t>2016</a:t>
                      </a:r>
                      <a:r>
                        <a:rPr lang="mn-MN" sz="1200" dirty="0" smtClean="0">
                          <a:solidFill>
                            <a:schemeClr val="tx1"/>
                          </a:solidFill>
                          <a:latin typeface="Arial" panose="020B0604020202020204" pitchFamily="34" charset="0"/>
                          <a:cs typeface="Arial" panose="020B0604020202020204" pitchFamily="34" charset="0"/>
                        </a:rPr>
                        <a:t> оны </a:t>
                      </a:r>
                      <a:r>
                        <a:rPr lang="mn-MN" sz="1200" dirty="0" smtClean="0">
                          <a:solidFill>
                            <a:srgbClr val="FF0000"/>
                          </a:solidFill>
                          <a:latin typeface="Arial" panose="020B0604020202020204" pitchFamily="34" charset="0"/>
                          <a:cs typeface="Arial" panose="020B0604020202020204" pitchFamily="34" charset="0"/>
                        </a:rPr>
                        <a:t>12</a:t>
                      </a:r>
                      <a:r>
                        <a:rPr lang="mn-MN" sz="1200" dirty="0" smtClean="0">
                          <a:solidFill>
                            <a:schemeClr val="tx1"/>
                          </a:solidFill>
                          <a:latin typeface="Arial" panose="020B0604020202020204" pitchFamily="34" charset="0"/>
                          <a:cs typeface="Arial" panose="020B0604020202020204" pitchFamily="34" charset="0"/>
                        </a:rPr>
                        <a:t> дугаар сарын  </a:t>
                      </a:r>
                      <a:r>
                        <a:rPr lang="mn-MN" sz="1200" dirty="0" smtClean="0">
                          <a:solidFill>
                            <a:srgbClr val="FF0000"/>
                          </a:solidFill>
                          <a:latin typeface="Arial" panose="020B0604020202020204" pitchFamily="34" charset="0"/>
                          <a:cs typeface="Arial" panose="020B0604020202020204" pitchFamily="34" charset="0"/>
                        </a:rPr>
                        <a:t>15</a:t>
                      </a:r>
                      <a:r>
                        <a:rPr lang="mn-MN" sz="1200" dirty="0" smtClean="0">
                          <a:solidFill>
                            <a:schemeClr val="tx1"/>
                          </a:solidFill>
                          <a:latin typeface="Arial" panose="020B0604020202020204" pitchFamily="34" charset="0"/>
                          <a:cs typeface="Arial" panose="020B0604020202020204" pitchFamily="34" charset="0"/>
                        </a:rPr>
                        <a:t>-ны өдөр</a:t>
                      </a:r>
                      <a:endParaRPr lang="en-US" sz="1200" dirty="0">
                        <a:solidFill>
                          <a:schemeClr val="tx1"/>
                        </a:solidFill>
                        <a:latin typeface="Arial" panose="020B0604020202020204" pitchFamily="34" charset="0"/>
                        <a:cs typeface="Arial" panose="020B0604020202020204" pitchFamily="34"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5373000"/>
            <a:ext cx="1602475" cy="1485000"/>
          </a:xfrm>
          <a:prstGeom prst="rect">
            <a:avLst/>
          </a:prstGeom>
        </p:spPr>
      </p:pic>
    </p:spTree>
    <p:extLst>
      <p:ext uri="{BB962C8B-B14F-4D97-AF65-F5344CB8AC3E}">
        <p14:creationId xmlns:p14="http://schemas.microsoft.com/office/powerpoint/2010/main" val="284830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lstStyle/>
          <a:p>
            <a:pPr algn="ctr"/>
            <a:r>
              <a:rPr lang="mn-MN" dirty="0" smtClean="0">
                <a:solidFill>
                  <a:srgbClr val="000066"/>
                </a:solidFill>
                <a:latin typeface="Arial" panose="020B0604020202020204" pitchFamily="34" charset="0"/>
                <a:cs typeface="Arial" panose="020B0604020202020204" pitchFamily="34" charset="0"/>
              </a:rPr>
              <a:t>ХАСУМ ХЯНАЛТ</a:t>
            </a:r>
            <a:endParaRPr lang="en-US" dirty="0">
              <a:solidFill>
                <a:srgbClr val="000066"/>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6598928"/>
              </p:ext>
            </p:extLst>
          </p:nvPr>
        </p:nvGraphicFramePr>
        <p:xfrm>
          <a:off x="628650" y="1143002"/>
          <a:ext cx="7886700" cy="5033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3255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
            <a:ext cx="3124200" cy="3048001"/>
          </a:xfrm>
          <a:prstGeom prst="rect">
            <a:avLst/>
          </a:prstGeom>
        </p:spPr>
      </p:pic>
      <p:sp>
        <p:nvSpPr>
          <p:cNvPr id="3" name="Content Placeholder 2"/>
          <p:cNvSpPr>
            <a:spLocks noGrp="1"/>
          </p:cNvSpPr>
          <p:nvPr>
            <p:ph idx="1"/>
          </p:nvPr>
        </p:nvSpPr>
        <p:spPr>
          <a:xfrm>
            <a:off x="304800" y="2971800"/>
            <a:ext cx="8077200" cy="2743200"/>
          </a:xfrm>
        </p:spPr>
        <p:txBody>
          <a:bodyPr>
            <a:normAutofit/>
          </a:bodyPr>
          <a:lstStyle/>
          <a:p>
            <a:pPr algn="just">
              <a:buFont typeface="Wingdings" panose="05000000000000000000" pitchFamily="2" charset="2"/>
              <a:buChar char="ü"/>
            </a:pPr>
            <a:r>
              <a:rPr lang="mn-MN" sz="2200" dirty="0" smtClean="0">
                <a:latin typeface="Arial" panose="020B0604020202020204" pitchFamily="34" charset="0"/>
                <a:cs typeface="Arial" panose="020B0604020202020204" pitchFamily="34" charset="0"/>
              </a:rPr>
              <a:t>Нийтийн албанд томилогдохоор нэр дэвшсэн этгээдийн хувийн ашиг сонирхлын урьдчилсан мэдүүлгийг томилохоос өмнө хянуулах</a:t>
            </a:r>
            <a:r>
              <a:rPr lang="en-US" sz="2200" dirty="0" smtClean="0">
                <a:latin typeface="Arial" panose="020B0604020202020204" pitchFamily="34" charset="0"/>
                <a:cs typeface="Arial" panose="020B0604020202020204" pitchFamily="34" charset="0"/>
              </a:rPr>
              <a:t>;</a:t>
            </a:r>
            <a:endParaRPr lang="mn-MN" sz="22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mn-MN" sz="2200" dirty="0" smtClean="0">
                <a:latin typeface="Arial" panose="020B0604020202020204" pitchFamily="34" charset="0"/>
                <a:cs typeface="Arial" panose="020B0604020202020204" pitchFamily="34" charset="0"/>
              </a:rPr>
              <a:t>ХАСУМ-ийг хянасан тухай Авлигатай тэмцэх газраас ирүүлсэн албан </a:t>
            </a:r>
            <a:r>
              <a:rPr lang="mn-MN" sz="2200" dirty="0">
                <a:latin typeface="Arial" panose="020B0604020202020204" pitchFamily="34" charset="0"/>
                <a:cs typeface="Arial" panose="020B0604020202020204" pitchFamily="34" charset="0"/>
              </a:rPr>
              <a:t>бичгийг </a:t>
            </a:r>
            <a:r>
              <a:rPr lang="mn-MN" sz="2200" dirty="0" smtClean="0">
                <a:latin typeface="Arial" panose="020B0604020202020204" pitchFamily="34" charset="0"/>
                <a:cs typeface="Arial" panose="020B0604020202020204" pitchFamily="34" charset="0"/>
              </a:rPr>
              <a:t>үндэслэн цахим системд холбогдох бүртгэлийг хөтлөх</a:t>
            </a:r>
            <a:endParaRPr lang="en-US" sz="2200" dirty="0">
              <a:latin typeface="Arial" panose="020B0604020202020204" pitchFamily="34" charset="0"/>
              <a:cs typeface="Arial" panose="020B0604020202020204" pitchFamily="34" charset="0"/>
            </a:endParaRPr>
          </a:p>
        </p:txBody>
      </p:sp>
      <p:sp>
        <p:nvSpPr>
          <p:cNvPr id="5" name="Rectangle 4"/>
          <p:cNvSpPr/>
          <p:nvPr/>
        </p:nvSpPr>
        <p:spPr>
          <a:xfrm>
            <a:off x="667075" y="914400"/>
            <a:ext cx="5261934" cy="99257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68580" tIns="34290" rIns="68580" bIns="34290">
            <a:spAutoFit/>
          </a:bodyPr>
          <a:lstStyle/>
          <a:p>
            <a:r>
              <a:rPr lang="mn-MN" sz="3000" b="1" dirty="0" smtClean="0">
                <a:ln w="6600">
                  <a:solidFill>
                    <a:srgbClr val="C0504D"/>
                  </a:solidFill>
                  <a:prstDash val="solid"/>
                </a:ln>
                <a:solidFill>
                  <a:srgbClr val="FFFFFF"/>
                </a:solidFill>
                <a:effectLst>
                  <a:outerShdw dist="38100" dir="2700000" algn="tl" rotWithShape="0">
                    <a:srgbClr val="C0504D"/>
                  </a:outerShdw>
                </a:effectLst>
                <a:latin typeface="Calibri"/>
                <a:cs typeface="Arial" pitchFamily="34" charset="0"/>
              </a:rPr>
              <a:t>ХАСУМ-ийг гаргахад анхаарах зарим асуудал</a:t>
            </a:r>
            <a:endParaRPr lang="en-US" sz="3000" b="1" dirty="0">
              <a:ln w="6600">
                <a:solidFill>
                  <a:srgbClr val="C0504D"/>
                </a:solidFill>
                <a:prstDash val="solid"/>
              </a:ln>
              <a:solidFill>
                <a:srgbClr val="FFFFFF"/>
              </a:solidFill>
              <a:effectLst>
                <a:outerShdw dist="38100" dir="2700000" algn="tl" rotWithShape="0">
                  <a:srgbClr val="C0504D"/>
                </a:outerShdw>
              </a:effectLst>
              <a:latin typeface="Calibri"/>
            </a:endParaRPr>
          </a:p>
        </p:txBody>
      </p:sp>
    </p:spTree>
    <p:extLst>
      <p:ext uri="{BB962C8B-B14F-4D97-AF65-F5344CB8AC3E}">
        <p14:creationId xmlns:p14="http://schemas.microsoft.com/office/powerpoint/2010/main" val="17750124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3137" y="1219200"/>
            <a:ext cx="4318277" cy="2161861"/>
          </a:xfrm>
        </p:spPr>
        <p:txBody>
          <a:bodyPr>
            <a:normAutofit fontScale="90000"/>
          </a:bodyPr>
          <a:lstStyle/>
          <a:p>
            <a:r>
              <a:rPr lang="mn-MN" sz="2025" b="1" dirty="0">
                <a:latin typeface="Arial" pitchFamily="34" charset="0"/>
                <a:cs typeface="Arial" pitchFamily="34" charset="0"/>
              </a:rPr>
              <a:t/>
            </a:r>
            <a:br>
              <a:rPr lang="mn-MN" sz="2025" b="1" dirty="0">
                <a:latin typeface="Arial" pitchFamily="34" charset="0"/>
                <a:cs typeface="Arial" pitchFamily="34" charset="0"/>
              </a:rPr>
            </a:br>
            <a:r>
              <a:rPr lang="mn-MN" sz="2325" dirty="0">
                <a:solidFill>
                  <a:schemeClr val="accent1">
                    <a:lumMod val="75000"/>
                  </a:schemeClr>
                </a:solidFill>
                <a:latin typeface="Arial" pitchFamily="34" charset="0"/>
                <a:cs typeface="Arial" pitchFamily="34" charset="0"/>
              </a:rPr>
              <a:t>АЛБАН ТУШААЛТНЫ ХУВИЙН АШИГ СОНИРХЛЫН МЭДҮҮЛЭГ БОЛОН ХӨРӨНГӨ, ОРЛОГЫН </a:t>
            </a:r>
            <a:r>
              <a:rPr lang="mn-MN" sz="2325" dirty="0" smtClean="0">
                <a:solidFill>
                  <a:schemeClr val="accent1">
                    <a:lumMod val="75000"/>
                  </a:schemeClr>
                </a:solidFill>
                <a:latin typeface="Arial" pitchFamily="34" charset="0"/>
                <a:cs typeface="Arial" pitchFamily="34" charset="0"/>
              </a:rPr>
              <a:t>МЭДҮҮЛГИЙН МАЯГТЫГ</a:t>
            </a:r>
            <a:r>
              <a:rPr lang="en-US" sz="2325" dirty="0" smtClean="0">
                <a:solidFill>
                  <a:schemeClr val="accent1">
                    <a:lumMod val="75000"/>
                  </a:schemeClr>
                </a:solidFill>
                <a:latin typeface="Arial" pitchFamily="34" charset="0"/>
                <a:cs typeface="Arial" pitchFamily="34" charset="0"/>
              </a:rPr>
              <a:t>  </a:t>
            </a:r>
            <a:r>
              <a:rPr lang="mn-MN" sz="2325" dirty="0">
                <a:solidFill>
                  <a:schemeClr val="accent1">
                    <a:lumMod val="75000"/>
                  </a:schemeClr>
                </a:solidFill>
                <a:latin typeface="Arial" pitchFamily="34" charset="0"/>
                <a:cs typeface="Arial" pitchFamily="34" charset="0"/>
              </a:rPr>
              <a:t>БӨГЛӨХ </a:t>
            </a:r>
            <a:r>
              <a:rPr lang="en-US" sz="2325" dirty="0">
                <a:solidFill>
                  <a:schemeClr val="accent1">
                    <a:lumMod val="75000"/>
                  </a:schemeClr>
                </a:solidFill>
              </a:rPr>
              <a:t/>
            </a:r>
            <a:br>
              <a:rPr lang="en-US" sz="2325" dirty="0">
                <a:solidFill>
                  <a:schemeClr val="accent1">
                    <a:lumMod val="75000"/>
                  </a:schemeClr>
                </a:solidFill>
              </a:rPr>
            </a:br>
            <a:endParaRPr lang="en-US" sz="2325" dirty="0">
              <a:solidFill>
                <a:schemeClr val="accent1">
                  <a:lumMod val="75000"/>
                </a:schemeClr>
              </a:solidFill>
            </a:endParaRPr>
          </a:p>
        </p:txBody>
      </p:sp>
      <p:sp>
        <p:nvSpPr>
          <p:cNvPr id="3" name="Subtitle 2"/>
          <p:cNvSpPr>
            <a:spLocks noGrp="1"/>
          </p:cNvSpPr>
          <p:nvPr>
            <p:ph type="subTitle" idx="1"/>
          </p:nvPr>
        </p:nvSpPr>
        <p:spPr>
          <a:xfrm>
            <a:off x="6201968" y="4666864"/>
            <a:ext cx="2775350" cy="746516"/>
          </a:xfrm>
        </p:spPr>
        <p:txBody>
          <a:bodyPr>
            <a:normAutofit fontScale="40000" lnSpcReduction="20000"/>
          </a:bodyPr>
          <a:lstStyle/>
          <a:p>
            <a:pPr algn="r"/>
            <a:r>
              <a:rPr lang="mn-MN" sz="1950" dirty="0">
                <a:latin typeface="Arial" pitchFamily="34" charset="0"/>
                <a:cs typeface="Arial" pitchFamily="34" charset="0"/>
              </a:rPr>
              <a:t>Улсын Их Хурлын Хууль зүйн байнгын хорооны</a:t>
            </a:r>
            <a:endParaRPr lang="en-US" sz="1950" dirty="0">
              <a:latin typeface="Arial" pitchFamily="34" charset="0"/>
              <a:cs typeface="Arial" pitchFamily="34" charset="0"/>
            </a:endParaRPr>
          </a:p>
          <a:p>
            <a:pPr algn="r"/>
            <a:r>
              <a:rPr lang="mn-MN" sz="1950" dirty="0">
                <a:latin typeface="Arial" pitchFamily="34" charset="0"/>
                <a:cs typeface="Arial" pitchFamily="34" charset="0"/>
              </a:rPr>
              <a:t>2012 оны 05 дугаар тогтоолын 2 дугаар хавсралт</a:t>
            </a:r>
            <a:endParaRPr lang="en-US" sz="1950" dirty="0">
              <a:latin typeface="Arial" pitchFamily="34" charset="0"/>
              <a:cs typeface="Arial" pitchFamily="34" charset="0"/>
            </a:endParaRPr>
          </a:p>
          <a:p>
            <a:pPr algn="r"/>
            <a:r>
              <a:rPr lang="mn-MN" dirty="0" smtClean="0"/>
              <a:t> </a:t>
            </a:r>
            <a:endParaRPr lang="en-US" dirty="0" smtClean="0"/>
          </a:p>
          <a:p>
            <a:pPr algn="r"/>
            <a:r>
              <a:rPr lang="mn-MN" sz="3150" dirty="0">
                <a:solidFill>
                  <a:srgbClr val="FF0000"/>
                </a:solidFill>
                <a:effectLst>
                  <a:outerShdw blurRad="38100" dist="38100" dir="2700000" algn="tl">
                    <a:srgbClr val="000000">
                      <a:alpha val="43137"/>
                    </a:srgbClr>
                  </a:outerShdw>
                </a:effectLst>
                <a:latin typeface="Arial"/>
                <a:cs typeface="Arial"/>
              </a:rPr>
              <a:t>/</a:t>
            </a:r>
            <a:r>
              <a:rPr lang="mn-MN" sz="3150" dirty="0">
                <a:solidFill>
                  <a:srgbClr val="FF0000"/>
                </a:solidFill>
                <a:effectLst>
                  <a:outerShdw blurRad="38100" dist="38100" dir="2700000" algn="tl">
                    <a:srgbClr val="000000">
                      <a:alpha val="43137"/>
                    </a:srgbClr>
                  </a:outerShdw>
                </a:effectLst>
                <a:latin typeface="Arial" pitchFamily="34" charset="0"/>
                <a:cs typeface="Arial" pitchFamily="34" charset="0"/>
              </a:rPr>
              <a:t>ЗАГВАР ЖИШЭЭ/</a:t>
            </a:r>
            <a:endParaRPr lang="en-US" sz="315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596" y="1348741"/>
            <a:ext cx="2771534" cy="4064640"/>
          </a:xfrm>
          <a:prstGeom prst="rect">
            <a:avLst/>
          </a:prstGeom>
        </p:spPr>
      </p:pic>
      <p:sp>
        <p:nvSpPr>
          <p:cNvPr id="5" name="Footer Placeholder 9"/>
          <p:cNvSpPr>
            <a:spLocks noGrp="1"/>
          </p:cNvSpPr>
          <p:nvPr>
            <p:ph type="ftr" sz="quarter" idx="4294967295"/>
          </p:nvPr>
        </p:nvSpPr>
        <p:spPr>
          <a:xfrm>
            <a:off x="5782276" y="5602510"/>
            <a:ext cx="3195042" cy="225623"/>
          </a:xfrm>
          <a:prstGeom prst="rect">
            <a:avLst/>
          </a:prstGeom>
        </p:spPr>
        <p:txBody>
          <a:bodyPr/>
          <a:lstStyle/>
          <a:p>
            <a:pPr algn="r"/>
            <a:r>
              <a:rPr lang="mn-MN" sz="1050" dirty="0">
                <a:solidFill>
                  <a:srgbClr val="0070C0"/>
                </a:solidFill>
                <a:latin typeface="Arial" panose="020B0604020202020204" pitchFamily="34" charset="0"/>
                <a:cs typeface="Arial" panose="020B0604020202020204" pitchFamily="34" charset="0"/>
              </a:rPr>
              <a:t>ХШДШХ-2016 он</a:t>
            </a:r>
            <a:endParaRPr lang="en-US" sz="105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52261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43600" y="0"/>
            <a:ext cx="3087174" cy="1507041"/>
          </a:xfrm>
          <a:prstGeom prst="rect">
            <a:avLst/>
          </a:prstGeom>
        </p:spPr>
      </p:pic>
      <p:sp>
        <p:nvSpPr>
          <p:cNvPr id="4" name="Rectangle 3"/>
          <p:cNvSpPr>
            <a:spLocks noGrp="1" noChangeArrowheads="1"/>
          </p:cNvSpPr>
          <p:nvPr>
            <p:ph idx="1"/>
          </p:nvPr>
        </p:nvSpPr>
        <p:spPr>
          <a:xfrm>
            <a:off x="0" y="260648"/>
            <a:ext cx="8676507" cy="6140152"/>
          </a:xfrm>
        </p:spPr>
        <p:txBody>
          <a:bodyPr>
            <a:normAutofit/>
          </a:bodyPr>
          <a:lstStyle/>
          <a:p>
            <a:pPr algn="just" eaLnBrk="1" hangingPunct="1">
              <a:lnSpc>
                <a:spcPct val="80000"/>
              </a:lnSpc>
              <a:buFontTx/>
              <a:buNone/>
            </a:pPr>
            <a:r>
              <a:rPr lang="en-US" sz="1800" b="1" dirty="0" smtClean="0">
                <a:latin typeface="Arial" charset="0"/>
              </a:rPr>
              <a:t>	</a:t>
            </a:r>
            <a:r>
              <a:rPr lang="mn-MN" sz="1800" b="1" dirty="0" smtClean="0">
                <a:latin typeface="Arial" charset="0"/>
              </a:rPr>
              <a:t>		</a:t>
            </a:r>
            <a:endParaRPr lang="mn-MN" sz="1800" b="1" dirty="0" smtClean="0">
              <a:solidFill>
                <a:schemeClr val="accent2"/>
              </a:solidFill>
              <a:latin typeface="Arial" charset="0"/>
            </a:endParaRPr>
          </a:p>
          <a:p>
            <a:pPr algn="just" eaLnBrk="1" hangingPunct="1">
              <a:lnSpc>
                <a:spcPct val="80000"/>
              </a:lnSpc>
              <a:buFontTx/>
              <a:buNone/>
            </a:pPr>
            <a:r>
              <a:rPr lang="mn-MN" sz="1800" b="1" dirty="0">
                <a:solidFill>
                  <a:schemeClr val="accent2"/>
                </a:solidFill>
                <a:latin typeface="Arial" charset="0"/>
              </a:rPr>
              <a:t> </a:t>
            </a:r>
            <a:r>
              <a:rPr lang="mn-MN" sz="1800" b="1" dirty="0" smtClean="0">
                <a:solidFill>
                  <a:schemeClr val="accent2"/>
                </a:solidFill>
                <a:latin typeface="Arial" charset="0"/>
              </a:rPr>
              <a:t>     </a:t>
            </a:r>
            <a:r>
              <a:rPr lang="mn-MN" b="1" dirty="0" smtClean="0">
                <a:solidFill>
                  <a:srgbClr val="0000FF"/>
                </a:solidFill>
                <a:latin typeface="Arial" charset="0"/>
              </a:rPr>
              <a:t>ЭРХ ЗҮЙН ЗОХИЦУУЛАЛТ:</a:t>
            </a:r>
          </a:p>
          <a:p>
            <a:pPr algn="just" eaLnBrk="1" hangingPunct="1">
              <a:lnSpc>
                <a:spcPct val="80000"/>
              </a:lnSpc>
              <a:buFontTx/>
              <a:buNone/>
            </a:pPr>
            <a:endParaRPr lang="mn-MN" sz="2000" b="1" dirty="0">
              <a:solidFill>
                <a:srgbClr val="FF0000"/>
              </a:solidFill>
              <a:latin typeface="Arial" charset="0"/>
            </a:endParaRPr>
          </a:p>
          <a:p>
            <a:pPr algn="just">
              <a:spcBef>
                <a:spcPts val="0"/>
              </a:spcBef>
              <a:buFont typeface="Wingdings" pitchFamily="2" charset="2"/>
              <a:buChar char="Ø"/>
            </a:pPr>
            <a:endParaRPr lang="mn-MN" sz="1800" b="1" dirty="0" smtClean="0">
              <a:latin typeface="Arial" charset="0"/>
            </a:endParaRPr>
          </a:p>
          <a:p>
            <a:pPr algn="just" eaLnBrk="1" hangingPunct="1">
              <a:spcBef>
                <a:spcPts val="0"/>
              </a:spcBef>
              <a:buFontTx/>
              <a:buNone/>
            </a:pPr>
            <a:r>
              <a:rPr lang="en-US" sz="1800" dirty="0" smtClean="0">
                <a:latin typeface="Arial" charset="0"/>
              </a:rPr>
              <a:t>	</a:t>
            </a:r>
            <a:endParaRPr lang="mn-MN" sz="1800" dirty="0" smtClean="0">
              <a:latin typeface="Arial" charset="0"/>
            </a:endParaRPr>
          </a:p>
          <a:p>
            <a:pPr marL="0" indent="0" algn="just" eaLnBrk="1" hangingPunct="1">
              <a:spcBef>
                <a:spcPts val="0"/>
              </a:spcBef>
              <a:buNone/>
            </a:pPr>
            <a:endParaRPr lang="en-US" sz="1800" b="1" dirty="0" smtClean="0">
              <a:latin typeface="Arial" pitchFamily="34" charset="0"/>
              <a:cs typeface="Arial" pitchFamily="34" charset="0"/>
            </a:endParaRPr>
          </a:p>
        </p:txBody>
      </p:sp>
      <p:pic>
        <p:nvPicPr>
          <p:cNvPr id="10" name="Picture 9"/>
          <p:cNvPicPr>
            <a:picLocks noChangeAspect="1"/>
          </p:cNvPicPr>
          <p:nvPr/>
        </p:nvPicPr>
        <p:blipFill>
          <a:blip r:embed="rId3"/>
          <a:stretch>
            <a:fillRect/>
          </a:stretch>
        </p:blipFill>
        <p:spPr>
          <a:xfrm>
            <a:off x="339012" y="1307441"/>
            <a:ext cx="8691762" cy="5358273"/>
          </a:xfrm>
          <a:prstGeom prst="rect">
            <a:avLst/>
          </a:prstGeom>
        </p:spPr>
      </p:pic>
    </p:spTree>
    <p:extLst>
      <p:ext uri="{BB962C8B-B14F-4D97-AF65-F5344CB8AC3E}">
        <p14:creationId xmlns:p14="http://schemas.microsoft.com/office/powerpoint/2010/main" val="249703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925613" cy="750195"/>
          </a:xfrm>
        </p:spPr>
        <p:txBody>
          <a:bodyPr>
            <a:noAutofit/>
          </a:bodyPr>
          <a:lstStyle/>
          <a:p>
            <a:pPr algn="ctr"/>
            <a:r>
              <a:rPr lang="mn-MN" sz="2100" dirty="0">
                <a:solidFill>
                  <a:schemeClr val="accent1">
                    <a:lumMod val="75000"/>
                  </a:schemeClr>
                </a:solidFill>
                <a:latin typeface="Arial" panose="020B0604020202020204" pitchFamily="34" charset="0"/>
                <a:cs typeface="Arial" panose="020B0604020202020204" pitchFamily="34" charset="0"/>
              </a:rPr>
              <a:t>ХУВИЙН АШИГ СОНИРХЛЫН МЭДҮҮЛЭГ БОЛОН ХӨРӨНГӨ ОРЛОГЫН МЭДҮҮЛЭГ</a:t>
            </a:r>
            <a:endParaRPr lang="en-US" sz="21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6662458"/>
              </p:ext>
            </p:extLst>
          </p:nvPr>
        </p:nvGraphicFramePr>
        <p:xfrm>
          <a:off x="1711011" y="2669235"/>
          <a:ext cx="6433802" cy="415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6172200" y="1247828"/>
            <a:ext cx="1828800" cy="1438788"/>
          </a:xfrm>
          <a:prstGeom prst="roundRect">
            <a:avLst>
              <a:gd name="adj" fmla="val 10000"/>
            </a:avLst>
          </a:prstGeom>
          <a:blipFill>
            <a:blip r:embed="rId8" cstate="print">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ooter Placeholder 9"/>
          <p:cNvSpPr>
            <a:spLocks noGrp="1"/>
          </p:cNvSpPr>
          <p:nvPr>
            <p:ph type="ftr" sz="quarter" idx="4294967295"/>
          </p:nvPr>
        </p:nvSpPr>
        <p:spPr>
          <a:xfrm>
            <a:off x="5948958" y="6553200"/>
            <a:ext cx="3195042" cy="225623"/>
          </a:xfrm>
          <a:prstGeom prst="rect">
            <a:avLst/>
          </a:prstGeom>
        </p:spPr>
        <p:txBody>
          <a:bodyPr/>
          <a:lstStyle/>
          <a:p>
            <a:pPr algn="r"/>
            <a:r>
              <a:rPr lang="mn-MN" sz="1050" dirty="0">
                <a:solidFill>
                  <a:srgbClr val="0070C0"/>
                </a:solidFill>
                <a:latin typeface="Arial" panose="020B0604020202020204" pitchFamily="34" charset="0"/>
                <a:cs typeface="Arial" panose="020B0604020202020204" pitchFamily="34" charset="0"/>
              </a:rPr>
              <a:t>ХШДШХ-2016 он</a:t>
            </a:r>
            <a:endParaRPr lang="en-US" sz="1050" dirty="0">
              <a:solidFill>
                <a:srgbClr val="0070C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9"/>
          <a:stretch>
            <a:fillRect/>
          </a:stretch>
        </p:blipFill>
        <p:spPr>
          <a:xfrm>
            <a:off x="1828800" y="1300258"/>
            <a:ext cx="1627773" cy="1460685"/>
          </a:xfrm>
          <a:prstGeom prst="rect">
            <a:avLst/>
          </a:prstGeom>
        </p:spPr>
      </p:pic>
      <p:sp>
        <p:nvSpPr>
          <p:cNvPr id="7" name="Rounded Rectangle 6"/>
          <p:cNvSpPr/>
          <p:nvPr/>
        </p:nvSpPr>
        <p:spPr>
          <a:xfrm>
            <a:off x="3779895" y="1099174"/>
            <a:ext cx="2025440" cy="1587442"/>
          </a:xfrm>
          <a:prstGeom prst="roundRect">
            <a:avLst>
              <a:gd name="adj" fmla="val 10000"/>
            </a:avLst>
          </a:prstGeom>
          <a:blipFill>
            <a:blip r:embed="rId10" cstate="print">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91604562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496" y="1660909"/>
            <a:ext cx="5518586" cy="267887"/>
          </a:xfrm>
        </p:spPr>
        <p:txBody>
          <a:bodyPr>
            <a:normAutofit fontScale="90000"/>
          </a:bodyPr>
          <a:lstStyle/>
          <a:p>
            <a:r>
              <a:rPr lang="mn-MN" sz="975" b="1" dirty="0"/>
              <a:t/>
            </a:r>
            <a:br>
              <a:rPr lang="mn-MN" sz="975" b="1" dirty="0"/>
            </a:br>
            <a:r>
              <a:rPr lang="mn-MN" sz="975" b="1" dirty="0"/>
              <a:t/>
            </a:r>
            <a:br>
              <a:rPr lang="mn-MN" sz="975" b="1" dirty="0"/>
            </a:br>
            <a:r>
              <a:rPr lang="mn-MN" sz="975" b="1" dirty="0"/>
              <a:t/>
            </a:r>
            <a:br>
              <a:rPr lang="mn-MN" sz="975" b="1" dirty="0"/>
            </a:br>
            <a:r>
              <a:rPr lang="mn-MN" sz="975" b="1" dirty="0"/>
              <a:t/>
            </a:r>
            <a:br>
              <a:rPr lang="mn-MN" sz="975" b="1" dirty="0"/>
            </a:br>
            <a:r>
              <a:rPr lang="mn-MN" sz="975" b="1" dirty="0"/>
              <a:t/>
            </a:r>
            <a:br>
              <a:rPr lang="mn-MN" sz="975" b="1" dirty="0"/>
            </a:br>
            <a:r>
              <a:rPr lang="mn-MN" sz="975" b="1" dirty="0"/>
              <a:t/>
            </a:r>
            <a:br>
              <a:rPr lang="mn-MN" sz="975" b="1" dirty="0"/>
            </a:br>
            <a:r>
              <a:rPr lang="mn-MN" sz="975" b="1" dirty="0"/>
              <a:t/>
            </a:r>
            <a:br>
              <a:rPr lang="mn-MN" sz="975" b="1" dirty="0"/>
            </a:br>
            <a:r>
              <a:rPr lang="mn-MN" sz="975" b="1" dirty="0"/>
              <a:t/>
            </a:r>
            <a:br>
              <a:rPr lang="mn-MN" sz="975" b="1" dirty="0"/>
            </a:br>
            <a:r>
              <a:rPr lang="mn-MN" sz="975" b="1" dirty="0"/>
              <a:t/>
            </a:r>
            <a:br>
              <a:rPr lang="mn-MN" sz="975" b="1" dirty="0"/>
            </a:br>
            <a:r>
              <a:rPr lang="mn-MN" sz="975" dirty="0">
                <a:latin typeface="Arial" pitchFamily="34" charset="0"/>
                <a:cs typeface="Arial" pitchFamily="34" charset="0"/>
              </a:rPr>
              <a:t> </a:t>
            </a:r>
            <a:r>
              <a:rPr lang="en-US" sz="975" dirty="0"/>
              <a:t/>
            </a:r>
            <a:br>
              <a:rPr lang="en-US" sz="975" dirty="0"/>
            </a:br>
            <a:r>
              <a:rPr lang="mn-MN" dirty="0" smtClean="0"/>
              <a:t> </a:t>
            </a:r>
            <a:r>
              <a:rPr lang="en-US" dirty="0" smtClean="0"/>
              <a:t/>
            </a:r>
            <a:br>
              <a:rPr lang="en-US" dirty="0" smtClean="0"/>
            </a:br>
            <a:r>
              <a:rPr lang="mn-MN" dirty="0" smtClean="0"/>
              <a:t> </a:t>
            </a:r>
            <a:r>
              <a:rPr lang="en-US" dirty="0" smtClean="0"/>
              <a:t/>
            </a:r>
            <a:br>
              <a:rPr lang="en-US" dirty="0" smtClean="0"/>
            </a:br>
            <a:r>
              <a:rPr lang="mn-MN"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7641404"/>
              </p:ext>
            </p:extLst>
          </p:nvPr>
        </p:nvGraphicFramePr>
        <p:xfrm>
          <a:off x="539657" y="857253"/>
          <a:ext cx="8521891" cy="5013101"/>
        </p:xfrm>
        <a:graphic>
          <a:graphicData uri="http://schemas.openxmlformats.org/drawingml/2006/table">
            <a:tbl>
              <a:tblPr firstRow="1" bandRow="1">
                <a:tableStyleId>{5940675A-B579-460E-94D1-54222C63F5DA}</a:tableStyleId>
              </a:tblPr>
              <a:tblGrid>
                <a:gridCol w="370517"/>
                <a:gridCol w="370517"/>
                <a:gridCol w="370517"/>
                <a:gridCol w="370517"/>
                <a:gridCol w="370517"/>
                <a:gridCol w="370517"/>
                <a:gridCol w="370517"/>
                <a:gridCol w="370517"/>
                <a:gridCol w="370517"/>
                <a:gridCol w="370517"/>
                <a:gridCol w="370517"/>
                <a:gridCol w="370517"/>
                <a:gridCol w="370517"/>
                <a:gridCol w="370517"/>
                <a:gridCol w="370517"/>
                <a:gridCol w="370517"/>
                <a:gridCol w="370517"/>
                <a:gridCol w="370517"/>
                <a:gridCol w="370517"/>
                <a:gridCol w="370517"/>
                <a:gridCol w="370517"/>
                <a:gridCol w="370517"/>
                <a:gridCol w="370517"/>
              </a:tblGrid>
              <a:tr h="342646">
                <a:tc gridSpan="23">
                  <a:txBody>
                    <a:bodyPr/>
                    <a:lstStyle/>
                    <a:p>
                      <a:pPr algn="l"/>
                      <a:r>
                        <a:rPr lang="mn-MN" sz="1100" b="0" i="0" u="none" kern="1200" dirty="0" smtClean="0">
                          <a:ln>
                            <a:solidFill>
                              <a:schemeClr val="tx1"/>
                            </a:solidFill>
                          </a:ln>
                          <a:solidFill>
                            <a:schemeClr val="tx1"/>
                          </a:solidFill>
                          <a:latin typeface="Arial" panose="020B0604020202020204" pitchFamily="34" charset="0"/>
                          <a:cs typeface="Arial" panose="020B0604020202020204" pitchFamily="34" charset="0"/>
                        </a:rPr>
                        <a:t>Нэг. Мэдүүлэг гаргагч, түүний гэр бүлийн байдал:</a:t>
                      </a:r>
                      <a:endParaRPr lang="en-US" sz="1100" b="0" i="0" u="none" kern="1200" dirty="0" smtClean="0">
                        <a:ln>
                          <a:solidFill>
                            <a:schemeClr val="tx1"/>
                          </a:solidFill>
                        </a:ln>
                        <a:solidFill>
                          <a:schemeClr val="tx1"/>
                        </a:solidFill>
                        <a:latin typeface="Arial" pitchFamily="34" charset="0"/>
                        <a:ea typeface="+mn-ea"/>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2646">
                <a:tc gridSpan="23">
                  <a:txBody>
                    <a:bodyPr/>
                    <a:lstStyle/>
                    <a:p>
                      <a:r>
                        <a:rPr lang="mn-MN" sz="1100" b="1" kern="1200" dirty="0" smtClean="0">
                          <a:latin typeface="Arial" panose="020B0604020202020204" pitchFamily="34" charset="0"/>
                          <a:cs typeface="Arial" panose="020B0604020202020204" pitchFamily="34" charset="0"/>
                        </a:rPr>
                        <a:t>1.1.</a:t>
                      </a:r>
                      <a:r>
                        <a:rPr lang="mn-MN" sz="1100" b="1" kern="1200" baseline="0" dirty="0" smtClean="0">
                          <a:latin typeface="Arial" panose="020B0604020202020204" pitchFamily="34" charset="0"/>
                          <a:cs typeface="Arial" panose="020B0604020202020204" pitchFamily="34" charset="0"/>
                        </a:rPr>
                        <a:t> Мэдүүлэг гаргагч:</a:t>
                      </a:r>
                      <a:endParaRPr lang="en-US" sz="1100" b="1" dirty="0">
                        <a:solidFill>
                          <a:schemeClr val="bg1"/>
                        </a:solidFill>
                        <a:latin typeface="Arial" pitchFamily="34" charset="0"/>
                        <a:cs typeface="Arial" pitchFamily="34" charset="0"/>
                      </a:endParaRPr>
                    </a:p>
                  </a:txBody>
                  <a:tcPr marL="68580" marR="68580" marT="34290" marB="34290">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2646">
                <a:tc gridSpan="23">
                  <a:txBody>
                    <a:bodyPr/>
                    <a:lstStyle/>
                    <a:p>
                      <a:r>
                        <a:rPr lang="mn-MN" sz="900" dirty="0" smtClean="0"/>
                        <a:t>Ургийн овог:</a:t>
                      </a:r>
                      <a:r>
                        <a:rPr lang="mn-MN" sz="900" baseline="0" dirty="0" smtClean="0"/>
                        <a:t> </a:t>
                      </a:r>
                      <a:r>
                        <a:rPr lang="mn-MN" sz="900" baseline="0" dirty="0" smtClean="0">
                          <a:ln>
                            <a:solidFill>
                              <a:schemeClr val="tx1"/>
                            </a:solidFill>
                          </a:ln>
                        </a:rPr>
                        <a:t>Боржигон    </a:t>
                      </a:r>
                      <a:r>
                        <a:rPr lang="mn-MN" sz="900" baseline="0" dirty="0" smtClean="0"/>
                        <a:t>           Эцэг/эхийн нэр</a:t>
                      </a:r>
                      <a:r>
                        <a:rPr lang="mn-MN" sz="900" baseline="0" dirty="0" smtClean="0">
                          <a:ln>
                            <a:solidFill>
                              <a:schemeClr val="tx1"/>
                            </a:solidFill>
                          </a:ln>
                        </a:rPr>
                        <a:t>: Дорж                </a:t>
                      </a:r>
                      <a:r>
                        <a:rPr lang="mn-MN" sz="900" baseline="0" dirty="0" smtClean="0"/>
                        <a:t>Нэр: </a:t>
                      </a:r>
                      <a:r>
                        <a:rPr lang="mn-MN" sz="900" baseline="0" dirty="0" smtClean="0">
                          <a:ln>
                            <a:solidFill>
                              <a:schemeClr val="tx1"/>
                            </a:solidFill>
                          </a:ln>
                        </a:rPr>
                        <a:t>Болд</a:t>
                      </a:r>
                      <a:endParaRPr lang="en-US" sz="900" dirty="0">
                        <a:ln>
                          <a:solidFill>
                            <a:schemeClr val="tx1"/>
                          </a:solidFill>
                        </a:ln>
                        <a:solidFill>
                          <a:schemeClr val="tx1"/>
                        </a:solidFill>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2646">
                <a:tc gridSpan="12">
                  <a:txBody>
                    <a:bodyPr/>
                    <a:lstStyle/>
                    <a:p>
                      <a:r>
                        <a:rPr lang="mn-MN" sz="900" dirty="0" smtClean="0"/>
                        <a:t>Регистерийн</a:t>
                      </a:r>
                      <a:r>
                        <a:rPr lang="mn-MN" sz="900" baseline="0" dirty="0" smtClean="0"/>
                        <a:t> дугаар:</a:t>
                      </a:r>
                      <a:endParaRPr lang="en-US" sz="900" dirty="0">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11">
                  <a:txBody>
                    <a:bodyPr/>
                    <a:lstStyle/>
                    <a:p>
                      <a:r>
                        <a:rPr lang="mn-MN" sz="900" dirty="0" smtClean="0"/>
                        <a:t>Иргэний үнэмлэхийн</a:t>
                      </a:r>
                      <a:r>
                        <a:rPr lang="mn-MN" sz="900" baseline="0" dirty="0" smtClean="0"/>
                        <a:t> дугаар:</a:t>
                      </a:r>
                      <a:endParaRPr lang="en-US" sz="900" dirty="0">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36394">
                <a:tc>
                  <a:txBody>
                    <a:bodyPr/>
                    <a:lstStyle/>
                    <a:p>
                      <a:endParaRPr lang="en-US" sz="900" dirty="0">
                        <a:latin typeface="Arial" pitchFamily="34" charset="0"/>
                        <a:cs typeface="Arial" pitchFamily="34" charset="0"/>
                      </a:endParaRPr>
                    </a:p>
                  </a:txBody>
                  <a:tcPr marL="68580" marR="68580" marT="34290" marB="34290">
                    <a:solidFill>
                      <a:schemeClr val="bg1"/>
                    </a:solidFill>
                  </a:tcPr>
                </a:tc>
                <a:tc>
                  <a:txBody>
                    <a:bodyPr/>
                    <a:lstStyle/>
                    <a:p>
                      <a:r>
                        <a:rPr lang="mn-MN" sz="900" dirty="0" smtClean="0">
                          <a:ln>
                            <a:solidFill>
                              <a:schemeClr val="tx1"/>
                            </a:solidFill>
                          </a:ln>
                        </a:rPr>
                        <a:t>А</a:t>
                      </a:r>
                      <a:endParaRPr lang="en-US" sz="900" b="1" dirty="0">
                        <a:ln>
                          <a:solidFill>
                            <a:schemeClr val="tx1"/>
                          </a:solidFill>
                        </a:ln>
                        <a:latin typeface="Arial" pitchFamily="34" charset="0"/>
                        <a:cs typeface="Arial" pitchFamily="34" charset="0"/>
                      </a:endParaRPr>
                    </a:p>
                  </a:txBody>
                  <a:tcPr marL="68580" marR="68580" marT="34290" marB="34290">
                    <a:solidFill>
                      <a:schemeClr val="bg1"/>
                    </a:solidFill>
                  </a:tcPr>
                </a:tc>
                <a:tc>
                  <a:txBody>
                    <a:bodyPr/>
                    <a:lstStyle/>
                    <a:p>
                      <a:r>
                        <a:rPr lang="mn-MN" sz="900" dirty="0" smtClean="0">
                          <a:ln>
                            <a:solidFill>
                              <a:schemeClr val="tx1"/>
                            </a:solidFill>
                          </a:ln>
                        </a:rPr>
                        <a:t>Ю</a:t>
                      </a:r>
                      <a:endParaRPr lang="en-US" sz="900" b="1" dirty="0">
                        <a:ln>
                          <a:solidFill>
                            <a:schemeClr val="tx1"/>
                          </a:solidFill>
                        </a:ln>
                        <a:latin typeface="Arial" pitchFamily="34" charset="0"/>
                        <a:cs typeface="Arial" pitchFamily="34" charset="0"/>
                      </a:endParaRPr>
                    </a:p>
                  </a:txBody>
                  <a:tcPr marL="68580" marR="68580" marT="34290" marB="34290">
                    <a:solidFill>
                      <a:schemeClr val="bg1"/>
                    </a:solidFill>
                  </a:tcPr>
                </a:tc>
                <a:tc>
                  <a:txBody>
                    <a:bodyPr/>
                    <a:lstStyle/>
                    <a:p>
                      <a:r>
                        <a:rPr lang="mn-MN" sz="900" dirty="0" smtClean="0">
                          <a:ln>
                            <a:solidFill>
                              <a:schemeClr val="tx1"/>
                            </a:solidFill>
                          </a:ln>
                        </a:rPr>
                        <a:t>7</a:t>
                      </a:r>
                      <a:endParaRPr lang="en-US" sz="900" b="1" dirty="0">
                        <a:ln>
                          <a:solidFill>
                            <a:schemeClr val="tx1"/>
                          </a:solidFill>
                        </a:ln>
                        <a:latin typeface="Arial" pitchFamily="34" charset="0"/>
                        <a:cs typeface="Arial" pitchFamily="34" charset="0"/>
                      </a:endParaRPr>
                    </a:p>
                  </a:txBody>
                  <a:tcPr marL="68580" marR="68580" marT="34290" marB="34290">
                    <a:solidFill>
                      <a:schemeClr val="bg1"/>
                    </a:solidFill>
                  </a:tcPr>
                </a:tc>
                <a:tc>
                  <a:txBody>
                    <a:bodyPr/>
                    <a:lstStyle/>
                    <a:p>
                      <a:r>
                        <a:rPr lang="mn-MN" sz="900" dirty="0" smtClean="0">
                          <a:ln>
                            <a:solidFill>
                              <a:schemeClr val="tx1"/>
                            </a:solidFill>
                          </a:ln>
                        </a:rPr>
                        <a:t>1</a:t>
                      </a:r>
                      <a:endParaRPr lang="en-US" sz="900" b="1" dirty="0">
                        <a:ln>
                          <a:solidFill>
                            <a:schemeClr val="tx1"/>
                          </a:solidFill>
                        </a:ln>
                        <a:latin typeface="Arial" pitchFamily="34" charset="0"/>
                        <a:cs typeface="Arial" pitchFamily="34" charset="0"/>
                      </a:endParaRPr>
                    </a:p>
                  </a:txBody>
                  <a:tcPr marL="68580" marR="68580" marT="34290" marB="34290">
                    <a:solidFill>
                      <a:schemeClr val="bg1"/>
                    </a:solidFill>
                  </a:tcPr>
                </a:tc>
                <a:tc>
                  <a:txBody>
                    <a:bodyPr/>
                    <a:lstStyle/>
                    <a:p>
                      <a:r>
                        <a:rPr lang="mn-MN" sz="900" dirty="0" smtClean="0">
                          <a:ln>
                            <a:solidFill>
                              <a:schemeClr val="tx1"/>
                            </a:solidFill>
                          </a:ln>
                        </a:rPr>
                        <a:t>1</a:t>
                      </a:r>
                      <a:endParaRPr lang="en-US" sz="900" b="1" dirty="0">
                        <a:ln>
                          <a:solidFill>
                            <a:schemeClr val="tx1"/>
                          </a:solidFill>
                        </a:ln>
                        <a:latin typeface="Arial" pitchFamily="34" charset="0"/>
                        <a:cs typeface="Arial" pitchFamily="34" charset="0"/>
                      </a:endParaRPr>
                    </a:p>
                  </a:txBody>
                  <a:tcPr marL="68580" marR="68580" marT="34290" marB="34290">
                    <a:solidFill>
                      <a:schemeClr val="bg1"/>
                    </a:solidFill>
                  </a:tcPr>
                </a:tc>
                <a:tc>
                  <a:txBody>
                    <a:bodyPr/>
                    <a:lstStyle/>
                    <a:p>
                      <a:r>
                        <a:rPr lang="mn-MN" sz="900" dirty="0" smtClean="0">
                          <a:ln>
                            <a:solidFill>
                              <a:schemeClr val="tx1"/>
                            </a:solidFill>
                          </a:ln>
                        </a:rPr>
                        <a:t>1</a:t>
                      </a:r>
                      <a:endParaRPr lang="en-US" sz="900" b="1" dirty="0">
                        <a:ln>
                          <a:solidFill>
                            <a:schemeClr val="tx1"/>
                          </a:solidFill>
                        </a:ln>
                        <a:latin typeface="Arial" pitchFamily="34" charset="0"/>
                        <a:cs typeface="Arial" pitchFamily="34" charset="0"/>
                      </a:endParaRPr>
                    </a:p>
                  </a:txBody>
                  <a:tcPr marL="68580" marR="68580" marT="34290" marB="34290">
                    <a:solidFill>
                      <a:schemeClr val="bg1"/>
                    </a:solidFill>
                  </a:tcPr>
                </a:tc>
                <a:tc>
                  <a:txBody>
                    <a:bodyPr/>
                    <a:lstStyle/>
                    <a:p>
                      <a:r>
                        <a:rPr lang="mn-MN" sz="900" dirty="0" smtClean="0">
                          <a:ln>
                            <a:solidFill>
                              <a:schemeClr val="tx1"/>
                            </a:solidFill>
                          </a:ln>
                        </a:rPr>
                        <a:t>1</a:t>
                      </a:r>
                      <a:endParaRPr lang="en-US" sz="900" b="1" dirty="0">
                        <a:ln>
                          <a:solidFill>
                            <a:schemeClr val="tx1"/>
                          </a:solidFill>
                        </a:ln>
                        <a:latin typeface="Arial" pitchFamily="34" charset="0"/>
                        <a:cs typeface="Arial" pitchFamily="34" charset="0"/>
                      </a:endParaRPr>
                    </a:p>
                  </a:txBody>
                  <a:tcPr marL="68580" marR="68580" marT="34290" marB="34290">
                    <a:solidFill>
                      <a:schemeClr val="bg1"/>
                    </a:solidFill>
                  </a:tcPr>
                </a:tc>
                <a:tc>
                  <a:txBody>
                    <a:bodyPr/>
                    <a:lstStyle/>
                    <a:p>
                      <a:r>
                        <a:rPr lang="mn-MN" sz="900" dirty="0" smtClean="0">
                          <a:ln>
                            <a:solidFill>
                              <a:schemeClr val="tx1"/>
                            </a:solidFill>
                          </a:ln>
                        </a:rPr>
                        <a:t>6</a:t>
                      </a:r>
                      <a:endParaRPr lang="en-US" sz="900" b="1" dirty="0">
                        <a:ln>
                          <a:solidFill>
                            <a:schemeClr val="tx1"/>
                          </a:solidFill>
                        </a:ln>
                        <a:latin typeface="Arial" pitchFamily="34" charset="0"/>
                        <a:cs typeface="Arial" pitchFamily="34" charset="0"/>
                      </a:endParaRPr>
                    </a:p>
                  </a:txBody>
                  <a:tcPr marL="68580" marR="68580" marT="34290" marB="34290">
                    <a:solidFill>
                      <a:schemeClr val="bg1"/>
                    </a:solidFill>
                  </a:tcPr>
                </a:tc>
                <a:tc>
                  <a:txBody>
                    <a:bodyPr/>
                    <a:lstStyle/>
                    <a:p>
                      <a:r>
                        <a:rPr lang="mn-MN" sz="900" dirty="0" smtClean="0">
                          <a:ln>
                            <a:solidFill>
                              <a:schemeClr val="tx1"/>
                            </a:solidFill>
                          </a:ln>
                        </a:rPr>
                        <a:t>7</a:t>
                      </a:r>
                      <a:endParaRPr lang="en-US" sz="900" b="1" dirty="0">
                        <a:ln>
                          <a:solidFill>
                            <a:schemeClr val="tx1"/>
                          </a:solidFill>
                        </a:ln>
                        <a:latin typeface="Arial" pitchFamily="34" charset="0"/>
                        <a:cs typeface="Arial" pitchFamily="34" charset="0"/>
                      </a:endParaRPr>
                    </a:p>
                  </a:txBody>
                  <a:tcPr marL="68580" marR="68580" marT="34290" marB="34290">
                    <a:solidFill>
                      <a:schemeClr val="bg1"/>
                    </a:solidFill>
                  </a:tcPr>
                </a:tc>
                <a:tc>
                  <a:txBody>
                    <a:bodyPr/>
                    <a:lstStyle/>
                    <a:p>
                      <a:r>
                        <a:rPr lang="mn-MN" sz="900" dirty="0" smtClean="0">
                          <a:ln>
                            <a:solidFill>
                              <a:schemeClr val="tx1"/>
                            </a:solidFill>
                          </a:ln>
                        </a:rPr>
                        <a:t>0</a:t>
                      </a:r>
                      <a:endParaRPr lang="en-US" sz="900" b="1" dirty="0">
                        <a:ln>
                          <a:solidFill>
                            <a:schemeClr val="tx1"/>
                          </a:solidFill>
                        </a:ln>
                        <a:latin typeface="Arial" pitchFamily="34" charset="0"/>
                        <a:cs typeface="Arial" pitchFamily="34" charset="0"/>
                      </a:endParaRPr>
                    </a:p>
                  </a:txBody>
                  <a:tcPr marL="68580" marR="68580" marT="34290" marB="34290">
                    <a:solidFill>
                      <a:schemeClr val="bg1"/>
                    </a:solidFill>
                  </a:tcPr>
                </a:tc>
                <a:tc>
                  <a:txBody>
                    <a:bodyPr/>
                    <a:lstStyle/>
                    <a:p>
                      <a:endParaRPr lang="en-US" sz="900" dirty="0">
                        <a:latin typeface="Arial" pitchFamily="34" charset="0"/>
                        <a:cs typeface="Arial" pitchFamily="34" charset="0"/>
                      </a:endParaRPr>
                    </a:p>
                  </a:txBody>
                  <a:tcPr marL="68580" marR="68580" marT="34290" marB="34290">
                    <a:solidFill>
                      <a:schemeClr val="bg1"/>
                    </a:solidFill>
                  </a:tcPr>
                </a:tc>
                <a:tc>
                  <a:txBody>
                    <a:bodyPr/>
                    <a:lstStyle/>
                    <a:p>
                      <a:endParaRPr lang="en-US" sz="900" dirty="0">
                        <a:latin typeface="Arial" pitchFamily="34" charset="0"/>
                        <a:cs typeface="Arial" pitchFamily="34" charset="0"/>
                      </a:endParaRPr>
                    </a:p>
                  </a:txBody>
                  <a:tcPr marL="68580" marR="68580" marT="34290" marB="34290">
                    <a:solidFill>
                      <a:schemeClr val="bg1"/>
                    </a:solidFill>
                  </a:tcPr>
                </a:tc>
                <a:tc>
                  <a:txBody>
                    <a:bodyPr/>
                    <a:lstStyle/>
                    <a:p>
                      <a:endParaRPr lang="en-US" sz="900" b="1" dirty="0">
                        <a:latin typeface="Arial" pitchFamily="34" charset="0"/>
                        <a:cs typeface="Arial" pitchFamily="34" charset="0"/>
                      </a:endParaRPr>
                    </a:p>
                  </a:txBody>
                  <a:tcPr marL="68580" marR="68580" marT="34290" marB="34290">
                    <a:solidFill>
                      <a:schemeClr val="bg1"/>
                    </a:solidFill>
                  </a:tcPr>
                </a:tc>
                <a:tc>
                  <a:txBody>
                    <a:bodyPr/>
                    <a:lstStyle/>
                    <a:p>
                      <a:endParaRPr lang="en-US" sz="900" b="1" dirty="0">
                        <a:latin typeface="Arial" pitchFamily="34" charset="0"/>
                        <a:cs typeface="Arial" pitchFamily="34" charset="0"/>
                      </a:endParaRPr>
                    </a:p>
                  </a:txBody>
                  <a:tcPr marL="68580" marR="68580" marT="34290" marB="34290">
                    <a:solidFill>
                      <a:schemeClr val="bg1"/>
                    </a:solidFill>
                  </a:tcPr>
                </a:tc>
                <a:tc>
                  <a:txBody>
                    <a:bodyPr/>
                    <a:lstStyle/>
                    <a:p>
                      <a:endParaRPr lang="en-US" sz="900" b="1" dirty="0">
                        <a:latin typeface="Arial" pitchFamily="34" charset="0"/>
                        <a:cs typeface="Arial" pitchFamily="34" charset="0"/>
                      </a:endParaRPr>
                    </a:p>
                  </a:txBody>
                  <a:tcPr marL="68580" marR="68580" marT="34290" marB="34290">
                    <a:solidFill>
                      <a:schemeClr val="bg1"/>
                    </a:solidFill>
                  </a:tcPr>
                </a:tc>
                <a:tc>
                  <a:txBody>
                    <a:bodyPr/>
                    <a:lstStyle/>
                    <a:p>
                      <a:endParaRPr lang="en-US" sz="900" b="1" dirty="0">
                        <a:latin typeface="Arial" pitchFamily="34" charset="0"/>
                        <a:cs typeface="Arial" pitchFamily="34" charset="0"/>
                      </a:endParaRPr>
                    </a:p>
                  </a:txBody>
                  <a:tcPr marL="68580" marR="68580" marT="34290" marB="34290">
                    <a:solidFill>
                      <a:schemeClr val="bg1"/>
                    </a:solidFill>
                  </a:tcPr>
                </a:tc>
                <a:tc>
                  <a:txBody>
                    <a:bodyPr/>
                    <a:lstStyle/>
                    <a:p>
                      <a:endParaRPr lang="en-US" sz="900" b="1" dirty="0">
                        <a:latin typeface="Arial" pitchFamily="34" charset="0"/>
                        <a:cs typeface="Arial" pitchFamily="34" charset="0"/>
                      </a:endParaRPr>
                    </a:p>
                  </a:txBody>
                  <a:tcPr marL="68580" marR="68580" marT="34290" marB="34290">
                    <a:solidFill>
                      <a:schemeClr val="bg1"/>
                    </a:solidFill>
                  </a:tcPr>
                </a:tc>
                <a:tc>
                  <a:txBody>
                    <a:bodyPr/>
                    <a:lstStyle/>
                    <a:p>
                      <a:endParaRPr lang="en-US" sz="900" b="1" dirty="0">
                        <a:latin typeface="Arial" pitchFamily="34" charset="0"/>
                        <a:cs typeface="Arial" pitchFamily="34" charset="0"/>
                      </a:endParaRPr>
                    </a:p>
                  </a:txBody>
                  <a:tcPr marL="68580" marR="68580" marT="34290" marB="34290">
                    <a:solidFill>
                      <a:schemeClr val="bg1"/>
                    </a:solidFill>
                  </a:tcPr>
                </a:tc>
                <a:tc>
                  <a:txBody>
                    <a:bodyPr/>
                    <a:lstStyle/>
                    <a:p>
                      <a:endParaRPr lang="en-US" sz="900" b="1" dirty="0">
                        <a:latin typeface="Arial" pitchFamily="34" charset="0"/>
                        <a:cs typeface="Arial" pitchFamily="34" charset="0"/>
                      </a:endParaRPr>
                    </a:p>
                  </a:txBody>
                  <a:tcPr marL="68580" marR="68580" marT="34290" marB="34290">
                    <a:solidFill>
                      <a:schemeClr val="bg1"/>
                    </a:solidFill>
                  </a:tcPr>
                </a:tc>
                <a:tc>
                  <a:txBody>
                    <a:bodyPr/>
                    <a:lstStyle/>
                    <a:p>
                      <a:endParaRPr lang="en-US" sz="900" b="1" dirty="0">
                        <a:latin typeface="Arial" pitchFamily="34" charset="0"/>
                        <a:cs typeface="Arial" pitchFamily="34" charset="0"/>
                      </a:endParaRPr>
                    </a:p>
                  </a:txBody>
                  <a:tcPr marL="68580" marR="68580" marT="34290" marB="34290">
                    <a:solidFill>
                      <a:schemeClr val="bg1"/>
                    </a:solidFill>
                  </a:tcPr>
                </a:tc>
                <a:tc>
                  <a:txBody>
                    <a:bodyPr/>
                    <a:lstStyle/>
                    <a:p>
                      <a:endParaRPr lang="en-US" sz="900" b="1" dirty="0">
                        <a:latin typeface="Arial" pitchFamily="34" charset="0"/>
                        <a:cs typeface="Arial" pitchFamily="34" charset="0"/>
                      </a:endParaRPr>
                    </a:p>
                  </a:txBody>
                  <a:tcPr marL="68580" marR="68580" marT="34290" marB="34290">
                    <a:solidFill>
                      <a:schemeClr val="bg1"/>
                    </a:solidFill>
                  </a:tcPr>
                </a:tc>
                <a:tc>
                  <a:txBody>
                    <a:bodyPr/>
                    <a:lstStyle/>
                    <a:p>
                      <a:endParaRPr lang="en-US" sz="900" dirty="0">
                        <a:latin typeface="Arial" pitchFamily="34" charset="0"/>
                        <a:cs typeface="Arial" pitchFamily="34" charset="0"/>
                      </a:endParaRPr>
                    </a:p>
                  </a:txBody>
                  <a:tcPr marL="68580" marR="68580" marT="34290" marB="34290">
                    <a:solidFill>
                      <a:schemeClr val="bg1"/>
                    </a:solidFill>
                  </a:tcPr>
                </a:tc>
              </a:tr>
              <a:tr h="591416">
                <a:tc gridSpan="12">
                  <a:txBody>
                    <a:bodyPr/>
                    <a:lstStyle/>
                    <a:p>
                      <a:r>
                        <a:rPr lang="mn-MN" sz="900" kern="1200" dirty="0" smtClean="0"/>
                        <a:t>Оршин</a:t>
                      </a:r>
                      <a:r>
                        <a:rPr lang="mn-MN" sz="900" kern="1200" baseline="0" dirty="0" smtClean="0"/>
                        <a:t> суугаа газрын хаяг</a:t>
                      </a:r>
                      <a:r>
                        <a:rPr lang="mn-MN" sz="900" kern="1200" dirty="0" smtClean="0"/>
                        <a:t>: </a:t>
                      </a:r>
                      <a:r>
                        <a:rPr lang="mn-MN" sz="900" kern="1200" dirty="0" smtClean="0">
                          <a:ln>
                            <a:solidFill>
                              <a:schemeClr val="tx1"/>
                            </a:solidFill>
                          </a:ln>
                        </a:rPr>
                        <a:t>БГД, 5 дугаар хороо, 10 дугаар хороолол, 9А байрны 251</a:t>
                      </a:r>
                      <a:r>
                        <a:rPr lang="mn-MN" sz="900" kern="1200" baseline="0" dirty="0" smtClean="0">
                          <a:ln>
                            <a:solidFill>
                              <a:schemeClr val="tx1"/>
                            </a:solidFill>
                          </a:ln>
                        </a:rPr>
                        <a:t> </a:t>
                      </a:r>
                      <a:r>
                        <a:rPr lang="mn-MN" sz="900" kern="1200" dirty="0" smtClean="0">
                          <a:ln>
                            <a:solidFill>
                              <a:schemeClr val="tx1"/>
                            </a:solidFill>
                          </a:ln>
                        </a:rPr>
                        <a:t>тоот</a:t>
                      </a:r>
                      <a:endParaRPr lang="en-US" sz="900" dirty="0">
                        <a:ln>
                          <a:solidFill>
                            <a:schemeClr val="tx1"/>
                          </a:solidFill>
                        </a:ln>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r>
                        <a:rPr lang="mn-MN" sz="900" kern="1200" dirty="0" smtClean="0"/>
                        <a:t>Гар утас: 9999-9999</a:t>
                      </a:r>
                      <a:endParaRPr lang="en-US" sz="900" kern="1200" dirty="0" smtClean="0"/>
                    </a:p>
                    <a:p>
                      <a:r>
                        <a:rPr lang="mn-MN" sz="900" kern="1200" dirty="0" smtClean="0"/>
                        <a:t>Ажлын утас:7011-2468</a:t>
                      </a:r>
                      <a:endParaRPr lang="en-US" sz="900" kern="1200" dirty="0" smtClean="0"/>
                    </a:p>
                    <a:p>
                      <a:r>
                        <a:rPr lang="mn-MN" sz="900" kern="1200" dirty="0" smtClean="0"/>
                        <a:t>Гэрийн утас:7011-2469</a:t>
                      </a:r>
                      <a:endParaRPr lang="en-US" sz="900" dirty="0">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5">
                  <a:txBody>
                    <a:bodyPr/>
                    <a:lstStyle/>
                    <a:p>
                      <a:r>
                        <a:rPr lang="mn-MN" sz="900" kern="1200" dirty="0" smtClean="0"/>
                        <a:t>Цахим шуудангийн хаяг:</a:t>
                      </a:r>
                      <a:endParaRPr lang="en-US" sz="900" kern="1200" dirty="0" smtClean="0"/>
                    </a:p>
                    <a:p>
                      <a:r>
                        <a:rPr lang="mn-MN" sz="900" kern="1200" dirty="0" smtClean="0">
                          <a:ln>
                            <a:solidFill>
                              <a:schemeClr val="tx1"/>
                            </a:solidFill>
                          </a:ln>
                        </a:rPr>
                        <a:t>Bолд_99@gmail.com</a:t>
                      </a:r>
                      <a:endParaRPr lang="en-US" sz="900" dirty="0">
                        <a:ln>
                          <a:solidFill>
                            <a:schemeClr val="tx1"/>
                          </a:solidFill>
                        </a:ln>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22440">
                <a:tc gridSpan="12">
                  <a:txBody>
                    <a:bodyPr/>
                    <a:lstStyle/>
                    <a:p>
                      <a:r>
                        <a:rPr lang="mn-MN" sz="900" kern="1200" dirty="0" smtClean="0"/>
                        <a:t>Боловсрол</a:t>
                      </a:r>
                      <a:r>
                        <a:rPr lang="mn-MN" sz="900" b="0" kern="1200" cap="none" spc="0" dirty="0" smtClean="0">
                          <a:ln w="0"/>
                          <a:solidFill>
                            <a:schemeClr val="tx1"/>
                          </a:solidFill>
                          <a:effectLst>
                            <a:outerShdw blurRad="38100" dist="19050" dir="2700000" algn="tl" rotWithShape="0">
                              <a:schemeClr val="dk1">
                                <a:alpha val="40000"/>
                              </a:schemeClr>
                            </a:outerShdw>
                          </a:effectLst>
                        </a:rPr>
                        <a:t>, </a:t>
                      </a:r>
                      <a:r>
                        <a:rPr lang="mn-MN" sz="9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мэргэжил </a:t>
                      </a:r>
                      <a:r>
                        <a:rPr lang="mn-MN" sz="900" kern="1200" dirty="0" smtClean="0">
                          <a:ln>
                            <a:solidFill>
                              <a:schemeClr val="tx1"/>
                            </a:solidFill>
                          </a:ln>
                        </a:rPr>
                        <a:t>:Дээд, эрх зүйч</a:t>
                      </a:r>
                      <a:endParaRPr lang="en-US" sz="900" dirty="0">
                        <a:ln>
                          <a:solidFill>
                            <a:schemeClr val="tx1"/>
                          </a:solidFill>
                        </a:ln>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11">
                  <a:txBody>
                    <a:bodyPr/>
                    <a:lstStyle/>
                    <a:p>
                      <a:r>
                        <a:rPr lang="mn-MN" sz="900" kern="1200" dirty="0" smtClean="0"/>
                        <a:t>Байгууллагын нэр</a:t>
                      </a:r>
                      <a:r>
                        <a:rPr lang="mn-MN" sz="1200" kern="1200" dirty="0" smtClean="0">
                          <a:latin typeface="Arial" panose="020B0604020202020204" pitchFamily="34" charset="0"/>
                          <a:cs typeface="Arial" panose="020B0604020202020204" pitchFamily="34" charset="0"/>
                        </a:rPr>
                        <a:t>:  </a:t>
                      </a:r>
                      <a:r>
                        <a:rPr lang="mn-MN" sz="1000" b="1" kern="1200" dirty="0" smtClean="0">
                          <a:latin typeface="Arial" panose="020B0604020202020204" pitchFamily="34" charset="0"/>
                          <a:cs typeface="Arial" panose="020B0604020202020204" pitchFamily="34" charset="0"/>
                        </a:rPr>
                        <a:t>Зам тээврийн хөгжлийн яам</a:t>
                      </a:r>
                      <a:endParaRPr lang="en-US" sz="1000" b="1" dirty="0">
                        <a:ln>
                          <a:solidFill>
                            <a:schemeClr val="tx1"/>
                          </a:solidFill>
                        </a:ln>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22440">
                <a:tc gridSpan="12">
                  <a:txBody>
                    <a:bodyPr/>
                    <a:lstStyle/>
                    <a:p>
                      <a:r>
                        <a:rPr lang="mn-MN" sz="900" kern="1200" dirty="0" smtClean="0"/>
                        <a:t>Төрсөн газар:</a:t>
                      </a:r>
                      <a:r>
                        <a:rPr lang="mn-MN" sz="900" kern="1200" dirty="0" smtClean="0">
                          <a:ln>
                            <a:solidFill>
                              <a:schemeClr val="tx1"/>
                            </a:solidFill>
                          </a:ln>
                        </a:rPr>
                        <a:t>Архангай, Эрдэнэбулган сум, төрөх эмнэлэг</a:t>
                      </a:r>
                      <a:r>
                        <a:rPr lang="mn-MN" sz="900" kern="1200" dirty="0" smtClean="0"/>
                        <a:t> </a:t>
                      </a:r>
                      <a:endParaRPr lang="en-US" sz="900" dirty="0">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11">
                  <a:txBody>
                    <a:bodyPr/>
                    <a:lstStyle/>
                    <a:p>
                      <a:r>
                        <a:rPr lang="mn-MN" sz="900" kern="1200" dirty="0" smtClean="0"/>
                        <a:t>Газар, хэлтэс, тасаг, алба:</a:t>
                      </a:r>
                      <a:r>
                        <a:rPr lang="mn-MN" sz="900" kern="1200" dirty="0" smtClean="0">
                          <a:ln>
                            <a:solidFill>
                              <a:schemeClr val="tx1"/>
                            </a:solidFill>
                          </a:ln>
                        </a:rPr>
                        <a:t>Төрийн захиргаа,</a:t>
                      </a:r>
                      <a:r>
                        <a:rPr lang="mn-MN" sz="900" kern="1200" dirty="0" smtClean="0"/>
                        <a:t> </a:t>
                      </a:r>
                      <a:r>
                        <a:rPr lang="mn-MN" sz="900" kern="1200" dirty="0" smtClean="0">
                          <a:ln>
                            <a:solidFill>
                              <a:schemeClr val="tx1"/>
                            </a:solidFill>
                          </a:ln>
                        </a:rPr>
                        <a:t>удирдлагын газар</a:t>
                      </a:r>
                      <a:endParaRPr lang="en-US" sz="900" dirty="0">
                        <a:ln>
                          <a:solidFill>
                            <a:schemeClr val="tx1"/>
                          </a:solidFill>
                        </a:ln>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2646">
                <a:tc gridSpan="12">
                  <a:txBody>
                    <a:bodyPr/>
                    <a:lstStyle/>
                    <a:p>
                      <a:r>
                        <a:rPr lang="mn-MN" sz="900" kern="1200" dirty="0" smtClean="0"/>
                        <a:t>Үндсэн харьяа: </a:t>
                      </a:r>
                      <a:r>
                        <a:rPr lang="mn-MN" sz="900" kern="1200" dirty="0" smtClean="0">
                          <a:ln>
                            <a:solidFill>
                              <a:schemeClr val="tx1"/>
                            </a:solidFill>
                          </a:ln>
                        </a:rPr>
                        <a:t>Улаанбаатар хот, Баянгол дүүрэг</a:t>
                      </a:r>
                      <a:endParaRPr lang="en-US" sz="900" dirty="0">
                        <a:ln>
                          <a:solidFill>
                            <a:schemeClr val="tx1"/>
                          </a:solidFill>
                        </a:ln>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11">
                  <a:txBody>
                    <a:bodyPr/>
                    <a:lstStyle/>
                    <a:p>
                      <a:r>
                        <a:rPr lang="mn-MN" sz="900" kern="1200" dirty="0" smtClean="0"/>
                        <a:t>Албан</a:t>
                      </a:r>
                      <a:r>
                        <a:rPr lang="mn-MN" sz="900" kern="1200" baseline="0" dirty="0" smtClean="0"/>
                        <a:t> тушаал</a:t>
                      </a:r>
                      <a:r>
                        <a:rPr lang="mn-MN" sz="900" kern="1200" dirty="0" smtClean="0"/>
                        <a:t>: </a:t>
                      </a:r>
                      <a:r>
                        <a:rPr lang="mn-MN" sz="900" kern="1200" dirty="0" smtClean="0">
                          <a:ln>
                            <a:solidFill>
                              <a:schemeClr val="tx1"/>
                            </a:solidFill>
                          </a:ln>
                        </a:rPr>
                        <a:t>Ахлах мэргэжилтэн</a:t>
                      </a:r>
                      <a:endParaRPr lang="en-US" sz="900" dirty="0">
                        <a:ln>
                          <a:solidFill>
                            <a:schemeClr val="tx1"/>
                          </a:solidFill>
                        </a:ln>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22440">
                <a:tc gridSpan="23">
                  <a:txBody>
                    <a:bodyPr/>
                    <a:lstStyle/>
                    <a:p>
                      <a:r>
                        <a:rPr lang="mn-MN" sz="900" kern="1200" dirty="0" smtClean="0"/>
                        <a:t>Сүүлийн хоёр жил ажилласан байгууллага, албан тушаал:</a:t>
                      </a:r>
                      <a:r>
                        <a:rPr lang="mn-MN" sz="900" kern="1200" dirty="0" smtClean="0">
                          <a:ln>
                            <a:solidFill>
                              <a:schemeClr val="tx1"/>
                            </a:solidFill>
                          </a:ln>
                        </a:rPr>
                        <a:t>Авто</a:t>
                      </a:r>
                      <a:r>
                        <a:rPr lang="mn-MN" sz="900" kern="1200" dirty="0" smtClean="0"/>
                        <a:t> </a:t>
                      </a:r>
                      <a:r>
                        <a:rPr lang="mn-MN" sz="900" kern="1200" dirty="0" smtClean="0">
                          <a:ln>
                            <a:solidFill>
                              <a:schemeClr val="tx1"/>
                            </a:solidFill>
                          </a:ln>
                        </a:rPr>
                        <a:t>замын газрын Төрийн захиргаа удирдлагын хэлтсийн мэргэжилтэн</a:t>
                      </a:r>
                      <a:endParaRPr lang="en-US" sz="900" dirty="0">
                        <a:ln>
                          <a:solidFill>
                            <a:schemeClr val="tx1"/>
                          </a:solidFill>
                        </a:ln>
                        <a:latin typeface="Arial" pitchFamily="34" charset="0"/>
                        <a:cs typeface="Arial" pitchFamily="34" charset="0"/>
                      </a:endParaRPr>
                    </a:p>
                  </a:txBody>
                  <a:tcPr marL="68580" marR="68580" marT="34290" marB="34290">
                    <a:solidFill>
                      <a:schemeClr val="bg1"/>
                    </a:solidFill>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r>
              <a:tr h="1204741">
                <a:tc gridSpan="12">
                  <a:txBody>
                    <a:bodyPr/>
                    <a:lstStyle/>
                    <a:p>
                      <a:r>
                        <a:rPr lang="mn-MN" sz="900" kern="1200" dirty="0" smtClean="0"/>
                        <a:t>Мэдүүлэг гаргах үндэслэл: √ тэмдэглэгээ хийнэ.</a:t>
                      </a:r>
                      <a:endParaRPr lang="en-US" sz="900" kern="1200" dirty="0" smtClean="0"/>
                    </a:p>
                    <a:p>
                      <a:r>
                        <a:rPr lang="mn-MN" sz="900" kern="1200" dirty="0" smtClean="0"/>
                        <a:t>Шинээр томилогдсон, Сонгогдсон </a:t>
                      </a:r>
                    </a:p>
                    <a:p>
                      <a:r>
                        <a:rPr lang="mn-MN" sz="900" kern="1200" dirty="0" smtClean="0">
                          <a:ln>
                            <a:solidFill>
                              <a:schemeClr val="tx1"/>
                            </a:solidFill>
                          </a:ln>
                        </a:rPr>
                        <a:t>Шинэчлэн гаргасан   </a:t>
                      </a:r>
                      <a:r>
                        <a:rPr lang="mn-MN" sz="1200" kern="1200" dirty="0" smtClean="0">
                          <a:ln>
                            <a:solidFill>
                              <a:schemeClr val="tx1"/>
                            </a:solidFill>
                          </a:ln>
                        </a:rPr>
                        <a:t> √</a:t>
                      </a:r>
                      <a:endParaRPr lang="en-US" sz="1200" kern="1200" dirty="0" smtClean="0">
                        <a:ln>
                          <a:solidFill>
                            <a:schemeClr val="tx1"/>
                          </a:solidFill>
                        </a:ln>
                      </a:endParaRPr>
                    </a:p>
                    <a:p>
                      <a:r>
                        <a:rPr lang="mn-MN" sz="900" kern="1200" dirty="0" smtClean="0"/>
                        <a:t>Их хэмжээний өөрчлөлт</a:t>
                      </a:r>
                      <a:r>
                        <a:rPr lang="en-US" sz="900" kern="1200" dirty="0" smtClean="0"/>
                        <a:t>                          </a:t>
                      </a:r>
                      <a:r>
                        <a:rPr lang="mn-MN" sz="900" kern="1200" dirty="0" smtClean="0">
                          <a:solidFill>
                            <a:srgbClr val="FF0000"/>
                          </a:solidFill>
                          <a:latin typeface="Arial" panose="020B0604020202020204" pitchFamily="34" charset="0"/>
                          <a:cs typeface="Arial" panose="020B0604020202020204" pitchFamily="34" charset="0"/>
                        </a:rPr>
                        <a:t>Үндэслэлийг</a:t>
                      </a:r>
                      <a:r>
                        <a:rPr lang="mn-MN" sz="900" kern="1200" baseline="0" dirty="0" smtClean="0">
                          <a:solidFill>
                            <a:srgbClr val="FF0000"/>
                          </a:solidFill>
                          <a:latin typeface="Arial" panose="020B0604020202020204" pitchFamily="34" charset="0"/>
                          <a:cs typeface="Arial" panose="020B0604020202020204" pitchFamily="34" charset="0"/>
                        </a:rPr>
                        <a:t> зөв сонгох</a:t>
                      </a:r>
                      <a:endParaRPr lang="en-US" sz="900" dirty="0">
                        <a:solidFill>
                          <a:srgbClr val="FF0000"/>
                        </a:solidFill>
                        <a:latin typeface="Arial" pitchFamily="34" charset="0"/>
                        <a:cs typeface="Arial" pitchFamily="34" charset="0"/>
                      </a:endParaRPr>
                    </a:p>
                  </a:txBody>
                  <a:tcPr marL="68580" marR="68580" marT="34290" marB="34290">
                    <a:solidFill>
                      <a:schemeClr val="bg1"/>
                    </a:solidFill>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gridSpan="11">
                  <a:txBody>
                    <a:bodyPr/>
                    <a:lstStyle/>
                    <a:p>
                      <a:r>
                        <a:rPr lang="mn-MN" sz="900" kern="1200" dirty="0" smtClean="0"/>
                        <a:t>Тухайн албан тушаалд томилогдсон, сонгогдсон огноо:</a:t>
                      </a:r>
                      <a:endParaRPr lang="en-US" sz="900" kern="1200" dirty="0" smtClean="0"/>
                    </a:p>
                    <a:p>
                      <a:r>
                        <a:rPr lang="mn-MN" sz="900" kern="1200" dirty="0" smtClean="0"/>
                        <a:t>       </a:t>
                      </a:r>
                      <a:endParaRPr lang="en-US" sz="900" kern="1200" dirty="0" smtClean="0"/>
                    </a:p>
                    <a:p>
                      <a:r>
                        <a:rPr lang="mn-MN" sz="900" kern="1200" dirty="0" smtClean="0">
                          <a:ln>
                            <a:solidFill>
                              <a:schemeClr val="tx1"/>
                            </a:solidFill>
                          </a:ln>
                        </a:rPr>
                        <a:t>2016 он 12 сар 07 өдөр </a:t>
                      </a:r>
                      <a:endParaRPr lang="en-US" sz="900" kern="1200" dirty="0" smtClean="0">
                        <a:ln>
                          <a:solidFill>
                            <a:schemeClr val="tx1"/>
                          </a:solidFill>
                        </a:ln>
                      </a:endParaRPr>
                    </a:p>
                    <a:p>
                      <a:r>
                        <a:rPr lang="mn-MN" sz="900" dirty="0" smtClean="0">
                          <a:latin typeface="Arial" pitchFamily="34" charset="0"/>
                          <a:cs typeface="Arial" pitchFamily="34" charset="0"/>
                        </a:rPr>
                        <a:t>                               </a:t>
                      </a:r>
                    </a:p>
                    <a:p>
                      <a:r>
                        <a:rPr lang="mn-MN" sz="900" dirty="0" smtClean="0">
                          <a:latin typeface="Arial" pitchFamily="34" charset="0"/>
                          <a:cs typeface="Arial" pitchFamily="34" charset="0"/>
                        </a:rPr>
                        <a:t>                                 </a:t>
                      </a:r>
                      <a:r>
                        <a:rPr lang="mn-MN" sz="900" dirty="0" smtClean="0">
                          <a:solidFill>
                            <a:srgbClr val="FF0000"/>
                          </a:solidFill>
                          <a:latin typeface="Arial" pitchFamily="34" charset="0"/>
                          <a:cs typeface="Arial" pitchFamily="34" charset="0"/>
                        </a:rPr>
                        <a:t>Томилогдсон, сонгогдсоноос хойш 30 хоногийн дотор</a:t>
                      </a:r>
                    </a:p>
                    <a:p>
                      <a:r>
                        <a:rPr lang="mn-MN" sz="900" dirty="0" smtClean="0">
                          <a:solidFill>
                            <a:srgbClr val="FF0000"/>
                          </a:solidFill>
                          <a:latin typeface="Arial" pitchFamily="34" charset="0"/>
                          <a:cs typeface="Arial" pitchFamily="34" charset="0"/>
                        </a:rPr>
                        <a:t>                                  гаргах</a:t>
                      </a:r>
                      <a:r>
                        <a:rPr lang="mn-MN" sz="900" baseline="0" dirty="0" smtClean="0">
                          <a:solidFill>
                            <a:srgbClr val="FF0000"/>
                          </a:solidFill>
                          <a:latin typeface="Arial" pitchFamily="34" charset="0"/>
                          <a:cs typeface="Arial" pitchFamily="34" charset="0"/>
                        </a:rPr>
                        <a:t> мэдүүлэг аль оных байх вэ</a:t>
                      </a:r>
                      <a:r>
                        <a:rPr lang="en-US" sz="900" baseline="0" dirty="0" smtClean="0">
                          <a:solidFill>
                            <a:srgbClr val="FF0000"/>
                          </a:solidFill>
                          <a:latin typeface="Arial" pitchFamily="34" charset="0"/>
                          <a:cs typeface="Arial" pitchFamily="34" charset="0"/>
                        </a:rPr>
                        <a:t>?</a:t>
                      </a:r>
                      <a:r>
                        <a:rPr lang="mn-MN" sz="900" dirty="0" smtClean="0">
                          <a:solidFill>
                            <a:srgbClr val="FF0000"/>
                          </a:solidFill>
                          <a:latin typeface="Arial" pitchFamily="34" charset="0"/>
                          <a:cs typeface="Arial" pitchFamily="34" charset="0"/>
                        </a:rPr>
                        <a:t>                </a:t>
                      </a:r>
                      <a:endParaRPr lang="en-US" sz="900" dirty="0">
                        <a:solidFill>
                          <a:srgbClr val="FF0000"/>
                        </a:solidFill>
                        <a:latin typeface="Arial" pitchFamily="34" charset="0"/>
                        <a:cs typeface="Arial" pitchFamily="34" charset="0"/>
                      </a:endParaRPr>
                    </a:p>
                  </a:txBody>
                  <a:tcPr marL="68580" marR="68580" marT="34290" marB="34290">
                    <a:solidFill>
                      <a:schemeClr val="bg1"/>
                    </a:solidFill>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r>
            </a:tbl>
          </a:graphicData>
        </a:graphic>
      </p:graphicFrame>
      <p:sp>
        <p:nvSpPr>
          <p:cNvPr id="3" name="Action Button: Help 2">
            <a:hlinkClick r:id="" action="ppaction://noaction" highlightClick="1"/>
          </p:cNvPr>
          <p:cNvSpPr/>
          <p:nvPr/>
        </p:nvSpPr>
        <p:spPr>
          <a:xfrm>
            <a:off x="2286000" y="5029200"/>
            <a:ext cx="381000" cy="3810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 name="Action Button: Help 4">
            <a:hlinkClick r:id="" action="ppaction://noaction" highlightClick="1"/>
          </p:cNvPr>
          <p:cNvSpPr/>
          <p:nvPr/>
        </p:nvSpPr>
        <p:spPr>
          <a:xfrm>
            <a:off x="5486400" y="5212081"/>
            <a:ext cx="350519" cy="350519"/>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6467671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677" y="869192"/>
            <a:ext cx="6354389" cy="383367"/>
          </a:xfrm>
        </p:spPr>
        <p:txBody>
          <a:bodyPr>
            <a:normAutofit fontScale="90000"/>
          </a:bodyPr>
          <a:lstStyle/>
          <a:p>
            <a:pPr algn="l"/>
            <a:r>
              <a:rPr lang="mn-MN" sz="975" b="1" dirty="0">
                <a:latin typeface="Arial" pitchFamily="34" charset="0"/>
                <a:cs typeface="Arial" pitchFamily="34" charset="0"/>
              </a:rPr>
              <a:t/>
            </a:r>
            <a:br>
              <a:rPr lang="mn-MN" sz="975" b="1" dirty="0">
                <a:latin typeface="Arial" pitchFamily="34" charset="0"/>
                <a:cs typeface="Arial" pitchFamily="34" charset="0"/>
              </a:rPr>
            </a:br>
            <a:r>
              <a:rPr lang="mn-MN" sz="975" b="1" dirty="0">
                <a:latin typeface="Arial" pitchFamily="34" charset="0"/>
                <a:cs typeface="Arial" pitchFamily="34" charset="0"/>
              </a:rPr>
              <a:t/>
            </a:r>
            <a:br>
              <a:rPr lang="mn-MN" sz="975" b="1" dirty="0">
                <a:latin typeface="Arial" pitchFamily="34" charset="0"/>
                <a:cs typeface="Arial" pitchFamily="34" charset="0"/>
              </a:rPr>
            </a:br>
            <a:r>
              <a:rPr lang="mn-MN" sz="975" b="1" dirty="0">
                <a:latin typeface="Arial" pitchFamily="34" charset="0"/>
                <a:cs typeface="Arial" pitchFamily="34" charset="0"/>
              </a:rPr>
              <a:t/>
            </a:r>
            <a:br>
              <a:rPr lang="mn-MN" sz="975" b="1" dirty="0">
                <a:latin typeface="Arial" pitchFamily="34" charset="0"/>
                <a:cs typeface="Arial" pitchFamily="34" charset="0"/>
              </a:rPr>
            </a:br>
            <a:r>
              <a:rPr lang="mn-MN" sz="1200" b="1" dirty="0">
                <a:latin typeface="Arial" pitchFamily="34" charset="0"/>
                <a:cs typeface="Arial" pitchFamily="34" charset="0"/>
              </a:rPr>
              <a:t>Нэг. Мэдүүлэг гаргагч, түүний гэр бүлийн байдал:</a:t>
            </a:r>
            <a:r>
              <a:rPr lang="en-US" sz="1200" dirty="0"/>
              <a:t/>
            </a:r>
            <a:br>
              <a:rPr lang="en-US" sz="1200" dirty="0"/>
            </a:br>
            <a:r>
              <a:rPr lang="mn-MN" b="1"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084803"/>
              </p:ext>
            </p:extLst>
          </p:nvPr>
        </p:nvGraphicFramePr>
        <p:xfrm>
          <a:off x="505918" y="956125"/>
          <a:ext cx="8555637" cy="5272651"/>
        </p:xfrm>
        <a:graphic>
          <a:graphicData uri="http://schemas.openxmlformats.org/drawingml/2006/table">
            <a:tbl>
              <a:tblPr firstRow="1" bandRow="1">
                <a:tableStyleId>{5940675A-B579-460E-94D1-54222C63F5DA}</a:tableStyleId>
              </a:tblPr>
              <a:tblGrid>
                <a:gridCol w="1158555"/>
                <a:gridCol w="965487"/>
                <a:gridCol w="1188292"/>
                <a:gridCol w="1559631"/>
                <a:gridCol w="1411095"/>
                <a:gridCol w="2272577"/>
              </a:tblGrid>
              <a:tr h="313902">
                <a:tc gridSpan="6">
                  <a:txBody>
                    <a:bodyPr/>
                    <a:lstStyle/>
                    <a:p>
                      <a:r>
                        <a:rPr lang="mn-MN" sz="1100" b="1" kern="1200" dirty="0" smtClean="0">
                          <a:solidFill>
                            <a:schemeClr val="bg1"/>
                          </a:solidFill>
                          <a:latin typeface="Arial" pitchFamily="34" charset="0"/>
                          <a:ea typeface="+mn-ea"/>
                          <a:cs typeface="Arial" pitchFamily="34" charset="0"/>
                        </a:rPr>
                        <a:t>1.2. Мэдүүлэг гаргагчийн гэр бүлийн байдал</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41328">
                <a:tc>
                  <a:txBody>
                    <a:bodyPr/>
                    <a:lstStyle/>
                    <a:p>
                      <a:pPr algn="ctr">
                        <a:lnSpc>
                          <a:spcPct val="115000"/>
                        </a:lnSpc>
                        <a:spcAft>
                          <a:spcPts val="0"/>
                        </a:spcAft>
                      </a:pPr>
                      <a:r>
                        <a:rPr lang="mn-MN" sz="900" b="1" dirty="0">
                          <a:solidFill>
                            <a:schemeClr val="tx1"/>
                          </a:solidFill>
                          <a:latin typeface="Arial"/>
                          <a:ea typeface="Times New Roman"/>
                        </a:rPr>
                        <a:t>Гэр бүлийн байдал</a:t>
                      </a:r>
                      <a:endParaRPr lang="en-US" sz="900" dirty="0">
                        <a:solidFill>
                          <a:schemeClr val="tx1"/>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chemeClr val="tx1"/>
                          </a:solidFill>
                          <a:latin typeface="Arial"/>
                          <a:ea typeface="Times New Roman"/>
                        </a:rPr>
                        <a:t>Эцэг /эх/-ийн нэр, нэр</a:t>
                      </a:r>
                      <a:endParaRPr lang="en-US" sz="900" dirty="0">
                        <a:solidFill>
                          <a:schemeClr val="tx1"/>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chemeClr val="tx1"/>
                          </a:solidFill>
                          <a:latin typeface="Arial"/>
                          <a:ea typeface="Times New Roman"/>
                        </a:rPr>
                        <a:t>Регистерийн </a:t>
                      </a:r>
                      <a:r>
                        <a:rPr lang="mn-MN" sz="900" b="1" dirty="0">
                          <a:solidFill>
                            <a:schemeClr val="tx1"/>
                          </a:solidFill>
                          <a:latin typeface="Arial"/>
                          <a:ea typeface="Times New Roman"/>
                        </a:rPr>
                        <a:t>дугаар</a:t>
                      </a:r>
                      <a:endParaRPr lang="en-US" sz="900" dirty="0">
                        <a:solidFill>
                          <a:schemeClr val="tx1"/>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chemeClr val="tx1"/>
                          </a:solidFill>
                          <a:latin typeface="Arial"/>
                          <a:ea typeface="Times New Roman"/>
                        </a:rPr>
                        <a:t>Төрсөн газар, үндсэн хар</a:t>
                      </a:r>
                      <a:r>
                        <a:rPr lang="en-US" sz="900" b="1" dirty="0">
                          <a:solidFill>
                            <a:schemeClr val="tx1"/>
                          </a:solidFill>
                          <a:latin typeface="Arial"/>
                          <a:ea typeface="Times New Roman"/>
                        </a:rPr>
                        <a:t>ь</a:t>
                      </a:r>
                      <a:r>
                        <a:rPr lang="mn-MN" sz="900" b="1" dirty="0">
                          <a:solidFill>
                            <a:schemeClr val="tx1"/>
                          </a:solidFill>
                          <a:latin typeface="Arial"/>
                          <a:ea typeface="Times New Roman"/>
                        </a:rPr>
                        <a:t>яа</a:t>
                      </a:r>
                      <a:endParaRPr lang="en-US" sz="900" dirty="0">
                        <a:solidFill>
                          <a:schemeClr val="tx1"/>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chemeClr val="tx1"/>
                          </a:solidFill>
                          <a:latin typeface="Arial"/>
                          <a:ea typeface="Times New Roman"/>
                        </a:rPr>
                        <a:t>Эрхэлж</a:t>
                      </a:r>
                      <a:r>
                        <a:rPr lang="mn-MN" sz="900" b="1" baseline="0" dirty="0" smtClean="0">
                          <a:solidFill>
                            <a:schemeClr val="tx1"/>
                          </a:solidFill>
                          <a:latin typeface="Arial"/>
                          <a:ea typeface="Times New Roman"/>
                        </a:rPr>
                        <a:t> байгаа ажил, албан тушаал</a:t>
                      </a:r>
                      <a:endParaRPr lang="en-US" sz="900" dirty="0">
                        <a:solidFill>
                          <a:schemeClr val="tx1"/>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chemeClr val="tx1"/>
                          </a:solidFill>
                          <a:latin typeface="Arial"/>
                          <a:ea typeface="Times New Roman"/>
                        </a:rPr>
                        <a:t>Ажиллаж байгаа байгуулага, сурч байгаа сургууль, оршин суугаа газрын хаяг</a:t>
                      </a:r>
                      <a:endParaRPr lang="en-US" sz="900" dirty="0">
                        <a:solidFill>
                          <a:schemeClr val="tx1"/>
                        </a:solidFill>
                        <a:latin typeface="Times New Roman"/>
                        <a:ea typeface="Times New Roman"/>
                      </a:endParaRPr>
                    </a:p>
                  </a:txBody>
                  <a:tcPr marL="51435" marR="51435" marT="0" marB="0" anchor="ctr">
                    <a:solidFill>
                      <a:schemeClr val="bg1"/>
                    </a:solidFill>
                  </a:tcPr>
                </a:tc>
              </a:tr>
              <a:tr h="1263099">
                <a:tc>
                  <a:txBody>
                    <a:bodyPr/>
                    <a:lstStyle/>
                    <a:p>
                      <a:pPr algn="ctr">
                        <a:lnSpc>
                          <a:spcPct val="115000"/>
                        </a:lnSpc>
                        <a:spcAft>
                          <a:spcPts val="0"/>
                        </a:spcAft>
                      </a:pPr>
                      <a:r>
                        <a:rPr lang="mn-MN" sz="900" b="1" u="sng" dirty="0" smtClean="0">
                          <a:solidFill>
                            <a:srgbClr val="000000"/>
                          </a:solidFill>
                          <a:latin typeface="Arial"/>
                          <a:ea typeface="Times New Roman"/>
                        </a:rPr>
                        <a:t>Эхнэр,</a:t>
                      </a:r>
                      <a:r>
                        <a:rPr lang="mn-MN" sz="900" b="1" u="sng" baseline="0" dirty="0" smtClean="0">
                          <a:solidFill>
                            <a:srgbClr val="000000"/>
                          </a:solidFill>
                          <a:latin typeface="Arial"/>
                          <a:ea typeface="Times New Roman"/>
                        </a:rPr>
                        <a:t> </a:t>
                      </a:r>
                      <a:r>
                        <a:rPr lang="mn-MN" sz="900" b="0" u="none" baseline="0" dirty="0" smtClean="0">
                          <a:solidFill>
                            <a:srgbClr val="000000"/>
                          </a:solidFill>
                          <a:latin typeface="Arial"/>
                          <a:ea typeface="Times New Roman"/>
                        </a:rPr>
                        <a:t>нөхөр</a:t>
                      </a:r>
                      <a:r>
                        <a:rPr lang="mn-MN" sz="900" b="0" dirty="0" smtClean="0">
                          <a:solidFill>
                            <a:srgbClr val="000000"/>
                          </a:solidFill>
                          <a:latin typeface="Arial"/>
                          <a:ea typeface="Times New Roman"/>
                        </a:rPr>
                        <a:t>,</a:t>
                      </a:r>
                      <a:r>
                        <a:rPr lang="mn-MN" sz="900" dirty="0" smtClean="0">
                          <a:solidFill>
                            <a:srgbClr val="000000"/>
                          </a:solidFill>
                          <a:latin typeface="Arial"/>
                          <a:ea typeface="Times New Roman"/>
                        </a:rPr>
                        <a:t> </a:t>
                      </a:r>
                      <a:r>
                        <a:rPr lang="mn-MN" sz="900" dirty="0">
                          <a:solidFill>
                            <a:srgbClr val="000000"/>
                          </a:solidFill>
                          <a:latin typeface="Arial"/>
                          <a:ea typeface="Times New Roman"/>
                        </a:rPr>
                        <a:t>хамтран амьдрагч</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Очирбатын Энхцэцэг</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ШЗ</a:t>
                      </a:r>
                      <a:r>
                        <a:rPr lang="en-US" sz="900" dirty="0">
                          <a:solidFill>
                            <a:srgbClr val="000000"/>
                          </a:solidFill>
                          <a:latin typeface="Arial"/>
                          <a:ea typeface="Times New Roman"/>
                        </a:rPr>
                        <a:t>7</a:t>
                      </a:r>
                      <a:r>
                        <a:rPr lang="mn-MN" sz="900" dirty="0">
                          <a:solidFill>
                            <a:srgbClr val="000000"/>
                          </a:solidFill>
                          <a:latin typeface="Arial"/>
                          <a:ea typeface="Times New Roman"/>
                        </a:rPr>
                        <a:t>2060120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Улаанбаатар хот, Сүхбаатар дүүрэг 1 дүгээр төрөх, Улаанбаатар хот, Баянгол дүүрэг</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a:t>
                      </a:r>
                      <a:r>
                        <a:rPr lang="mn-MN" sz="900" dirty="0" smtClean="0">
                          <a:solidFill>
                            <a:srgbClr val="000000"/>
                          </a:solidFill>
                          <a:latin typeface="Arial"/>
                          <a:ea typeface="Times New Roman"/>
                        </a:rPr>
                        <a:t>ХХХ” ХХК-ийн </a:t>
                      </a:r>
                      <a:r>
                        <a:rPr lang="mn-MN" sz="900" dirty="0">
                          <a:solidFill>
                            <a:srgbClr val="000000"/>
                          </a:solidFill>
                          <a:latin typeface="Arial"/>
                          <a:ea typeface="Times New Roman"/>
                        </a:rPr>
                        <a:t>ерөнхий захирал</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Ажлын хаяг: Улаанбаатар хот, Сүхбаатар дүүрэг, 1 дүгээр хороо, Маргад центр 545 тоот. </a:t>
                      </a:r>
                      <a:endParaRPr lang="en-US" sz="900" dirty="0">
                        <a:solidFill>
                          <a:srgbClr val="000000"/>
                        </a:solidFill>
                        <a:latin typeface="Times New Roman"/>
                        <a:ea typeface="Times New Roman"/>
                      </a:endParaRPr>
                    </a:p>
                    <a:p>
                      <a:pPr algn="ctr">
                        <a:lnSpc>
                          <a:spcPct val="115000"/>
                        </a:lnSpc>
                        <a:spcAft>
                          <a:spcPts val="0"/>
                        </a:spcAft>
                      </a:pPr>
                      <a:r>
                        <a:rPr lang="mn-MN" sz="900" dirty="0">
                          <a:solidFill>
                            <a:srgbClr val="000000"/>
                          </a:solidFill>
                          <a:latin typeface="Arial"/>
                          <a:ea typeface="Times New Roman"/>
                        </a:rPr>
                        <a:t>Гэрийн хаяг: Баянгол дүүргийн 5 дугаар хороо, 10 дугаар хороолол, 9А байрны 251 тоот.</a:t>
                      </a:r>
                      <a:endParaRPr lang="en-US" sz="900" dirty="0">
                        <a:solidFill>
                          <a:srgbClr val="000000"/>
                        </a:solidFill>
                        <a:latin typeface="Times New Roman"/>
                        <a:ea typeface="Times New Roman"/>
                      </a:endParaRPr>
                    </a:p>
                  </a:txBody>
                  <a:tcPr marL="51435" marR="51435" marT="0" marB="0" anchor="ctr">
                    <a:solidFill>
                      <a:schemeClr val="bg1"/>
                    </a:solidFill>
                  </a:tcPr>
                </a:tc>
              </a:tr>
              <a:tr h="802954">
                <a:tc rowSpan="2">
                  <a:txBody>
                    <a:bodyPr/>
                    <a:lstStyle/>
                    <a:p>
                      <a:pPr algn="ctr">
                        <a:lnSpc>
                          <a:spcPct val="115000"/>
                        </a:lnSpc>
                        <a:spcAft>
                          <a:spcPts val="0"/>
                        </a:spcAft>
                      </a:pPr>
                      <a:endParaRPr lang="mn-MN" sz="900" dirty="0" smtClean="0">
                        <a:solidFill>
                          <a:srgbClr val="000000"/>
                        </a:solidFill>
                        <a:latin typeface="Arial"/>
                        <a:ea typeface="Times New Roman"/>
                      </a:endParaRPr>
                    </a:p>
                    <a:p>
                      <a:pPr algn="ctr">
                        <a:lnSpc>
                          <a:spcPct val="115000"/>
                        </a:lnSpc>
                        <a:spcAft>
                          <a:spcPts val="0"/>
                        </a:spcAft>
                      </a:pPr>
                      <a:r>
                        <a:rPr lang="mn-MN" sz="900" dirty="0" smtClean="0">
                          <a:solidFill>
                            <a:srgbClr val="000000"/>
                          </a:solidFill>
                          <a:latin typeface="Arial"/>
                          <a:ea typeface="Times New Roman"/>
                        </a:rPr>
                        <a:t>Хүүхэд</a:t>
                      </a:r>
                    </a:p>
                    <a:p>
                      <a:pPr algn="ctr">
                        <a:lnSpc>
                          <a:spcPct val="115000"/>
                        </a:lnSpc>
                        <a:spcAft>
                          <a:spcPts val="0"/>
                        </a:spcAft>
                      </a:pPr>
                      <a:endParaRPr lang="mn-MN" sz="900" dirty="0" smtClean="0">
                        <a:solidFill>
                          <a:srgbClr val="000000"/>
                        </a:solidFill>
                        <a:latin typeface="Arial"/>
                        <a:ea typeface="Times New Roman"/>
                      </a:endParaRPr>
                    </a:p>
                    <a:p>
                      <a:pPr algn="ctr">
                        <a:lnSpc>
                          <a:spcPct val="115000"/>
                        </a:lnSpc>
                        <a:spcAft>
                          <a:spcPts val="0"/>
                        </a:spcAft>
                      </a:pPr>
                      <a:endParaRPr lang="mn-MN" sz="900" dirty="0" smtClean="0">
                        <a:solidFill>
                          <a:srgbClr val="000000"/>
                        </a:solidFill>
                        <a:latin typeface="Arial"/>
                        <a:ea typeface="Times New Roman"/>
                      </a:endParaRPr>
                    </a:p>
                    <a:p>
                      <a:pPr algn="ctr">
                        <a:lnSpc>
                          <a:spcPct val="115000"/>
                        </a:lnSpc>
                        <a:spcAft>
                          <a:spcPts val="0"/>
                        </a:spcAft>
                      </a:pPr>
                      <a:endParaRPr lang="mn-MN" sz="900" dirty="0" smtClean="0">
                        <a:solidFill>
                          <a:srgbClr val="000000"/>
                        </a:solidFill>
                        <a:latin typeface="Arial"/>
                        <a:ea typeface="Times New Roman"/>
                      </a:endParaRPr>
                    </a:p>
                    <a:p>
                      <a:pPr algn="ctr">
                        <a:lnSpc>
                          <a:spcPct val="115000"/>
                        </a:lnSpc>
                        <a:spcAft>
                          <a:spcPts val="0"/>
                        </a:spcAft>
                      </a:pPr>
                      <a:r>
                        <a:rPr lang="mn-MN" sz="900" dirty="0" smtClean="0">
                          <a:solidFill>
                            <a:srgbClr val="FF0000"/>
                          </a:solidFill>
                          <a:latin typeface="Arial"/>
                          <a:ea typeface="Times New Roman"/>
                        </a:rPr>
                        <a:t>Өрх тусгарласан хүүхэд, гадаадад</a:t>
                      </a:r>
                      <a:r>
                        <a:rPr lang="mn-MN" sz="900" baseline="0" dirty="0" smtClean="0">
                          <a:solidFill>
                            <a:srgbClr val="FF0000"/>
                          </a:solidFill>
                          <a:latin typeface="Arial"/>
                          <a:ea typeface="Times New Roman"/>
                        </a:rPr>
                        <a:t> амьдарч байгаа хүүхэд</a:t>
                      </a:r>
                      <a:r>
                        <a:rPr lang="mn-MN" sz="900" dirty="0" smtClean="0">
                          <a:solidFill>
                            <a:srgbClr val="FF0000"/>
                          </a:solidFill>
                          <a:latin typeface="Arial"/>
                          <a:ea typeface="Times New Roman"/>
                        </a:rPr>
                        <a:t> </a:t>
                      </a:r>
                    </a:p>
                    <a:p>
                      <a:pPr algn="ctr">
                        <a:lnSpc>
                          <a:spcPct val="115000"/>
                        </a:lnSpc>
                        <a:spcAft>
                          <a:spcPts val="0"/>
                        </a:spcAft>
                      </a:pPr>
                      <a:endParaRPr lang="mn-MN" sz="900" dirty="0" smtClean="0">
                        <a:solidFill>
                          <a:srgbClr val="000000"/>
                        </a:solidFill>
                        <a:latin typeface="Arial"/>
                        <a:ea typeface="Times New Roman"/>
                      </a:endParaRPr>
                    </a:p>
                    <a:p>
                      <a:pPr algn="ctr">
                        <a:lnSpc>
                          <a:spcPct val="115000"/>
                        </a:lnSpc>
                        <a:spcAft>
                          <a:spcPts val="0"/>
                        </a:spcAft>
                      </a:pPr>
                      <a:endParaRPr lang="mn-MN" sz="900" dirty="0" smtClean="0">
                        <a:solidFill>
                          <a:srgbClr val="000000"/>
                        </a:solidFill>
                        <a:latin typeface="Arial"/>
                        <a:ea typeface="Times New Roman"/>
                      </a:endParaRPr>
                    </a:p>
                    <a:p>
                      <a:pPr algn="ctr">
                        <a:lnSpc>
                          <a:spcPct val="115000"/>
                        </a:lnSpc>
                        <a:spcAft>
                          <a:spcPts val="0"/>
                        </a:spcAft>
                      </a:pP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a:ea typeface="Times New Roman"/>
                        </a:rPr>
                        <a:t>Болдын </a:t>
                      </a:r>
                      <a:r>
                        <a:rPr lang="mn-MN" sz="900" dirty="0">
                          <a:solidFill>
                            <a:srgbClr val="000000"/>
                          </a:solidFill>
                          <a:latin typeface="Arial"/>
                          <a:ea typeface="Times New Roman"/>
                        </a:rPr>
                        <a:t>Тэмүүлэн </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a:ea typeface="Times New Roman"/>
                        </a:rPr>
                        <a:t>УХ</a:t>
                      </a:r>
                      <a:r>
                        <a:rPr lang="en-US" sz="900" dirty="0">
                          <a:solidFill>
                            <a:srgbClr val="000000"/>
                          </a:solidFill>
                          <a:latin typeface="Arial"/>
                          <a:ea typeface="Times New Roman"/>
                        </a:rPr>
                        <a:t>940</a:t>
                      </a:r>
                      <a:r>
                        <a:rPr lang="mn-MN" sz="900">
                          <a:solidFill>
                            <a:srgbClr val="000000"/>
                          </a:solidFill>
                          <a:latin typeface="Arial"/>
                          <a:ea typeface="Times New Roman"/>
                        </a:rPr>
                        <a:t>41210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a:ea typeface="Times New Roman"/>
                        </a:rPr>
                        <a:t>Улаанбаатар хот, Баянгол дүүрэг, Эх нялхас эрдэм шинжилгээний төв</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ОХУ-ын Нисэхийн дээд сургуульд оюутан </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Баянгол дүүргийн 5 дугаар хороо, 10 дугаар хороолол, 9А байрны 251 тоот.</a:t>
                      </a:r>
                      <a:endParaRPr lang="en-US" sz="900" dirty="0">
                        <a:solidFill>
                          <a:srgbClr val="000000"/>
                        </a:solidFill>
                        <a:latin typeface="Times New Roman"/>
                        <a:ea typeface="Times New Roman"/>
                      </a:endParaRPr>
                    </a:p>
                  </a:txBody>
                  <a:tcPr marL="51435" marR="51435" marT="0" marB="0" anchor="ctr">
                    <a:solidFill>
                      <a:schemeClr val="bg1"/>
                    </a:solidFill>
                  </a:tcPr>
                </a:tc>
              </a:tr>
              <a:tr h="721771">
                <a:tc vMerge="1">
                  <a:txBody>
                    <a:bodyPr/>
                    <a:lstStyle/>
                    <a:p>
                      <a:endParaRPr lang="en-US"/>
                    </a:p>
                  </a:txBody>
                  <a:tcPr/>
                </a:tc>
                <a:tc>
                  <a:txBody>
                    <a:bodyPr/>
                    <a:lstStyle/>
                    <a:p>
                      <a:pPr algn="ctr">
                        <a:lnSpc>
                          <a:spcPct val="115000"/>
                        </a:lnSpc>
                        <a:spcAft>
                          <a:spcPts val="0"/>
                        </a:spcAft>
                      </a:pPr>
                      <a:r>
                        <a:rPr lang="mn-MN" sz="900" dirty="0" smtClean="0">
                          <a:solidFill>
                            <a:srgbClr val="000000"/>
                          </a:solidFill>
                          <a:latin typeface="Arial"/>
                          <a:ea typeface="Times New Roman"/>
                        </a:rPr>
                        <a:t>Болдын</a:t>
                      </a:r>
                    </a:p>
                    <a:p>
                      <a:pPr algn="ctr">
                        <a:lnSpc>
                          <a:spcPct val="115000"/>
                        </a:lnSpc>
                        <a:spcAft>
                          <a:spcPts val="0"/>
                        </a:spcAft>
                      </a:pPr>
                      <a:r>
                        <a:rPr lang="mn-MN" sz="900" dirty="0" smtClean="0">
                          <a:solidFill>
                            <a:srgbClr val="000000"/>
                          </a:solidFill>
                          <a:latin typeface="Arial"/>
                          <a:ea typeface="Times New Roman"/>
                        </a:rPr>
                        <a:t>Хүслэн</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a:ea typeface="Times New Roman"/>
                        </a:rPr>
                        <a:t>УХ06291020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a:ea typeface="Times New Roman"/>
                        </a:rPr>
                        <a:t>Улаанбаатар хот, Баянгол дүүрэг, Эх нялхас эрдэм шинжилгээний төв</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Баянгол дүүргийн 13-р дунд сургуульд сурагч </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Баянгол дүүргийн 5 дугаар хороо, 10 дугаар хороолол, 9А байрны 251 тоот.</a:t>
                      </a:r>
                      <a:endParaRPr lang="en-US" sz="900" dirty="0">
                        <a:solidFill>
                          <a:srgbClr val="000000"/>
                        </a:solidFill>
                        <a:latin typeface="Times New Roman"/>
                        <a:ea typeface="Times New Roman"/>
                      </a:endParaRPr>
                    </a:p>
                  </a:txBody>
                  <a:tcPr marL="51435" marR="51435" marT="0" marB="0" anchor="ctr">
                    <a:solidFill>
                      <a:schemeClr val="bg1"/>
                    </a:solidFill>
                  </a:tcPr>
                </a:tc>
              </a:tr>
              <a:tr h="364735">
                <a:tc>
                  <a:txBody>
                    <a:bodyPr/>
                    <a:lstStyle/>
                    <a:p>
                      <a:pPr algn="ctr">
                        <a:lnSpc>
                          <a:spcPct val="115000"/>
                        </a:lnSpc>
                        <a:spcAft>
                          <a:spcPts val="0"/>
                        </a:spcAft>
                      </a:pPr>
                      <a:r>
                        <a:rPr lang="mn-MN" sz="900" dirty="0" smtClean="0">
                          <a:solidFill>
                            <a:srgbClr val="000000"/>
                          </a:solidFill>
                          <a:latin typeface="Arial"/>
                          <a:ea typeface="Times New Roman"/>
                        </a:rPr>
                        <a:t>Эцэг</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r>
              <a:tr h="367753">
                <a:tc>
                  <a:txBody>
                    <a:bodyPr/>
                    <a:lstStyle/>
                    <a:p>
                      <a:pPr algn="ctr">
                        <a:lnSpc>
                          <a:spcPct val="115000"/>
                        </a:lnSpc>
                        <a:spcAft>
                          <a:spcPts val="0"/>
                        </a:spcAft>
                      </a:pPr>
                      <a:r>
                        <a:rPr lang="en-US" sz="900" dirty="0" err="1">
                          <a:solidFill>
                            <a:srgbClr val="000000"/>
                          </a:solidFill>
                          <a:latin typeface="Arial"/>
                          <a:ea typeface="Times New Roman"/>
                        </a:rPr>
                        <a:t>Эх</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a:solidFill>
                            <a:srgbClr val="000000"/>
                          </a:solidFill>
                          <a:latin typeface="Arial"/>
                          <a:ea typeface="Times New Roman"/>
                        </a:rPr>
                        <a:t>--</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a:solidFill>
                            <a:srgbClr val="000000"/>
                          </a:solidFill>
                          <a:latin typeface="Arial"/>
                          <a:ea typeface="Times New Roman"/>
                        </a:rPr>
                        <a:t>--</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a:solidFill>
                            <a:srgbClr val="000000"/>
                          </a:solidFill>
                          <a:latin typeface="Arial"/>
                          <a:ea typeface="Times New Roman"/>
                        </a:rPr>
                        <a:t>--</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a:solidFill>
                            <a:srgbClr val="000000"/>
                          </a:solidFill>
                          <a:latin typeface="Arial"/>
                          <a:ea typeface="Times New Roman"/>
                        </a:rPr>
                        <a:t>--</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r>
              <a:tr h="529026">
                <a:tc gridSpan="6">
                  <a:txBody>
                    <a:bodyPr/>
                    <a:lstStyle/>
                    <a:p>
                      <a:pPr algn="l"/>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Тайлбар</a:t>
                      </a:r>
                      <a:r>
                        <a:rPr kumimoji="0" lang="en-US" sz="900" b="0" kern="1200" dirty="0" smtClean="0">
                          <a:solidFill>
                            <a:schemeClr val="tx1"/>
                          </a:solidFill>
                          <a:effectLst/>
                          <a:latin typeface="Arial" panose="020B0604020202020204" pitchFamily="34" charset="0"/>
                          <a:ea typeface="+mn-ea"/>
                          <a:cs typeface="Arial" panose="020B0604020202020204" pitchFamily="34" charset="0"/>
                        </a:rPr>
                        <a:t>:</a:t>
                      </a:r>
                      <a:r>
                        <a:rPr kumimoji="0" lang="mn-MN" sz="900" b="0" kern="1200" baseline="0" dirty="0" smtClean="0">
                          <a:solidFill>
                            <a:schemeClr val="tx1"/>
                          </a:solidFill>
                          <a:effectLst/>
                          <a:latin typeface="Arial" panose="020B0604020202020204" pitchFamily="34" charset="0"/>
                          <a:ea typeface="+mn-ea"/>
                          <a:cs typeface="Arial" panose="020B0604020202020204" pitchFamily="34" charset="0"/>
                        </a:rPr>
                        <a:t> Х</a:t>
                      </a:r>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амт</a:t>
                      </a:r>
                      <a:r>
                        <a:rPr kumimoji="0" lang="en-US" sz="900" b="0" kern="1200" dirty="0" smtClean="0">
                          <a:solidFill>
                            <a:schemeClr val="tx1"/>
                          </a:solidFill>
                          <a:effectLst/>
                          <a:latin typeface="Arial" panose="020B0604020202020204" pitchFamily="34" charset="0"/>
                          <a:ea typeface="+mn-ea"/>
                          <a:cs typeface="Arial" panose="020B0604020202020204" pitchFamily="34" charset="0"/>
                        </a:rPr>
                        <a:t> </a:t>
                      </a:r>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амьдарч</a:t>
                      </a:r>
                      <a:r>
                        <a:rPr kumimoji="0" lang="en-US" sz="900" b="0" kern="1200" dirty="0" smtClean="0">
                          <a:solidFill>
                            <a:schemeClr val="tx1"/>
                          </a:solidFill>
                          <a:effectLst/>
                          <a:latin typeface="Arial" panose="020B0604020202020204" pitchFamily="34" charset="0"/>
                          <a:ea typeface="+mn-ea"/>
                          <a:cs typeface="Arial" panose="020B0604020202020204" pitchFamily="34" charset="0"/>
                        </a:rPr>
                        <a:t> </a:t>
                      </a:r>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байгаа</a:t>
                      </a:r>
                      <a:r>
                        <a:rPr kumimoji="0" lang="mn-MN" sz="900" b="0" kern="1200" dirty="0" smtClean="0">
                          <a:solidFill>
                            <a:schemeClr val="tx1"/>
                          </a:solidFill>
                          <a:effectLst/>
                          <a:latin typeface="Arial" panose="020B0604020202020204" pitchFamily="34" charset="0"/>
                          <a:ea typeface="+mn-ea"/>
                          <a:cs typeface="Arial" panose="020B0604020202020204" pitchFamily="34" charset="0"/>
                        </a:rPr>
                        <a:t> болон өрхийн бүртгэлд бүртгэлтэй, эхнэр, нөхөр, хамтран амьдрагч, </a:t>
                      </a:r>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хүүхэд</a:t>
                      </a:r>
                      <a:r>
                        <a:rPr kumimoji="0" lang="en-US" sz="900" b="0" kern="1200" dirty="0" smtClean="0">
                          <a:solidFill>
                            <a:schemeClr val="tx1"/>
                          </a:solidFill>
                          <a:effectLst/>
                          <a:latin typeface="Arial" panose="020B0604020202020204" pitchFamily="34" charset="0"/>
                          <a:ea typeface="+mn-ea"/>
                          <a:cs typeface="Arial" panose="020B0604020202020204" pitchFamily="34" charset="0"/>
                        </a:rPr>
                        <a:t>, </a:t>
                      </a:r>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эцэг</a:t>
                      </a:r>
                      <a:r>
                        <a:rPr kumimoji="0" lang="en-US" sz="900" b="0" kern="1200" dirty="0" smtClean="0">
                          <a:solidFill>
                            <a:schemeClr val="tx1"/>
                          </a:solidFill>
                          <a:effectLst/>
                          <a:latin typeface="Arial" panose="020B0604020202020204" pitchFamily="34" charset="0"/>
                          <a:ea typeface="+mn-ea"/>
                          <a:cs typeface="Arial" panose="020B0604020202020204" pitchFamily="34" charset="0"/>
                        </a:rPr>
                        <a:t>, </a:t>
                      </a:r>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эхийг</a:t>
                      </a:r>
                      <a:r>
                        <a:rPr kumimoji="0" lang="en-US" sz="900" b="0" kern="1200" dirty="0" smtClean="0">
                          <a:solidFill>
                            <a:schemeClr val="tx1"/>
                          </a:solidFill>
                          <a:effectLst/>
                          <a:latin typeface="Arial" panose="020B0604020202020204" pitchFamily="34" charset="0"/>
                          <a:ea typeface="+mn-ea"/>
                          <a:cs typeface="Arial" panose="020B0604020202020204" pitchFamily="34" charset="0"/>
                        </a:rPr>
                        <a:t> </a:t>
                      </a:r>
                      <a:r>
                        <a:rPr kumimoji="0" lang="mn-MN" sz="900" b="0" kern="1200" dirty="0" smtClean="0">
                          <a:solidFill>
                            <a:schemeClr val="tx1"/>
                          </a:solidFill>
                          <a:effectLst/>
                          <a:latin typeface="Arial" panose="020B0604020202020204" pitchFamily="34" charset="0"/>
                          <a:ea typeface="+mn-ea"/>
                          <a:cs typeface="Arial" panose="020B0604020202020204" pitchFamily="34" charset="0"/>
                        </a:rPr>
                        <a:t>мэдүүлнэ.</a:t>
                      </a:r>
                      <a:r>
                        <a:rPr kumimoji="0" lang="mn-MN" sz="900" b="0" kern="1200" dirty="0" smtClean="0">
                          <a:solidFill>
                            <a:schemeClr val="tx1"/>
                          </a:solidFill>
                          <a:effectLst/>
                          <a:latin typeface="+mn-lt"/>
                          <a:ea typeface="+mn-ea"/>
                          <a:cs typeface="+mn-cs"/>
                        </a:rPr>
                        <a:t/>
                      </a:r>
                      <a:br>
                        <a:rPr kumimoji="0" lang="mn-MN" sz="900" b="0" kern="1200" dirty="0" smtClean="0">
                          <a:solidFill>
                            <a:schemeClr val="tx1"/>
                          </a:solidFill>
                          <a:effectLst/>
                          <a:latin typeface="+mn-lt"/>
                          <a:ea typeface="+mn-ea"/>
                          <a:cs typeface="+mn-cs"/>
                        </a:rPr>
                      </a:br>
                      <a:endParaRPr lang="en-US" sz="900" b="0" dirty="0">
                        <a:latin typeface="Arial" pitchFamily="34" charset="0"/>
                        <a:cs typeface="Arial"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3" name="Action Button: Help 2">
            <a:hlinkClick r:id="" action="ppaction://noaction" highlightClick="1"/>
          </p:cNvPr>
          <p:cNvSpPr/>
          <p:nvPr/>
        </p:nvSpPr>
        <p:spPr>
          <a:xfrm>
            <a:off x="914400" y="3429000"/>
            <a:ext cx="304800" cy="3810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46086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141" y="970613"/>
            <a:ext cx="6858000" cy="342900"/>
          </a:xfrm>
        </p:spPr>
        <p:txBody>
          <a:bodyPr>
            <a:normAutofit fontScale="90000"/>
          </a:bodyPr>
          <a:lstStyle/>
          <a:p>
            <a:r>
              <a:rPr lang="mn-MN" sz="975" b="1" dirty="0">
                <a:latin typeface="Arial" pitchFamily="34" charset="0"/>
                <a:cs typeface="Arial" pitchFamily="34" charset="0"/>
              </a:rPr>
              <a:t/>
            </a:r>
            <a:br>
              <a:rPr lang="mn-MN" sz="975" b="1" dirty="0">
                <a:latin typeface="Arial" pitchFamily="34" charset="0"/>
                <a:cs typeface="Arial" pitchFamily="34" charset="0"/>
              </a:rPr>
            </a:br>
            <a:r>
              <a:rPr lang="mn-MN" sz="1200" b="1" dirty="0">
                <a:latin typeface="Arial" pitchFamily="34" charset="0"/>
                <a:cs typeface="Arial" pitchFamily="34" charset="0"/>
              </a:rPr>
              <a:t>Хоёр. Хувийн ашиг сонирхол</a:t>
            </a:r>
            <a:r>
              <a:rPr lang="en-US" sz="1200" dirty="0"/>
              <a:t/>
            </a:r>
            <a:br>
              <a:rPr lang="en-US" sz="1200" dirty="0"/>
            </a:br>
            <a:endParaRPr lang="en-US"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9906610"/>
              </p:ext>
            </p:extLst>
          </p:nvPr>
        </p:nvGraphicFramePr>
        <p:xfrm>
          <a:off x="528403" y="1282254"/>
          <a:ext cx="8615597" cy="4966146"/>
        </p:xfrm>
        <a:graphic>
          <a:graphicData uri="http://schemas.openxmlformats.org/drawingml/2006/table">
            <a:tbl>
              <a:tblPr firstRow="1" bandRow="1">
                <a:tableStyleId>{5940675A-B579-460E-94D1-54222C63F5DA}</a:tableStyleId>
              </a:tblPr>
              <a:tblGrid>
                <a:gridCol w="1391040"/>
                <a:gridCol w="1121830"/>
                <a:gridCol w="2077407"/>
                <a:gridCol w="1200535"/>
                <a:gridCol w="2824785"/>
              </a:tblGrid>
              <a:tr h="411193">
                <a:tc gridSpan="5">
                  <a:txBody>
                    <a:bodyPr/>
                    <a:lstStyle/>
                    <a:p>
                      <a:pPr algn="just">
                        <a:lnSpc>
                          <a:spcPct val="115000"/>
                        </a:lnSpc>
                        <a:spcAft>
                          <a:spcPts val="0"/>
                        </a:spcAft>
                      </a:pPr>
                      <a:endParaRPr lang="mn-MN" sz="1100" b="1" baseline="0" dirty="0" smtClean="0">
                        <a:solidFill>
                          <a:srgbClr val="FFFFFF"/>
                        </a:solidFill>
                        <a:latin typeface="Arial" pitchFamily="34" charset="0"/>
                        <a:ea typeface="Times New Roman"/>
                        <a:cs typeface="Arial" pitchFamily="34" charset="0"/>
                      </a:endParaRPr>
                    </a:p>
                    <a:p>
                      <a:pPr algn="just">
                        <a:lnSpc>
                          <a:spcPct val="115000"/>
                        </a:lnSpc>
                        <a:spcAft>
                          <a:spcPts val="0"/>
                        </a:spcAft>
                      </a:pPr>
                      <a:r>
                        <a:rPr lang="mn-MN" sz="1100" b="1" baseline="0" dirty="0" smtClean="0">
                          <a:solidFill>
                            <a:srgbClr val="FFFFFF"/>
                          </a:solidFill>
                          <a:latin typeface="Arial" pitchFamily="34" charset="0"/>
                          <a:ea typeface="Times New Roman"/>
                          <a:cs typeface="Arial" pitchFamily="34" charset="0"/>
                        </a:rPr>
                        <a:t>2</a:t>
                      </a:r>
                      <a:r>
                        <a:rPr lang="mn-MN" sz="1100" b="1" dirty="0" smtClean="0">
                          <a:solidFill>
                            <a:srgbClr val="FFFFFF"/>
                          </a:solidFill>
                          <a:latin typeface="Arial" pitchFamily="34" charset="0"/>
                          <a:ea typeface="Times New Roman"/>
                          <a:cs typeface="Arial" pitchFamily="34" charset="0"/>
                        </a:rPr>
                        <a:t>.1</a:t>
                      </a:r>
                      <a:r>
                        <a:rPr lang="mn-MN" sz="1100" b="1" dirty="0">
                          <a:solidFill>
                            <a:srgbClr val="FFFFFF"/>
                          </a:solidFill>
                          <a:latin typeface="Arial" pitchFamily="34" charset="0"/>
                          <a:ea typeface="Times New Roman"/>
                          <a:cs typeface="Arial" pitchFamily="34" charset="0"/>
                        </a:rPr>
                        <a:t>. Мэдүүлэг гаргагчтай хамаарал бүхий </a:t>
                      </a:r>
                      <a:r>
                        <a:rPr lang="mn-MN" sz="1100" b="1" dirty="0" smtClean="0">
                          <a:solidFill>
                            <a:srgbClr val="FFFFFF"/>
                          </a:solidFill>
                          <a:latin typeface="Arial" pitchFamily="34" charset="0"/>
                          <a:ea typeface="Times New Roman"/>
                          <a:cs typeface="Arial" pitchFamily="34" charset="0"/>
                        </a:rPr>
                        <a:t>этгээд</a:t>
                      </a:r>
                      <a:endParaRPr lang="en-US" sz="1100" dirty="0">
                        <a:solidFill>
                          <a:srgbClr val="000000"/>
                        </a:solidFill>
                        <a:latin typeface="Arial" pitchFamily="34" charset="0"/>
                        <a:ea typeface="Times New Roman"/>
                        <a:cs typeface="Arial" pitchFamily="34" charset="0"/>
                      </a:endParaRPr>
                    </a:p>
                  </a:txBody>
                  <a:tcPr marL="51435" marR="51435" marT="0" marB="0" anchor="ctr">
                    <a:solidFill>
                      <a:schemeClr val="tx1">
                        <a:lumMod val="50000"/>
                        <a:lumOff val="50000"/>
                      </a:schemeClr>
                    </a:solidFill>
                  </a:tcPr>
                </a:tc>
                <a:tc hMerge="1">
                  <a:txBody>
                    <a:bodyPr/>
                    <a:lstStyle/>
                    <a:p>
                      <a:pPr>
                        <a:lnSpc>
                          <a:spcPct val="115000"/>
                        </a:lnSpc>
                        <a:spcAft>
                          <a:spcPts val="0"/>
                        </a:spcAft>
                      </a:pPr>
                      <a:endParaRPr lang="en-US" sz="1200" dirty="0">
                        <a:solidFill>
                          <a:srgbClr val="000000"/>
                        </a:solidFill>
                        <a:latin typeface="Times New Roman"/>
                        <a:ea typeface="Times New Roman"/>
                      </a:endParaRPr>
                    </a:p>
                  </a:txBody>
                  <a:tcPr marL="68580" marR="68580" marT="0" marB="0" anchor="ctr"/>
                </a:tc>
                <a:tc hMerge="1">
                  <a:txBody>
                    <a:bodyPr/>
                    <a:lstStyle/>
                    <a:p>
                      <a:pPr>
                        <a:lnSpc>
                          <a:spcPct val="115000"/>
                        </a:lnSpc>
                        <a:spcAft>
                          <a:spcPts val="0"/>
                        </a:spcAft>
                      </a:pPr>
                      <a:endParaRPr lang="en-US" sz="1200" dirty="0">
                        <a:solidFill>
                          <a:srgbClr val="000000"/>
                        </a:solidFill>
                        <a:latin typeface="Times New Roman"/>
                        <a:ea typeface="Times New Roman"/>
                      </a:endParaRPr>
                    </a:p>
                  </a:txBody>
                  <a:tcPr marL="68580" marR="68580" marT="0" marB="0" anchor="ctr"/>
                </a:tc>
                <a:tc hMerge="1">
                  <a:txBody>
                    <a:bodyPr/>
                    <a:lstStyle/>
                    <a:p>
                      <a:pPr>
                        <a:lnSpc>
                          <a:spcPct val="115000"/>
                        </a:lnSpc>
                        <a:spcAft>
                          <a:spcPts val="0"/>
                        </a:spcAft>
                      </a:pPr>
                      <a:endParaRPr lang="en-US" sz="1200" dirty="0">
                        <a:solidFill>
                          <a:srgbClr val="000000"/>
                        </a:solidFill>
                        <a:latin typeface="Times New Roman"/>
                        <a:ea typeface="Times New Roman"/>
                      </a:endParaRPr>
                    </a:p>
                  </a:txBody>
                  <a:tcPr marL="68580" marR="68580" marT="0" marB="0" anchor="ctr"/>
                </a:tc>
                <a:tc hMerge="1">
                  <a:txBody>
                    <a:bodyPr/>
                    <a:lstStyle/>
                    <a:p>
                      <a:pPr>
                        <a:lnSpc>
                          <a:spcPct val="115000"/>
                        </a:lnSpc>
                        <a:spcAft>
                          <a:spcPts val="0"/>
                        </a:spcAft>
                      </a:pPr>
                      <a:endParaRPr lang="en-US" sz="1200" dirty="0">
                        <a:solidFill>
                          <a:srgbClr val="000000"/>
                        </a:solidFill>
                        <a:latin typeface="Times New Roman"/>
                        <a:ea typeface="Times New Roman"/>
                      </a:endParaRPr>
                    </a:p>
                  </a:txBody>
                  <a:tcPr marL="68580" marR="68580" marT="0" marB="0" anchor="ctr"/>
                </a:tc>
              </a:tr>
              <a:tr h="519917">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Эцэг/эх</a:t>
                      </a:r>
                      <a:r>
                        <a:rPr lang="mn-MN" sz="900" b="1" dirty="0">
                          <a:solidFill>
                            <a:srgbClr val="000000"/>
                          </a:solidFill>
                          <a:latin typeface="Arial" pitchFamily="34" charset="0"/>
                          <a:ea typeface="Times New Roman"/>
                          <a:cs typeface="Arial" pitchFamily="34" charset="0"/>
                        </a:rPr>
                        <a:t>/-ийн нэр, нэр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Ямар хамааралтай болох</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Ажиллаж байгаа \байсан\ байгууллага</a:t>
                      </a:r>
                      <a:r>
                        <a:rPr lang="en-US" sz="900" b="1" dirty="0">
                          <a:solidFill>
                            <a:srgbClr val="000000"/>
                          </a:solidFill>
                          <a:latin typeface="Arial" pitchFamily="34" charset="0"/>
                          <a:ea typeface="Times New Roman"/>
                          <a:cs typeface="Arial" pitchFamily="34" charset="0"/>
                        </a:rPr>
                        <a:t>, </a:t>
                      </a:r>
                      <a:r>
                        <a:rPr lang="mn-MN" sz="900" b="1" dirty="0" smtClean="0">
                          <a:solidFill>
                            <a:srgbClr val="000000"/>
                          </a:solidFill>
                          <a:latin typeface="Arial" pitchFamily="34" charset="0"/>
                          <a:ea typeface="Times New Roman"/>
                          <a:cs typeface="Arial" pitchFamily="34" charset="0"/>
                        </a:rPr>
                        <a:t>албан</a:t>
                      </a:r>
                      <a:r>
                        <a:rPr lang="mn-MN" sz="900" b="1" baseline="0" dirty="0" smtClean="0">
                          <a:solidFill>
                            <a:srgbClr val="000000"/>
                          </a:solidFill>
                          <a:latin typeface="Arial" pitchFamily="34" charset="0"/>
                          <a:ea typeface="Times New Roman"/>
                          <a:cs typeface="Arial" pitchFamily="34" charset="0"/>
                        </a:rPr>
                        <a:t> тушаал</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Бизнес, үйл ажиллагааны чиглэл</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Төрсөн газар, үндсэн хар</a:t>
                      </a:r>
                      <a:r>
                        <a:rPr lang="en-US" sz="900" b="1" dirty="0">
                          <a:solidFill>
                            <a:srgbClr val="000000"/>
                          </a:solidFill>
                          <a:latin typeface="Arial" pitchFamily="34" charset="0"/>
                          <a:ea typeface="Times New Roman"/>
                          <a:cs typeface="Arial" pitchFamily="34" charset="0"/>
                        </a:rPr>
                        <a:t>ь</a:t>
                      </a:r>
                      <a:r>
                        <a:rPr lang="mn-MN" sz="900" b="1" dirty="0">
                          <a:solidFill>
                            <a:srgbClr val="000000"/>
                          </a:solidFill>
                          <a:latin typeface="Arial" pitchFamily="34" charset="0"/>
                          <a:ea typeface="Times New Roman"/>
                          <a:cs typeface="Arial" pitchFamily="34" charset="0"/>
                        </a:rPr>
                        <a:t>яа</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346611">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Гомбосүрэнгийн Батцэцэг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Эх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Тэтгэвэрт</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Завхан аймаг, Тосонцэнгэл сум. </a:t>
                      </a:r>
                      <a:endParaRPr lang="en-US" sz="900" dirty="0">
                        <a:solidFill>
                          <a:srgbClr val="000000"/>
                        </a:solidFill>
                        <a:latin typeface="Arial" pitchFamily="34" charset="0"/>
                        <a:ea typeface="Times New Roman"/>
                        <a:cs typeface="Arial" pitchFamily="34" charset="0"/>
                      </a:endParaRPr>
                    </a:p>
                    <a:p>
                      <a:pPr algn="just">
                        <a:lnSpc>
                          <a:spcPct val="115000"/>
                        </a:lnSpc>
                        <a:spcAft>
                          <a:spcPts val="0"/>
                        </a:spcAft>
                      </a:pPr>
                      <a:r>
                        <a:rPr lang="mn-MN" sz="900" dirty="0">
                          <a:solidFill>
                            <a:srgbClr val="000000"/>
                          </a:solidFill>
                          <a:latin typeface="Arial" pitchFamily="34" charset="0"/>
                          <a:ea typeface="Times New Roman"/>
                          <a:cs typeface="Arial" pitchFamily="34" charset="0"/>
                        </a:rPr>
                        <a:t>Архангай аймаг, Эрдэнэбулган сум.</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391866">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Гаадангын Очирбат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Хадам эцэг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“ААА” ХХК-ийн ерөнхий захирал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Барилга, </a:t>
                      </a:r>
                      <a:endParaRPr lang="mn-MN" sz="900" dirty="0" smtClean="0">
                        <a:solidFill>
                          <a:srgbClr val="000000"/>
                        </a:solidFill>
                        <a:latin typeface="Arial" pitchFamily="34" charset="0"/>
                        <a:ea typeface="Times New Roman"/>
                        <a:cs typeface="Arial" pitchFamily="34" charset="0"/>
                      </a:endParaRPr>
                    </a:p>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зам </a:t>
                      </a:r>
                      <a:r>
                        <a:rPr lang="mn-MN" sz="900" dirty="0">
                          <a:solidFill>
                            <a:srgbClr val="000000"/>
                          </a:solidFill>
                          <a:latin typeface="Arial" pitchFamily="34" charset="0"/>
                          <a:ea typeface="Times New Roman"/>
                          <a:cs typeface="Arial" pitchFamily="34" charset="0"/>
                        </a:rPr>
                        <a:t>гүүр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Булган аймаг, Булган сум. </a:t>
                      </a:r>
                      <a:endParaRPr lang="en-US" sz="900" dirty="0">
                        <a:solidFill>
                          <a:srgbClr val="000000"/>
                        </a:solidFill>
                        <a:latin typeface="Arial" pitchFamily="34" charset="0"/>
                        <a:ea typeface="Times New Roman"/>
                        <a:cs typeface="Arial" pitchFamily="34" charset="0"/>
                      </a:endParaRPr>
                    </a:p>
                    <a:p>
                      <a:pPr algn="just">
                        <a:lnSpc>
                          <a:spcPct val="115000"/>
                        </a:lnSpc>
                        <a:spcAft>
                          <a:spcPts val="0"/>
                        </a:spcAft>
                      </a:pPr>
                      <a:r>
                        <a:rPr lang="mn-MN" sz="900" dirty="0">
                          <a:solidFill>
                            <a:srgbClr val="000000"/>
                          </a:solidFill>
                          <a:latin typeface="Arial" pitchFamily="34" charset="0"/>
                          <a:ea typeface="Times New Roman"/>
                          <a:cs typeface="Arial" pitchFamily="34" charset="0"/>
                        </a:rPr>
                        <a:t>Улаанбаатар хот </a:t>
                      </a:r>
                      <a:r>
                        <a:rPr lang="mn-MN" sz="900" dirty="0" smtClean="0">
                          <a:solidFill>
                            <a:srgbClr val="000000"/>
                          </a:solidFill>
                          <a:latin typeface="Arial" pitchFamily="34" charset="0"/>
                          <a:ea typeface="Times New Roman"/>
                          <a:cs typeface="Arial" pitchFamily="34" charset="0"/>
                        </a:rPr>
                        <a:t>Баянзүрх дүүрэг.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07304">
                <a:tc>
                  <a:txBody>
                    <a:bodyPr/>
                    <a:lstStyle/>
                    <a:p>
                      <a:pPr algn="just">
                        <a:lnSpc>
                          <a:spcPct val="115000"/>
                        </a:lnSpc>
                        <a:spcAft>
                          <a:spcPts val="0"/>
                        </a:spcAft>
                      </a:pPr>
                      <a:r>
                        <a:rPr lang="mn-MN" sz="900">
                          <a:solidFill>
                            <a:srgbClr val="000000"/>
                          </a:solidFill>
                          <a:latin typeface="Arial" pitchFamily="34" charset="0"/>
                          <a:ea typeface="Times New Roman"/>
                          <a:cs typeface="Arial" pitchFamily="34" charset="0"/>
                        </a:rPr>
                        <a:t>Эрдэнэбатын Цэцэгмаа</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Хадам эх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Цэцэрлэгийн эрхлэгчээр ажиллаж байсан. </a:t>
                      </a:r>
                      <a:r>
                        <a:rPr lang="mn-MN" sz="900" dirty="0" smtClean="0">
                          <a:solidFill>
                            <a:srgbClr val="000000"/>
                          </a:solidFill>
                          <a:latin typeface="Arial" pitchFamily="34" charset="0"/>
                          <a:ea typeface="Times New Roman"/>
                          <a:cs typeface="Arial" pitchFamily="34" charset="0"/>
                        </a:rPr>
                        <a:t>2013 </a:t>
                      </a:r>
                      <a:r>
                        <a:rPr lang="mn-MN" sz="900" dirty="0">
                          <a:solidFill>
                            <a:srgbClr val="000000"/>
                          </a:solidFill>
                          <a:latin typeface="Arial" pitchFamily="34" charset="0"/>
                          <a:ea typeface="Times New Roman"/>
                          <a:cs typeface="Arial" pitchFamily="34" charset="0"/>
                        </a:rPr>
                        <a:t>онд тэтгэвэрт гарсан.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Төв аймаг, Эрдэнэсант сум. </a:t>
                      </a:r>
                      <a:endParaRPr lang="en-US" sz="900" dirty="0">
                        <a:solidFill>
                          <a:srgbClr val="000000"/>
                        </a:solidFill>
                        <a:latin typeface="Arial" pitchFamily="34" charset="0"/>
                        <a:ea typeface="Times New Roman"/>
                        <a:cs typeface="Arial" pitchFamily="34" charset="0"/>
                      </a:endParaRPr>
                    </a:p>
                    <a:p>
                      <a:pPr algn="just">
                        <a:lnSpc>
                          <a:spcPct val="115000"/>
                        </a:lnSpc>
                        <a:spcAft>
                          <a:spcPts val="0"/>
                        </a:spcAft>
                      </a:pPr>
                      <a:r>
                        <a:rPr lang="mn-MN" sz="900" dirty="0">
                          <a:solidFill>
                            <a:srgbClr val="000000"/>
                          </a:solidFill>
                          <a:latin typeface="Arial" pitchFamily="34" charset="0"/>
                          <a:ea typeface="Times New Roman"/>
                          <a:cs typeface="Arial" pitchFamily="34" charset="0"/>
                        </a:rPr>
                        <a:t>Улаанбаатар хот Баянзүрх дүүрэг.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71358">
                <a:tc>
                  <a:txBody>
                    <a:bodyPr/>
                    <a:lstStyle/>
                    <a:p>
                      <a:pPr algn="just">
                        <a:lnSpc>
                          <a:spcPct val="115000"/>
                        </a:lnSpc>
                        <a:spcAft>
                          <a:spcPts val="0"/>
                        </a:spcAft>
                      </a:pPr>
                      <a:r>
                        <a:rPr lang="mn-MN" sz="900">
                          <a:solidFill>
                            <a:srgbClr val="000000"/>
                          </a:solidFill>
                          <a:latin typeface="Arial" pitchFamily="34" charset="0"/>
                          <a:ea typeface="Times New Roman"/>
                          <a:cs typeface="Arial" pitchFamily="34" charset="0"/>
                        </a:rPr>
                        <a:t>Доржийн Баярсайхан </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Ах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l">
                        <a:lnSpc>
                          <a:spcPct val="115000"/>
                        </a:lnSpc>
                        <a:spcAft>
                          <a:spcPts val="0"/>
                        </a:spcAft>
                      </a:pPr>
                      <a:r>
                        <a:rPr lang="mn-MN" sz="900" dirty="0">
                          <a:solidFill>
                            <a:srgbClr val="000000"/>
                          </a:solidFill>
                          <a:latin typeface="Arial" pitchFamily="34" charset="0"/>
                          <a:ea typeface="Times New Roman"/>
                          <a:cs typeface="Arial" pitchFamily="34" charset="0"/>
                        </a:rPr>
                        <a:t>Цөмийн энергийн газарт мэргэжилтэн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Нийтийн алба</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Архангай аймаг, Эрдэнэбулган сум. </a:t>
                      </a:r>
                      <a:endParaRPr lang="en-US" sz="900" dirty="0">
                        <a:solidFill>
                          <a:srgbClr val="000000"/>
                        </a:solidFill>
                        <a:latin typeface="Arial" pitchFamily="34" charset="0"/>
                        <a:ea typeface="Times New Roman"/>
                        <a:cs typeface="Arial" pitchFamily="34" charset="0"/>
                      </a:endParaRPr>
                    </a:p>
                    <a:p>
                      <a:pPr algn="just">
                        <a:lnSpc>
                          <a:spcPct val="115000"/>
                        </a:lnSpc>
                        <a:spcAft>
                          <a:spcPts val="0"/>
                        </a:spcAft>
                      </a:pPr>
                      <a:r>
                        <a:rPr lang="mn-MN" sz="900" dirty="0">
                          <a:solidFill>
                            <a:srgbClr val="000000"/>
                          </a:solidFill>
                          <a:latin typeface="Arial" pitchFamily="34" charset="0"/>
                          <a:ea typeface="Times New Roman"/>
                          <a:cs typeface="Arial" pitchFamily="34" charset="0"/>
                        </a:rPr>
                        <a:t>Улаанбаатар хот, Хан-Уул дүүрэг.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678831">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Доржийн Баяртүвшин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Дүү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l">
                        <a:lnSpc>
                          <a:spcPct val="115000"/>
                        </a:lnSpc>
                        <a:spcAft>
                          <a:spcPts val="0"/>
                        </a:spcAft>
                      </a:pPr>
                      <a:r>
                        <a:rPr lang="mn-MN" sz="900" dirty="0" smtClean="0">
                          <a:solidFill>
                            <a:srgbClr val="000000"/>
                          </a:solidFill>
                          <a:latin typeface="Arial" pitchFamily="34" charset="0"/>
                          <a:ea typeface="Times New Roman"/>
                          <a:cs typeface="Arial" pitchFamily="34" charset="0"/>
                        </a:rPr>
                        <a:t>2012-201</a:t>
                      </a:r>
                      <a:r>
                        <a:rPr lang="en-US" sz="900" dirty="0" smtClean="0">
                          <a:solidFill>
                            <a:srgbClr val="000000"/>
                          </a:solidFill>
                          <a:latin typeface="Arial" pitchFamily="34" charset="0"/>
                          <a:ea typeface="Times New Roman"/>
                          <a:cs typeface="Arial" pitchFamily="34" charset="0"/>
                        </a:rPr>
                        <a:t>3</a:t>
                      </a:r>
                      <a:r>
                        <a:rPr lang="mn-MN" sz="900" baseline="0" dirty="0" smtClean="0">
                          <a:solidFill>
                            <a:srgbClr val="000000"/>
                          </a:solidFill>
                          <a:latin typeface="Arial" pitchFamily="34" charset="0"/>
                          <a:ea typeface="Times New Roman"/>
                          <a:cs typeface="Arial" pitchFamily="34" charset="0"/>
                        </a:rPr>
                        <a:t> </a:t>
                      </a:r>
                      <a:r>
                        <a:rPr lang="mn-MN" sz="900" dirty="0" smtClean="0">
                          <a:solidFill>
                            <a:srgbClr val="000000"/>
                          </a:solidFill>
                          <a:latin typeface="Arial" pitchFamily="34" charset="0"/>
                          <a:ea typeface="Times New Roman"/>
                          <a:cs typeface="Arial" pitchFamily="34" charset="0"/>
                        </a:rPr>
                        <a:t>онд </a:t>
                      </a:r>
                      <a:r>
                        <a:rPr lang="mn-MN" sz="900" dirty="0">
                          <a:solidFill>
                            <a:srgbClr val="000000"/>
                          </a:solidFill>
                          <a:latin typeface="Arial" pitchFamily="34" charset="0"/>
                          <a:ea typeface="Times New Roman"/>
                          <a:cs typeface="Arial" pitchFamily="34" charset="0"/>
                        </a:rPr>
                        <a:t>Соёл урлагийн хороонд мэргэжилтнээр ажиллаж байсан, одоогоор ажилгүй.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Архангай аймаг, Эрдэнэбулган сум. </a:t>
                      </a:r>
                      <a:endParaRPr lang="en-US" sz="900" dirty="0">
                        <a:solidFill>
                          <a:srgbClr val="000000"/>
                        </a:solidFill>
                        <a:latin typeface="Arial" pitchFamily="34" charset="0"/>
                        <a:ea typeface="Times New Roman"/>
                        <a:cs typeface="Arial" pitchFamily="34" charset="0"/>
                      </a:endParaRPr>
                    </a:p>
                    <a:p>
                      <a:pPr algn="just">
                        <a:lnSpc>
                          <a:spcPct val="115000"/>
                        </a:lnSpc>
                        <a:spcAft>
                          <a:spcPts val="0"/>
                        </a:spcAft>
                      </a:pPr>
                      <a:r>
                        <a:rPr lang="mn-MN" sz="900" dirty="0">
                          <a:solidFill>
                            <a:srgbClr val="000000"/>
                          </a:solidFill>
                          <a:latin typeface="Arial" pitchFamily="34" charset="0"/>
                          <a:ea typeface="Times New Roman"/>
                          <a:cs typeface="Arial" pitchFamily="34" charset="0"/>
                        </a:rPr>
                        <a:t>Улаанбаатар хот, Хан-Уул дүүрэг.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22486">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Очирбатын Гэрэл</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Эхнэрийн эгч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Бүгд Найрамдах Солонгос Улсад ажиллаж амьдардаг.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 БНСУ-д оёдлын үйлдвэр.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l">
                        <a:lnSpc>
                          <a:spcPct val="115000"/>
                        </a:lnSpc>
                        <a:spcAft>
                          <a:spcPts val="0"/>
                        </a:spcAft>
                      </a:pPr>
                      <a:r>
                        <a:rPr lang="mn-MN" sz="900" dirty="0">
                          <a:solidFill>
                            <a:srgbClr val="000000"/>
                          </a:solidFill>
                          <a:latin typeface="Arial" pitchFamily="34" charset="0"/>
                          <a:ea typeface="Times New Roman"/>
                          <a:cs typeface="Arial" pitchFamily="34" charset="0"/>
                        </a:rPr>
                        <a:t>Улаанбаатар хот, Баянзүрх дүүрэг</a:t>
                      </a:r>
                      <a:br>
                        <a:rPr lang="mn-MN" sz="900" dirty="0">
                          <a:solidFill>
                            <a:srgbClr val="000000"/>
                          </a:solidFill>
                          <a:latin typeface="Arial" pitchFamily="34" charset="0"/>
                          <a:ea typeface="Times New Roman"/>
                          <a:cs typeface="Arial" pitchFamily="34" charset="0"/>
                        </a:rPr>
                      </a:br>
                      <a:r>
                        <a:rPr lang="mn-MN" sz="900" dirty="0">
                          <a:solidFill>
                            <a:srgbClr val="000000"/>
                          </a:solidFill>
                          <a:latin typeface="Arial" pitchFamily="34" charset="0"/>
                          <a:ea typeface="Times New Roman"/>
                          <a:cs typeface="Arial" pitchFamily="34" charset="0"/>
                        </a:rPr>
                        <a:t>Улаанбаатар хот, Сүхбаатар дүүрэг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425424">
                <a:tc>
                  <a:txBody>
                    <a:bodyPr/>
                    <a:lstStyle/>
                    <a:p>
                      <a:pPr algn="just">
                        <a:lnSpc>
                          <a:spcPct val="115000"/>
                        </a:lnSpc>
                        <a:spcAft>
                          <a:spcPts val="0"/>
                        </a:spcAft>
                      </a:pPr>
                      <a:r>
                        <a:rPr lang="mn-MN" sz="900">
                          <a:solidFill>
                            <a:srgbClr val="000000"/>
                          </a:solidFill>
                          <a:latin typeface="Arial" pitchFamily="34" charset="0"/>
                          <a:ea typeface="Times New Roman"/>
                          <a:cs typeface="Arial" pitchFamily="34" charset="0"/>
                        </a:rPr>
                        <a:t>Очирбатын Бат</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a:solidFill>
                            <a:srgbClr val="000000"/>
                          </a:solidFill>
                          <a:latin typeface="Arial" pitchFamily="34" charset="0"/>
                          <a:ea typeface="Times New Roman"/>
                          <a:cs typeface="Arial" pitchFamily="34" charset="0"/>
                        </a:rPr>
                        <a:t>Эхнэрийн дүү </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МУИС-н Хууль зүйн сургуульд оюутан.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Боловсрол</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l">
                        <a:lnSpc>
                          <a:spcPct val="115000"/>
                        </a:lnSpc>
                        <a:spcAft>
                          <a:spcPts val="0"/>
                        </a:spcAft>
                      </a:pPr>
                      <a:r>
                        <a:rPr lang="mn-MN" sz="900" dirty="0">
                          <a:solidFill>
                            <a:srgbClr val="000000"/>
                          </a:solidFill>
                          <a:latin typeface="Arial" pitchFamily="34" charset="0"/>
                          <a:ea typeface="Times New Roman"/>
                          <a:cs typeface="Arial" pitchFamily="34" charset="0"/>
                        </a:rPr>
                        <a:t>Улаанбаатар хот, Баянзүрх дүүрэг</a:t>
                      </a:r>
                      <a:br>
                        <a:rPr lang="mn-MN" sz="900" dirty="0">
                          <a:solidFill>
                            <a:srgbClr val="000000"/>
                          </a:solidFill>
                          <a:latin typeface="Arial" pitchFamily="34" charset="0"/>
                          <a:ea typeface="Times New Roman"/>
                          <a:cs typeface="Arial" pitchFamily="34" charset="0"/>
                        </a:rPr>
                      </a:br>
                      <a:r>
                        <a:rPr lang="mn-MN" sz="900" dirty="0">
                          <a:solidFill>
                            <a:srgbClr val="000000"/>
                          </a:solidFill>
                          <a:latin typeface="Arial" pitchFamily="34" charset="0"/>
                          <a:ea typeface="Times New Roman"/>
                          <a:cs typeface="Arial" pitchFamily="34" charset="0"/>
                        </a:rPr>
                        <a:t>Улаанбаатар хот, Хан-Уул дүүрэг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91156">
                <a:tc gridSpan="5">
                  <a:txBody>
                    <a:bodyPr/>
                    <a:lstStyle/>
                    <a:p>
                      <a:pPr algn="just"/>
                      <a:r>
                        <a:rPr kumimoji="0" lang="mn-MN" sz="900" b="0" kern="1200" dirty="0" smtClean="0">
                          <a:solidFill>
                            <a:schemeClr val="tx1"/>
                          </a:solidFill>
                          <a:effectLst/>
                          <a:latin typeface="Arial" panose="020B0604020202020204" pitchFamily="34" charset="0"/>
                          <a:ea typeface="+mn-ea"/>
                          <a:cs typeface="Arial" panose="020B0604020202020204" pitchFamily="34" charset="0"/>
                        </a:rPr>
                        <a:t>Тайлбар: Нийтийн албан тушаалтны эрхлэх асуудлын хүрээнд буюу албан үүрэгт нь шууд болон шууд бус нөлөөлөх боломжтой байгууллагад ажил эрхэлж байгаа /байсан/ өрх тусгаарласан эцэг, эх, хүүхэд, төрсөн ах, эгч, дүү болон эхнэр /нөхөр/, хамтран амьдрагчийн эцэг, эх, хүүхэд, төрсөн ах, эгч, дүүг</a:t>
                      </a:r>
                      <a:r>
                        <a:rPr kumimoji="0" lang="mn-MN" sz="900" b="0" kern="1200" baseline="0" dirty="0" smtClean="0">
                          <a:solidFill>
                            <a:schemeClr val="tx1"/>
                          </a:solidFill>
                          <a:effectLst/>
                          <a:latin typeface="Arial" panose="020B0604020202020204" pitchFamily="34" charset="0"/>
                          <a:ea typeface="+mn-ea"/>
                          <a:cs typeface="Arial" panose="020B0604020202020204" pitchFamily="34" charset="0"/>
                        </a:rPr>
                        <a:t> мэдүүлнэ.                    </a:t>
                      </a:r>
                      <a:r>
                        <a:rPr kumimoji="0" lang="mn-MN" sz="900" b="0" kern="1200" baseline="0" dirty="0" smtClean="0">
                          <a:solidFill>
                            <a:srgbClr val="FF0000"/>
                          </a:solidFill>
                          <a:effectLst/>
                          <a:latin typeface="Arial" panose="020B0604020202020204" pitchFamily="34" charset="0"/>
                          <a:ea typeface="+mn-ea"/>
                          <a:cs typeface="Arial" panose="020B0604020202020204" pitchFamily="34" charset="0"/>
                        </a:rPr>
                        <a:t>Хамаарал бүхий этгээдийг бүгдийг мэдүүлнэ.</a:t>
                      </a:r>
                      <a:endParaRPr kumimoji="0" lang="en-US" sz="900" b="0" kern="1200" dirty="0">
                        <a:solidFill>
                          <a:srgbClr val="FF0000"/>
                        </a:solidFill>
                        <a:effectLst/>
                        <a:latin typeface="Arial" panose="020B0604020202020204" pitchFamily="34" charset="0"/>
                        <a:ea typeface="+mn-ea"/>
                        <a:cs typeface="Arial" panose="020B0604020202020204"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3" name="Action Button: Help 2">
            <a:hlinkClick r:id="" action="ppaction://noaction" highlightClick="1"/>
          </p:cNvPr>
          <p:cNvSpPr/>
          <p:nvPr/>
        </p:nvSpPr>
        <p:spPr>
          <a:xfrm>
            <a:off x="1371600" y="5943600"/>
            <a:ext cx="304800" cy="3048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15081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30" y="730771"/>
            <a:ext cx="6854588" cy="457200"/>
          </a:xfrm>
        </p:spPr>
        <p:txBody>
          <a:bodyPr>
            <a:normAutofit fontScale="90000"/>
          </a:bodyPr>
          <a:lstStyle/>
          <a:p>
            <a:pPr algn="l"/>
            <a:r>
              <a:rPr lang="mn-MN" sz="975" b="1" dirty="0">
                <a:latin typeface="Arial" pitchFamily="34" charset="0"/>
                <a:cs typeface="Arial" pitchFamily="34" charset="0"/>
              </a:rPr>
              <a:t/>
            </a:r>
            <a:br>
              <a:rPr lang="mn-MN" sz="975" b="1" dirty="0">
                <a:latin typeface="Arial" pitchFamily="34" charset="0"/>
                <a:cs typeface="Arial" pitchFamily="34" charset="0"/>
              </a:rPr>
            </a:br>
            <a:r>
              <a:rPr lang="mn-MN" sz="975" b="1" dirty="0">
                <a:latin typeface="Arial" pitchFamily="34" charset="0"/>
                <a:cs typeface="Arial" pitchFamily="34" charset="0"/>
              </a:rPr>
              <a:t/>
            </a:r>
            <a:br>
              <a:rPr lang="mn-MN" sz="975" b="1" dirty="0">
                <a:latin typeface="Arial" pitchFamily="34" charset="0"/>
                <a:cs typeface="Arial" pitchFamily="34" charset="0"/>
              </a:rPr>
            </a:br>
            <a:r>
              <a:rPr lang="mn-MN" sz="1200" b="1" dirty="0">
                <a:solidFill>
                  <a:schemeClr val="tx1"/>
                </a:solidFill>
                <a:latin typeface="Arial" pitchFamily="34" charset="0"/>
                <a:cs typeface="Arial" pitchFamily="34" charset="0"/>
              </a:rPr>
              <a:t>Хоёр. Хувийн ашиг сонирхол</a:t>
            </a:r>
            <a:r>
              <a:rPr lang="en-US" sz="1200" dirty="0">
                <a:solidFill>
                  <a:schemeClr val="tx1"/>
                </a:solidFill>
              </a:rPr>
              <a:t/>
            </a:r>
            <a:br>
              <a:rPr lang="en-US" sz="1200" dirty="0">
                <a:solidFill>
                  <a:schemeClr val="tx1"/>
                </a:solidFill>
              </a:rPr>
            </a:br>
            <a:endParaRPr lang="en-US" sz="1200" dirty="0">
              <a:solidFill>
                <a:schemeClr val="tx1"/>
              </a:solidFill>
            </a:endParaRPr>
          </a:p>
        </p:txBody>
      </p:sp>
      <p:graphicFrame>
        <p:nvGraphicFramePr>
          <p:cNvPr id="5" name="Content Placeholder 4"/>
          <p:cNvGraphicFramePr>
            <a:graphicFrameLocks noGrp="1"/>
          </p:cNvGraphicFramePr>
          <p:nvPr>
            <p:ph idx="1"/>
            <p:extLst/>
          </p:nvPr>
        </p:nvGraphicFramePr>
        <p:xfrm>
          <a:off x="483432" y="1143000"/>
          <a:ext cx="8544395" cy="4743450"/>
        </p:xfrm>
        <a:graphic>
          <a:graphicData uri="http://schemas.openxmlformats.org/drawingml/2006/table">
            <a:tbl>
              <a:tblPr firstRow="1" bandRow="1">
                <a:tableStyleId>{5940675A-B579-460E-94D1-54222C63F5DA}</a:tableStyleId>
              </a:tblPr>
              <a:tblGrid>
                <a:gridCol w="1708879"/>
                <a:gridCol w="1708879"/>
                <a:gridCol w="1708879"/>
                <a:gridCol w="1708879"/>
                <a:gridCol w="1708879"/>
              </a:tblGrid>
              <a:tr h="434005">
                <a:tc gridSpan="5">
                  <a:txBody>
                    <a:bodyPr/>
                    <a:lstStyle/>
                    <a:p>
                      <a:endParaRPr lang="mn-MN" sz="900" b="1" kern="1200" dirty="0" smtClean="0">
                        <a:solidFill>
                          <a:schemeClr val="bg1"/>
                        </a:solidFill>
                        <a:latin typeface="Arial" pitchFamily="34" charset="0"/>
                        <a:ea typeface="+mn-ea"/>
                        <a:cs typeface="Arial" pitchFamily="34" charset="0"/>
                      </a:endParaRPr>
                    </a:p>
                    <a:p>
                      <a:pPr algn="l"/>
                      <a:r>
                        <a:rPr lang="mn-MN" sz="1100" b="1" kern="1200" dirty="0" smtClean="0">
                          <a:solidFill>
                            <a:schemeClr val="bg1"/>
                          </a:solidFill>
                          <a:latin typeface="Arial" pitchFamily="34" charset="0"/>
                          <a:ea typeface="+mn-ea"/>
                          <a:cs typeface="Arial" pitchFamily="34" charset="0"/>
                        </a:rPr>
                        <a:t>2.2. Мэдүүлэг гаргагчтай нэгдмэл сонирхолтой этгээд</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031525">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Ашгийн төлөө үйл ажиллагаагаар холбогдсон хувь хүн, хуулийн этгээдийн нэр</a:t>
                      </a:r>
                      <a:endParaRPr lang="en-US" sz="900" b="1"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Ямар харилцаатай /байсан/ болох</a:t>
                      </a:r>
                      <a:endParaRPr lang="en-US" sz="900" b="1" dirty="0">
                        <a:solidFill>
                          <a:srgbClr val="000000"/>
                        </a:solidFill>
                        <a:latin typeface="Arial" pitchFamily="34" charset="0"/>
                        <a:ea typeface="Times New Roman"/>
                        <a:cs typeface="Arial" pitchFamily="34" charset="0"/>
                      </a:endParaRPr>
                    </a:p>
                    <a:p>
                      <a:pPr algn="ctr">
                        <a:lnSpc>
                          <a:spcPct val="115000"/>
                        </a:lnSpc>
                        <a:spcAft>
                          <a:spcPts val="0"/>
                        </a:spcAft>
                      </a:pPr>
                      <a:r>
                        <a:rPr lang="mn-MN" sz="900" b="1" dirty="0">
                          <a:solidFill>
                            <a:srgbClr val="000000"/>
                          </a:solidFill>
                          <a:latin typeface="Arial" pitchFamily="34" charset="0"/>
                          <a:ea typeface="Arial"/>
                          <a:cs typeface="Arial" pitchFamily="34" charset="0"/>
                        </a:rPr>
                        <a:t>/хуулийн этгээд бол ямар хамааралтай болох/</a:t>
                      </a:r>
                      <a:endParaRPr lang="en-US" sz="900" b="1"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Үйл ажиллагааны чиглэл, зорилго</a:t>
                      </a:r>
                      <a:endParaRPr lang="en-US" sz="900" b="1"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Байгууллага. ажил, албан тушаал /Эрхэлж байгаа /байсан/ үйл ажиллагааны төрөл/</a:t>
                      </a:r>
                      <a:endParaRPr lang="en-US" sz="900" b="1"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Тайлбар</a:t>
                      </a:r>
                      <a:endParaRPr lang="en-US" sz="900" b="1"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678419">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“ХХХ “ ХХК</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Хувь эзэмшигч, үүсгэн байгуулагч</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Гадаад, дотоод худалдаа, хүнсний үйлдвэрлэл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nSpc>
                          <a:spcPct val="115000"/>
                        </a:lnSpc>
                        <a:spcAft>
                          <a:spcPts val="0"/>
                        </a:spcAft>
                      </a:pPr>
                      <a:r>
                        <a:rPr lang="mn-MN" sz="900" dirty="0" smtClean="0">
                          <a:solidFill>
                            <a:srgbClr val="000000"/>
                          </a:solidFill>
                          <a:latin typeface="Arial" pitchFamily="34" charset="0"/>
                          <a:ea typeface="Times New Roman"/>
                          <a:cs typeface="Arial" pitchFamily="34" charset="0"/>
                        </a:rPr>
                        <a:t>2006 онд эхнэрийн хамтаар үүсгэн байгуулсан.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953181">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О.Бат</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Эхнэрийн дүү</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Япон улсаас хамтарч автомашин импортоор оруулж ирж борлуулж ашиг олдог.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nSpc>
                          <a:spcPct val="115000"/>
                        </a:lnSpc>
                        <a:spcAft>
                          <a:spcPts val="0"/>
                        </a:spcAft>
                      </a:pPr>
                      <a:r>
                        <a:rPr lang="mn-MN" sz="900" dirty="0" smtClean="0">
                          <a:solidFill>
                            <a:srgbClr val="000000"/>
                          </a:solidFill>
                          <a:latin typeface="Arial" pitchFamily="34" charset="0"/>
                          <a:ea typeface="Times New Roman"/>
                          <a:cs typeface="Arial" pitchFamily="34" charset="0"/>
                        </a:rPr>
                        <a:t>2010 оноос эхлэн одоог хүртэл хамтарч ажиллаж байна.</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892262">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Д.Чулуун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Найз</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Өлзийт хороололд хүнсний ногоо, жимс жимсгэнэ тарьж борлуулдаг.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nSpc>
                          <a:spcPct val="115000"/>
                        </a:lnSpc>
                        <a:spcAft>
                          <a:spcPts val="0"/>
                        </a:spcAft>
                      </a:pPr>
                      <a:r>
                        <a:rPr lang="mn-MN" sz="900" dirty="0" smtClean="0">
                          <a:solidFill>
                            <a:srgbClr val="000000"/>
                          </a:solidFill>
                          <a:latin typeface="Arial" pitchFamily="34" charset="0"/>
                          <a:ea typeface="Times New Roman"/>
                          <a:cs typeface="Arial" pitchFamily="34" charset="0"/>
                        </a:rPr>
                        <a:t>2008 оноос эхлэн одоог хүртэл хамтарч ажиллаж байна.</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754058">
                <a:tc gridSpan="5">
                  <a:txBody>
                    <a:bodyPr/>
                    <a:lstStyle/>
                    <a:p>
                      <a:r>
                        <a:rPr kumimoji="0" lang="mn-MN" sz="900" b="0" kern="1200" dirty="0" smtClean="0">
                          <a:solidFill>
                            <a:schemeClr val="tx1"/>
                          </a:solidFill>
                          <a:effectLst/>
                          <a:latin typeface="Arial" panose="020B0604020202020204" pitchFamily="34" charset="0"/>
                          <a:ea typeface="+mn-ea"/>
                          <a:cs typeface="Arial" panose="020B0604020202020204" pitchFamily="34" charset="0"/>
                        </a:rPr>
                        <a:t>Тайлбар: Нийтийн албан тушаалтантай ашгийн төлөө үйл ажиллагаагаар холбоотой хувь хүн, хуулийн этгээдийн талаар бичнэ.</a:t>
                      </a:r>
                    </a:p>
                    <a:p>
                      <a:endParaRPr lang="en-US" sz="1000" dirty="0"/>
                    </a:p>
                  </a:txBody>
                  <a:tcPr marL="68580" marR="68580" marT="34290" marB="34290">
                    <a:lnL w="12700" cmpd="sng">
                      <a:noFill/>
                    </a:lnL>
                    <a:lnR w="12700" cmpd="sng">
                      <a:noFill/>
                    </a:lnR>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45219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638544" cy="762000"/>
          </a:xfrm>
        </p:spPr>
        <p:txBody>
          <a:bodyPr/>
          <a:lstStyle/>
          <a:p>
            <a:pPr algn="ctr"/>
            <a:r>
              <a:rPr lang="mn-MN" sz="3000" b="1" dirty="0" smtClean="0">
                <a:solidFill>
                  <a:srgbClr val="0000FF"/>
                </a:solidFill>
                <a:effectLst/>
                <a:latin typeface="Arial" panose="020B0604020202020204" pitchFamily="34" charset="0"/>
                <a:cs typeface="Arial" panose="020B0604020202020204" pitchFamily="34" charset="0"/>
              </a:rPr>
              <a:t>ЭРХ ЗҮЙН ЗОХИЦУУЛАЛТ:</a:t>
            </a:r>
            <a:endParaRPr lang="en-US" sz="3000" b="1" dirty="0">
              <a:solidFill>
                <a:srgbClr val="0000FF"/>
              </a:solidFill>
              <a:effectLst/>
              <a:latin typeface="Arial" panose="020B0604020202020204" pitchFamily="34" charset="0"/>
              <a:cs typeface="Arial" panose="020B0604020202020204" pitchFamily="34" charset="0"/>
            </a:endParaRPr>
          </a:p>
        </p:txBody>
      </p:sp>
      <p:sp>
        <p:nvSpPr>
          <p:cNvPr id="9" name="TextBox 8"/>
          <p:cNvSpPr txBox="1"/>
          <p:nvPr/>
        </p:nvSpPr>
        <p:spPr>
          <a:xfrm>
            <a:off x="4114800" y="5181600"/>
            <a:ext cx="4724400" cy="1371600"/>
          </a:xfrm>
          <a:prstGeom prst="rect">
            <a:avLst/>
          </a:prstGeom>
          <a:noFill/>
        </p:spPr>
        <p:txBody>
          <a:bodyPr wrap="square" rtlCol="0">
            <a:spAutoFit/>
          </a:bodyPr>
          <a:lstStyle/>
          <a:p>
            <a:endParaRPr lang="en-US" dirty="0">
              <a:solidFill>
                <a:srgbClr val="000000"/>
              </a:solidFill>
            </a:endParaRPr>
          </a:p>
        </p:txBody>
      </p:sp>
      <p:grpSp>
        <p:nvGrpSpPr>
          <p:cNvPr id="3" name="Group 2"/>
          <p:cNvGrpSpPr/>
          <p:nvPr/>
        </p:nvGrpSpPr>
        <p:grpSpPr>
          <a:xfrm>
            <a:off x="277586" y="943646"/>
            <a:ext cx="8866414" cy="5753100"/>
            <a:chOff x="213143" y="1734346"/>
            <a:chExt cx="8866414" cy="5600700"/>
          </a:xfrm>
        </p:grpSpPr>
        <p:graphicFrame>
          <p:nvGraphicFramePr>
            <p:cNvPr id="7" name="Diagram 6"/>
            <p:cNvGraphicFramePr/>
            <p:nvPr>
              <p:extLst>
                <p:ext uri="{D42A27DB-BD31-4B8C-83A1-F6EECF244321}">
                  <p14:modId xmlns:p14="http://schemas.microsoft.com/office/powerpoint/2010/main" val="2731916576"/>
                </p:ext>
              </p:extLst>
            </p:nvPr>
          </p:nvGraphicFramePr>
          <p:xfrm>
            <a:off x="213143" y="1734346"/>
            <a:ext cx="8866414" cy="560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4564224" y="3646032"/>
              <a:ext cx="4191000" cy="1077218"/>
            </a:xfrm>
            <a:prstGeom prst="rect">
              <a:avLst/>
            </a:prstGeom>
            <a:solidFill>
              <a:schemeClr val="accent1">
                <a:tint val="40000"/>
                <a:hueOff val="0"/>
                <a:satOff val="0"/>
                <a:lumOff val="0"/>
              </a:schemeClr>
            </a:solidFill>
            <a:ln>
              <a:solidFill>
                <a:schemeClr val="tx1"/>
              </a:solidFill>
            </a:ln>
          </p:spPr>
          <p:txBody>
            <a:bodyPr wrap="square" rtlCol="0">
              <a:spAutoFit/>
            </a:bodyPr>
            <a:lstStyle/>
            <a:p>
              <a:pPr marL="285750" indent="-285750" algn="just">
                <a:buFont typeface="Arial" panose="020B0604020202020204" pitchFamily="34" charset="0"/>
                <a:buChar char="•"/>
              </a:pPr>
              <a:r>
                <a:rPr lang="mn-MN" sz="1200" i="1" dirty="0" smtClean="0">
                  <a:solidFill>
                    <a:srgbClr val="000000"/>
                  </a:solidFill>
                  <a:latin typeface="Arial" panose="020B0604020202020204" pitchFamily="34" charset="0"/>
                  <a:cs typeface="Arial" panose="020B0604020202020204" pitchFamily="34" charset="0"/>
                </a:rPr>
                <a:t>НАНБХАСЗАСЗУСТ хуулийн 23 дугаар зүйлийн 23.</a:t>
              </a:r>
              <a:r>
                <a:rPr lang="en-US" sz="1200" i="1" dirty="0" smtClean="0">
                  <a:solidFill>
                    <a:srgbClr val="000000"/>
                  </a:solidFill>
                  <a:latin typeface="Arial" panose="020B0604020202020204" pitchFamily="34" charset="0"/>
                  <a:cs typeface="Arial" panose="020B0604020202020204" pitchFamily="34" charset="0"/>
                </a:rPr>
                <a:t>1</a:t>
              </a:r>
              <a:r>
                <a:rPr lang="mn-MN" sz="1200" i="1" dirty="0" smtClean="0">
                  <a:solidFill>
                    <a:srgbClr val="000000"/>
                  </a:solidFill>
                  <a:latin typeface="Arial" panose="020B0604020202020204" pitchFamily="34" charset="0"/>
                  <a:cs typeface="Arial" panose="020B0604020202020204" pitchFamily="34" charset="0"/>
                </a:rPr>
                <a:t>,</a:t>
              </a:r>
              <a:r>
                <a:rPr lang="en-US" sz="1200" i="1" dirty="0" smtClean="0">
                  <a:solidFill>
                    <a:srgbClr val="000000"/>
                  </a:solidFill>
                  <a:latin typeface="Arial" panose="020B0604020202020204" pitchFamily="34" charset="0"/>
                  <a:cs typeface="Arial" panose="020B0604020202020204" pitchFamily="34" charset="0"/>
                </a:rPr>
                <a:t> 23.2</a:t>
              </a:r>
              <a:r>
                <a:rPr lang="mn-MN" sz="1200" i="1" dirty="0" smtClean="0">
                  <a:solidFill>
                    <a:srgbClr val="000000"/>
                  </a:solidFill>
                  <a:latin typeface="Arial" panose="020B0604020202020204" pitchFamily="34" charset="0"/>
                  <a:cs typeface="Arial" panose="020B0604020202020204" pitchFamily="34" charset="0"/>
                </a:rPr>
                <a:t>,</a:t>
              </a:r>
              <a:r>
                <a:rPr lang="en-US" sz="1200" i="1" dirty="0" smtClean="0">
                  <a:solidFill>
                    <a:srgbClr val="000000"/>
                  </a:solidFill>
                  <a:latin typeface="Arial" panose="020B0604020202020204" pitchFamily="34" charset="0"/>
                  <a:cs typeface="Arial" panose="020B0604020202020204" pitchFamily="34" charset="0"/>
                </a:rPr>
                <a:t> 23.3, 23.4, 24, 25, 26 </a:t>
              </a:r>
              <a:r>
                <a:rPr lang="mn-MN" sz="1200" i="1" dirty="0" smtClean="0">
                  <a:solidFill>
                    <a:srgbClr val="000000"/>
                  </a:solidFill>
                  <a:latin typeface="Arial" panose="020B0604020202020204" pitchFamily="34" charset="0"/>
                  <a:cs typeface="Arial" panose="020B0604020202020204" pitchFamily="34" charset="0"/>
                </a:rPr>
                <a:t>дугаар зүйл,</a:t>
              </a:r>
            </a:p>
            <a:p>
              <a:pPr marL="285750" indent="-285750" algn="just">
                <a:buFont typeface="Arial" panose="020B0604020202020204" pitchFamily="34" charset="0"/>
                <a:buChar char="•"/>
              </a:pPr>
              <a:r>
                <a:rPr lang="mn-MN" sz="1200" i="1" dirty="0" smtClean="0">
                  <a:solidFill>
                    <a:srgbClr val="000000"/>
                  </a:solidFill>
                  <a:latin typeface="Arial" panose="020B0604020202020204" pitchFamily="34" charset="0"/>
                  <a:cs typeface="Arial" panose="020B0604020202020204" pitchFamily="34" charset="0"/>
                </a:rPr>
                <a:t>УИХ-ын ХЗБХ-ны 2012 оны 05 дугаар тогтоолын 1, </a:t>
              </a:r>
              <a:r>
                <a:rPr lang="en-US" sz="1200" i="1" dirty="0" smtClean="0">
                  <a:solidFill>
                    <a:srgbClr val="000000"/>
                  </a:solidFill>
                  <a:latin typeface="Arial" panose="020B0604020202020204" pitchFamily="34" charset="0"/>
                  <a:cs typeface="Arial" panose="020B0604020202020204" pitchFamily="34" charset="0"/>
                </a:rPr>
                <a:t>2</a:t>
              </a:r>
              <a:r>
                <a:rPr lang="mn-MN" sz="1200" i="1" dirty="0" smtClean="0">
                  <a:solidFill>
                    <a:srgbClr val="000000"/>
                  </a:solidFill>
                  <a:latin typeface="Arial" panose="020B0604020202020204" pitchFamily="34" charset="0"/>
                  <a:cs typeface="Arial" panose="020B0604020202020204" pitchFamily="34" charset="0"/>
                </a:rPr>
                <a:t> дугаар хавсралт</a:t>
              </a:r>
            </a:p>
            <a:p>
              <a:pPr marL="285750" indent="-285750" algn="just">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p:txBody>
        </p:sp>
      </p:grpSp>
      <p:sp>
        <p:nvSpPr>
          <p:cNvPr id="4" name="Right Arrow 3"/>
          <p:cNvSpPr/>
          <p:nvPr/>
        </p:nvSpPr>
        <p:spPr bwMode="auto">
          <a:xfrm>
            <a:off x="4149601" y="1295400"/>
            <a:ext cx="474401" cy="990600"/>
          </a:xfrm>
          <a:prstGeom prst="rightArrow">
            <a:avLst/>
          </a:prstGeom>
          <a:solidFill>
            <a:schemeClr val="accent1"/>
          </a:solidFill>
          <a:ln w="22225" cap="flat" cmpd="sng" algn="ctr">
            <a:solidFill>
              <a:schemeClr val="tx1">
                <a:alpha val="49019"/>
              </a:scheme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ight Arrow 5"/>
          <p:cNvSpPr/>
          <p:nvPr/>
        </p:nvSpPr>
        <p:spPr bwMode="auto">
          <a:xfrm>
            <a:off x="4114800" y="2996519"/>
            <a:ext cx="423671" cy="914400"/>
          </a:xfrm>
          <a:prstGeom prst="rightArrow">
            <a:avLst/>
          </a:prstGeom>
          <a:solidFill>
            <a:schemeClr val="accent1"/>
          </a:solidFill>
          <a:ln w="22225" cap="flat" cmpd="sng" algn="ctr">
            <a:solidFill>
              <a:schemeClr val="tx1">
                <a:alpha val="49019"/>
              </a:scheme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ight Arrow 10"/>
          <p:cNvSpPr/>
          <p:nvPr/>
        </p:nvSpPr>
        <p:spPr bwMode="auto">
          <a:xfrm>
            <a:off x="4114800" y="5029200"/>
            <a:ext cx="509202" cy="1066800"/>
          </a:xfrm>
          <a:prstGeom prst="rightArrow">
            <a:avLst/>
          </a:prstGeom>
          <a:solidFill>
            <a:schemeClr val="accent1"/>
          </a:solidFill>
          <a:ln w="22225" cap="flat" cmpd="sng" algn="ctr">
            <a:solidFill>
              <a:schemeClr val="tx1">
                <a:alpha val="49019"/>
              </a:scheme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919511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918" y="857250"/>
            <a:ext cx="7009384" cy="342900"/>
          </a:xfrm>
        </p:spPr>
        <p:txBody>
          <a:bodyPr>
            <a:normAutofit/>
          </a:bodyPr>
          <a:lstStyle/>
          <a:p>
            <a:pPr algn="l"/>
            <a:r>
              <a:rPr lang="mn-MN" sz="1050" b="1" dirty="0">
                <a:latin typeface="Arial" pitchFamily="34" charset="0"/>
                <a:cs typeface="Arial" pitchFamily="34" charset="0"/>
              </a:rPr>
              <a:t>Хоёр. Хувийн ашиг сонирхол</a:t>
            </a:r>
            <a:endParaRPr lang="en-US" sz="1050" dirty="0">
              <a:latin typeface="Arial" pitchFamily="34" charset="0"/>
              <a:cs typeface="Arial" pitchFamily="34" charset="0"/>
            </a:endParaRPr>
          </a:p>
        </p:txBody>
      </p:sp>
      <p:graphicFrame>
        <p:nvGraphicFramePr>
          <p:cNvPr id="4" name="Content Placeholder 3"/>
          <p:cNvGraphicFramePr>
            <a:graphicFrameLocks noGrp="1"/>
          </p:cNvGraphicFramePr>
          <p:nvPr>
            <p:ph idx="1"/>
            <p:extLst/>
          </p:nvPr>
        </p:nvGraphicFramePr>
        <p:xfrm>
          <a:off x="494673" y="1184419"/>
          <a:ext cx="8533154" cy="4544553"/>
        </p:xfrm>
        <a:graphic>
          <a:graphicData uri="http://schemas.openxmlformats.org/drawingml/2006/table">
            <a:tbl>
              <a:tblPr firstRow="1" bandRow="1">
                <a:tableStyleId>{5940675A-B579-460E-94D1-54222C63F5DA}</a:tableStyleId>
              </a:tblPr>
              <a:tblGrid>
                <a:gridCol w="488852"/>
                <a:gridCol w="2099072"/>
                <a:gridCol w="1608709"/>
                <a:gridCol w="629496"/>
                <a:gridCol w="2000394"/>
                <a:gridCol w="1706631"/>
              </a:tblGrid>
              <a:tr h="386291">
                <a:tc gridSpan="6">
                  <a:txBody>
                    <a:bodyPr/>
                    <a:lstStyle/>
                    <a:p>
                      <a:r>
                        <a:rPr lang="mn-MN" sz="1100" b="1" kern="1200" dirty="0" smtClean="0">
                          <a:solidFill>
                            <a:schemeClr val="bg1"/>
                          </a:solidFill>
                          <a:latin typeface="Arial" pitchFamily="34" charset="0"/>
                          <a:ea typeface="+mn-ea"/>
                          <a:cs typeface="Arial" pitchFamily="34" charset="0"/>
                        </a:rPr>
                        <a:t>2.3. Гишүүнчлэл, хуулийн этгээдийн удирдах зөвлөлийн гишүүн </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543668">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Хаана, ямар байгууллагад харьяалалтай болох</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gridSpan="2">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Албан тушаал, үүсгэн байгуулагч, гишүүн,  дэмжигчийн аль нь болох</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hMerge="1">
                  <a:txBody>
                    <a:bodyPr/>
                    <a:lstStyle/>
                    <a:p>
                      <a:endParaRPr lang="en-US"/>
                    </a:p>
                  </a:txBody>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Үйл ажиллагааны чиглэл, зорилго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Тайлбар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43668">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УБ хот </a:t>
                      </a:r>
                      <a:r>
                        <a:rPr lang="mn-MN" sz="900" dirty="0">
                          <a:solidFill>
                            <a:srgbClr val="000000"/>
                          </a:solidFill>
                          <a:latin typeface="Arial" pitchFamily="34" charset="0"/>
                          <a:ea typeface="Times New Roman"/>
                          <a:cs typeface="Arial" pitchFamily="34" charset="0"/>
                        </a:rPr>
                        <a:t>дахь Архангай аймгийн Эрдэнэбулган сумын нутгийн зөвлөл</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gridSpan="2">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Гишүүн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hMerge="1">
                  <a:txBody>
                    <a:bodyPr/>
                    <a:lstStyle/>
                    <a:p>
                      <a:endParaRPr lang="en-US"/>
                    </a:p>
                  </a:txBody>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Орон нутгийг хөгжүүлэх</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2012 </a:t>
                      </a:r>
                      <a:r>
                        <a:rPr lang="mn-MN" sz="900" dirty="0">
                          <a:solidFill>
                            <a:srgbClr val="000000"/>
                          </a:solidFill>
                          <a:latin typeface="Arial" pitchFamily="34" charset="0"/>
                          <a:ea typeface="Times New Roman"/>
                          <a:cs typeface="Arial" pitchFamily="34" charset="0"/>
                        </a:rPr>
                        <a:t>онд зөвлөлийн гишүүн болсон.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43668">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2</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Монголын Хөл бөмбөгийн холбоо</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gridSpan="2">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Удирдах зөвлөлийн гишүүн /байсан/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hMerge="1">
                  <a:txBody>
                    <a:bodyPr/>
                    <a:lstStyle/>
                    <a:p>
                      <a:endParaRPr lang="en-US"/>
                    </a:p>
                  </a:txBody>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Спортыг хөгжүүлэх</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2009-2014 </a:t>
                      </a:r>
                      <a:r>
                        <a:rPr lang="mn-MN" sz="900" dirty="0">
                          <a:solidFill>
                            <a:srgbClr val="000000"/>
                          </a:solidFill>
                          <a:latin typeface="Arial" pitchFamily="34" charset="0"/>
                          <a:ea typeface="Times New Roman"/>
                          <a:cs typeface="Arial" pitchFamily="34" charset="0"/>
                        </a:rPr>
                        <a:t>онд гишүүнээр ажиллаж байсан.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395222">
                <a:tc gridSpan="6">
                  <a:txBody>
                    <a:bodyPr/>
                    <a:lstStyle/>
                    <a:p>
                      <a:pPr algn="just"/>
                      <a:r>
                        <a:rPr kumimoji="0" lang="mn-MN" sz="900" kern="1200" dirty="0" smtClean="0">
                          <a:solidFill>
                            <a:schemeClr val="tx1"/>
                          </a:solidFill>
                          <a:effectLst/>
                          <a:latin typeface="Arial" panose="020B0604020202020204" pitchFamily="34" charset="0"/>
                          <a:ea typeface="+mn-ea"/>
                          <a:cs typeface="Arial" panose="020B0604020202020204" pitchFamily="34" charset="0"/>
                        </a:rPr>
                        <a:t>Тайлбар: Холбоо, нэгдэл, хөдөлгөөн, нутгийн зөвлөлийн тэргүүн, гишүүн, нам, улс</a:t>
                      </a:r>
                      <a:r>
                        <a:rPr kumimoji="0" lang="mn-MN" sz="900" kern="1200" baseline="0" dirty="0" smtClean="0">
                          <a:solidFill>
                            <a:schemeClr val="tx1"/>
                          </a:solidFill>
                          <a:effectLst/>
                          <a:latin typeface="Arial" panose="020B0604020202020204" pitchFamily="34" charset="0"/>
                          <a:ea typeface="+mn-ea"/>
                          <a:cs typeface="Arial" panose="020B0604020202020204" pitchFamily="34" charset="0"/>
                        </a:rPr>
                        <a:t> төр, олон нийтийн байгууллагын гишүүнчлэлд байсан болон байгаа талаар бичнэ.</a:t>
                      </a:r>
                      <a:endParaRPr kumimoji="0" lang="en-US" sz="9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mpd="sng">
                      <a:noFill/>
                    </a:lnL>
                    <a:lnR w="12700" cmpd="sng">
                      <a:noFill/>
                    </a:lnR>
                    <a:solidFill>
                      <a:schemeClr val="bg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413764">
                <a:tc gridSpan="6">
                  <a:txBody>
                    <a:bodyPr/>
                    <a:lstStyle/>
                    <a:p>
                      <a:r>
                        <a:rPr lang="mn-MN" sz="1100" b="1" kern="1200" dirty="0" smtClean="0">
                          <a:solidFill>
                            <a:schemeClr val="bg1"/>
                          </a:solidFill>
                          <a:latin typeface="Arial" pitchFamily="34" charset="0"/>
                          <a:ea typeface="+mn-ea"/>
                          <a:cs typeface="Arial" pitchFamily="34" charset="0"/>
                        </a:rPr>
                        <a:t>2.4. Төлөөлөл хэрэгжүүлсэн байдал</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543668">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Хувь хүн, хуулийн этгээдийн нэр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Үйл ажиллагааны чиглэл</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gridSpan="2">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Төлөөллийг хаана, хэзээ, хэрхэн хэрэгжүүлсэн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hMerge="1">
                  <a:txBody>
                    <a:bodyPr/>
                    <a:lstStyle/>
                    <a:p>
                      <a:endParaRPr lang="en-US"/>
                    </a:p>
                  </a:txBody>
                  <a:tcPr/>
                </a:tc>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Тайлбар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630936">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Төрсөн ах Д.Баярсайхан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gridSpan="2">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2015 </a:t>
                      </a:r>
                      <a:r>
                        <a:rPr lang="mn-MN" sz="900" dirty="0">
                          <a:solidFill>
                            <a:srgbClr val="000000"/>
                          </a:solidFill>
                          <a:latin typeface="Arial" pitchFamily="34" charset="0"/>
                          <a:ea typeface="Times New Roman"/>
                          <a:cs typeface="Arial" pitchFamily="34" charset="0"/>
                        </a:rPr>
                        <a:t>онд төрсөн ах Д.Баярсайханы өмчлөлийн орон сууцыг худалдан борлуулахад итгэмжлэлээр төлөөлсөн</a:t>
                      </a:r>
                      <a:endParaRPr lang="en-US" sz="900" dirty="0">
                        <a:solidFill>
                          <a:srgbClr val="000000"/>
                        </a:solidFill>
                        <a:latin typeface="Arial" pitchFamily="34" charset="0"/>
                        <a:ea typeface="Times New Roman"/>
                        <a:cs typeface="Arial" pitchFamily="34" charset="0"/>
                      </a:endParaRPr>
                    </a:p>
                  </a:txBody>
                  <a:tcPr marL="51435" marR="51435" marT="0" marB="0">
                    <a:solidFill>
                      <a:schemeClr val="bg1"/>
                    </a:solidFill>
                  </a:tcPr>
                </a:tc>
                <a:tc hMerge="1">
                  <a:txBody>
                    <a:bodyPr/>
                    <a:lstStyle/>
                    <a:p>
                      <a:endParaRPr lang="en-US"/>
                    </a:p>
                  </a:txBody>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Хан-Уул дүүргийн 11 дүгээр хороо, Шинэ өглөө хотхоны 503 тоот 3 өрөө орон сууцыг худалдсан.</a:t>
                      </a:r>
                      <a:endParaRPr lang="en-US" sz="900" dirty="0">
                        <a:solidFill>
                          <a:srgbClr val="000000"/>
                        </a:solidFill>
                        <a:latin typeface="Arial" pitchFamily="34" charset="0"/>
                        <a:ea typeface="Times New Roman"/>
                        <a:cs typeface="Arial" pitchFamily="34" charset="0"/>
                      </a:endParaRPr>
                    </a:p>
                  </a:txBody>
                  <a:tcPr marL="51435" marR="51435" marT="0" marB="0">
                    <a:solidFill>
                      <a:schemeClr val="bg1"/>
                    </a:solidFill>
                  </a:tcPr>
                </a:tc>
              </a:tr>
              <a:tr h="543668">
                <a:tc gridSpan="6">
                  <a:txBody>
                    <a:bodyPr/>
                    <a:lstStyle/>
                    <a:p>
                      <a:pPr algn="just"/>
                      <a:r>
                        <a:rPr kumimoji="0" lang="mn-MN" sz="900" b="0" kern="1200" dirty="0" smtClean="0">
                          <a:solidFill>
                            <a:schemeClr val="tx1"/>
                          </a:solidFill>
                          <a:effectLst/>
                          <a:latin typeface="Arial" panose="020B0604020202020204" pitchFamily="34" charset="0"/>
                          <a:ea typeface="+mn-ea"/>
                          <a:cs typeface="Arial" panose="020B0604020202020204" pitchFamily="34" charset="0"/>
                        </a:rPr>
                        <a:t>Тайлбар: Хувь хүн, хуулийн этгээдийг төлөөлөн тодорхой үйл ажиллагаа, харилцаанд оролцсон талаар бичнэ</a:t>
                      </a:r>
                      <a:r>
                        <a:rPr kumimoji="0" lang="mn-MN" sz="900" kern="1200" dirty="0" smtClean="0">
                          <a:solidFill>
                            <a:schemeClr val="tx1"/>
                          </a:solidFill>
                          <a:effectLst/>
                          <a:latin typeface="Arial" panose="020B0604020202020204" pitchFamily="34" charset="0"/>
                          <a:ea typeface="+mn-ea"/>
                          <a:cs typeface="Arial" panose="020B0604020202020204" pitchFamily="34" charset="0"/>
                        </a:rPr>
                        <a:t>. </a:t>
                      </a:r>
                      <a:endParaRPr kumimoji="0" lang="en-US" sz="9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46184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08" y="1122956"/>
            <a:ext cx="7314849" cy="212502"/>
          </a:xfrm>
        </p:spPr>
        <p:txBody>
          <a:bodyPr>
            <a:normAutofit fontScale="90000"/>
          </a:bodyPr>
          <a:lstStyle/>
          <a:p>
            <a:r>
              <a:rPr lang="en-US" sz="1200" dirty="0">
                <a:latin typeface="Arial" pitchFamily="34" charset="0"/>
                <a:cs typeface="Arial" pitchFamily="34" charset="0"/>
              </a:rPr>
              <a:t/>
            </a:r>
            <a:br>
              <a:rPr lang="en-US" sz="1200" dirty="0">
                <a:latin typeface="Arial" pitchFamily="34" charset="0"/>
                <a:cs typeface="Arial" pitchFamily="34" charset="0"/>
              </a:rPr>
            </a:br>
            <a:r>
              <a:rPr lang="mn-MN" sz="1200" dirty="0">
                <a:latin typeface="Arial" pitchFamily="34" charset="0"/>
                <a:cs typeface="Arial" pitchFamily="34" charset="0"/>
              </a:rPr>
              <a:t/>
            </a:r>
            <a:br>
              <a:rPr lang="mn-MN" sz="1200" dirty="0">
                <a:latin typeface="Arial" pitchFamily="34" charset="0"/>
                <a:cs typeface="Arial" pitchFamily="34" charset="0"/>
              </a:rPr>
            </a:br>
            <a:r>
              <a:rPr lang="mn-MN" sz="1500" b="1" dirty="0">
                <a:latin typeface="Arial" pitchFamily="34" charset="0"/>
                <a:cs typeface="Arial" pitchFamily="34" charset="0"/>
              </a:rPr>
              <a:t>Хоёр. Хувийн ашиг сонирхол</a:t>
            </a:r>
            <a:r>
              <a:rPr lang="en-US" sz="1500" dirty="0">
                <a:latin typeface="Arial" pitchFamily="34" charset="0"/>
                <a:cs typeface="Arial" pitchFamily="34" charset="0"/>
              </a:rPr>
              <a:t/>
            </a:r>
            <a:br>
              <a:rPr lang="en-US" sz="1500" dirty="0">
                <a:latin typeface="Arial" pitchFamily="34" charset="0"/>
                <a:cs typeface="Arial" pitchFamily="34" charset="0"/>
              </a:rPr>
            </a:br>
            <a:r>
              <a:rPr lang="mn-MN" sz="1500" dirty="0">
                <a:latin typeface="Arial" pitchFamily="34" charset="0"/>
                <a:cs typeface="Arial" pitchFamily="34" charset="0"/>
              </a:rPr>
              <a:t/>
            </a:r>
            <a:br>
              <a:rPr lang="mn-MN" sz="1500" dirty="0">
                <a:latin typeface="Arial" pitchFamily="34" charset="0"/>
                <a:cs typeface="Arial" pitchFamily="34" charset="0"/>
              </a:rPr>
            </a:br>
            <a:r>
              <a:rPr lang="mn-MN" sz="900" b="1" dirty="0">
                <a:latin typeface="Arial" pitchFamily="34" charset="0"/>
                <a:cs typeface="Arial" pitchFamily="34" charset="0"/>
              </a:rPr>
              <a:t/>
            </a:r>
            <a:br>
              <a:rPr lang="mn-MN" sz="900" b="1" dirty="0">
                <a:latin typeface="Arial" pitchFamily="34" charset="0"/>
                <a:cs typeface="Arial" pitchFamily="34" charset="0"/>
              </a:rPr>
            </a:br>
            <a:r>
              <a:rPr lang="mn-MN" sz="975" b="1" dirty="0">
                <a:latin typeface="Arial" pitchFamily="34" charset="0"/>
                <a:cs typeface="Arial" pitchFamily="34" charset="0"/>
              </a:rPr>
              <a:t/>
            </a:r>
            <a:br>
              <a:rPr lang="mn-MN" sz="975" b="1" dirty="0">
                <a:latin typeface="Arial" pitchFamily="34" charset="0"/>
                <a:cs typeface="Arial" pitchFamily="34" charset="0"/>
              </a:rPr>
            </a:br>
            <a:endParaRPr lang="en-US" sz="12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017111"/>
              </p:ext>
            </p:extLst>
          </p:nvPr>
        </p:nvGraphicFramePr>
        <p:xfrm>
          <a:off x="517162" y="1417482"/>
          <a:ext cx="8626838" cy="4625939"/>
        </p:xfrm>
        <a:graphic>
          <a:graphicData uri="http://schemas.openxmlformats.org/drawingml/2006/table">
            <a:tbl>
              <a:tblPr firstRow="1" bandRow="1">
                <a:tableStyleId>{5940675A-B579-460E-94D1-54222C63F5DA}</a:tableStyleId>
              </a:tblPr>
              <a:tblGrid>
                <a:gridCol w="503231"/>
                <a:gridCol w="1581586"/>
                <a:gridCol w="2193533"/>
                <a:gridCol w="1543012"/>
                <a:gridCol w="1052054"/>
                <a:gridCol w="1753422"/>
              </a:tblGrid>
              <a:tr h="414821">
                <a:tc gridSpan="6">
                  <a:txBody>
                    <a:bodyPr/>
                    <a:lstStyle/>
                    <a:p>
                      <a:r>
                        <a:rPr lang="mn-MN" sz="1100" b="1" kern="1200" dirty="0" smtClean="0">
                          <a:solidFill>
                            <a:schemeClr val="bg1"/>
                          </a:solidFill>
                          <a:latin typeface="Arial" pitchFamily="34" charset="0"/>
                          <a:ea typeface="+mn-ea"/>
                          <a:cs typeface="Arial" pitchFamily="34" charset="0"/>
                        </a:rPr>
                        <a:t>2.5. Бэлэг, үйлчилгээ, өв залгамжлал, хандив, туслалцаа, хөнгөлөлт</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1216">
                <a:tc>
                  <a:txBody>
                    <a:bodyPr/>
                    <a:lstStyle/>
                    <a:p>
                      <a:pPr algn="ctr"/>
                      <a:r>
                        <a:rPr lang="mn-MN" sz="900" b="1" dirty="0" smtClean="0">
                          <a:latin typeface="Arial" pitchFamily="34" charset="0"/>
                          <a:cs typeface="Arial" pitchFamily="34" charset="0"/>
                        </a:rPr>
                        <a:t>№</a:t>
                      </a:r>
                      <a:endParaRPr lang="en-US" sz="900" b="1"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b="1" kern="1200" smtClean="0">
                          <a:solidFill>
                            <a:schemeClr val="tx1"/>
                          </a:solidFill>
                          <a:latin typeface="Arial" pitchFamily="34" charset="0"/>
                          <a:ea typeface="+mn-ea"/>
                          <a:cs typeface="Arial" pitchFamily="34" charset="0"/>
                        </a:rPr>
                        <a:t>Эх сурвалжийн</a:t>
                      </a:r>
                      <a:r>
                        <a:rPr lang="en-US" sz="900" b="1" kern="1200" smtClean="0">
                          <a:solidFill>
                            <a:schemeClr val="tx1"/>
                          </a:solidFill>
                          <a:latin typeface="Arial" pitchFamily="34" charset="0"/>
                          <a:ea typeface="+mn-ea"/>
                          <a:cs typeface="Arial" pitchFamily="34" charset="0"/>
                        </a:rPr>
                        <a:t> </a:t>
                      </a:r>
                      <a:r>
                        <a:rPr lang="mn-MN" sz="900" b="1" kern="1200" smtClean="0">
                          <a:solidFill>
                            <a:schemeClr val="tx1"/>
                          </a:solidFill>
                          <a:latin typeface="Arial" pitchFamily="34" charset="0"/>
                          <a:ea typeface="+mn-ea"/>
                          <a:cs typeface="Arial" pitchFamily="34" charset="0"/>
                        </a:rPr>
                        <a:t>нэр,</a:t>
                      </a:r>
                      <a:r>
                        <a:rPr lang="mn-MN" sz="900" b="1" kern="1200" baseline="0" smtClean="0">
                          <a:solidFill>
                            <a:schemeClr val="tx1"/>
                          </a:solidFill>
                          <a:latin typeface="Arial" pitchFamily="34" charset="0"/>
                          <a:ea typeface="+mn-ea"/>
                          <a:cs typeface="Arial" pitchFamily="34" charset="0"/>
                        </a:rPr>
                        <a:t> хаяг</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b="1" kern="1200" dirty="0" smtClean="0">
                          <a:solidFill>
                            <a:schemeClr val="tx1"/>
                          </a:solidFill>
                          <a:latin typeface="Arial" pitchFamily="34" charset="0"/>
                          <a:ea typeface="+mn-ea"/>
                          <a:cs typeface="Arial" pitchFamily="34" charset="0"/>
                        </a:rPr>
                        <a:t>Бэлэг,үйлчилгээ, өв залгамжлалын төрөл </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b="1" kern="1200" dirty="0" smtClean="0">
                          <a:solidFill>
                            <a:schemeClr val="tx1"/>
                          </a:solidFill>
                          <a:latin typeface="Arial" pitchFamily="34" charset="0"/>
                          <a:ea typeface="+mn-ea"/>
                          <a:cs typeface="Arial" pitchFamily="34" charset="0"/>
                        </a:rPr>
                        <a:t>Хандив, туслалцаа, хөнгөлөлтийн  зориулалт </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b="1" kern="1200" dirty="0" smtClean="0">
                          <a:solidFill>
                            <a:schemeClr val="tx1"/>
                          </a:solidFill>
                          <a:latin typeface="Arial" pitchFamily="34" charset="0"/>
                          <a:ea typeface="+mn-ea"/>
                          <a:cs typeface="Arial" pitchFamily="34" charset="0"/>
                        </a:rPr>
                        <a:t>Үнэлгээ</a:t>
                      </a:r>
                      <a:r>
                        <a:rPr lang="mn-MN" sz="900" b="1" kern="1200" baseline="0" dirty="0" smtClean="0">
                          <a:solidFill>
                            <a:schemeClr val="tx1"/>
                          </a:solidFill>
                          <a:latin typeface="Arial" pitchFamily="34" charset="0"/>
                          <a:ea typeface="+mn-ea"/>
                          <a:cs typeface="Arial" pitchFamily="34" charset="0"/>
                        </a:rPr>
                        <a:t> </a:t>
                      </a:r>
                      <a:r>
                        <a:rPr lang="en-US" sz="900" b="1" kern="1200" dirty="0" smtClean="0">
                          <a:solidFill>
                            <a:schemeClr val="tx1"/>
                          </a:solidFill>
                          <a:latin typeface="Arial" pitchFamily="34" charset="0"/>
                          <a:ea typeface="+mn-ea"/>
                          <a:cs typeface="Arial" pitchFamily="34" charset="0"/>
                        </a:rPr>
                        <a:t>/</a:t>
                      </a:r>
                      <a:r>
                        <a:rPr lang="mn-MN" sz="900" b="1" kern="1200" dirty="0" smtClean="0">
                          <a:solidFill>
                            <a:schemeClr val="tx1"/>
                          </a:solidFill>
                          <a:latin typeface="Arial" pitchFamily="34" charset="0"/>
                          <a:ea typeface="+mn-ea"/>
                          <a:cs typeface="Arial" pitchFamily="34" charset="0"/>
                        </a:rPr>
                        <a:t>төгрөг</a:t>
                      </a:r>
                      <a:r>
                        <a:rPr lang="en-US" sz="900" b="1" kern="1200" dirty="0" smtClean="0">
                          <a:solidFill>
                            <a:schemeClr val="tx1"/>
                          </a:solidFill>
                          <a:latin typeface="Arial" pitchFamily="34" charset="0"/>
                          <a:ea typeface="+mn-ea"/>
                          <a:cs typeface="Arial" pitchFamily="34" charset="0"/>
                        </a:rPr>
                        <a:t>/</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b="1" kern="1200" dirty="0" smtClean="0">
                          <a:solidFill>
                            <a:schemeClr val="tx1"/>
                          </a:solidFill>
                          <a:latin typeface="Arial" pitchFamily="34" charset="0"/>
                          <a:ea typeface="+mn-ea"/>
                          <a:cs typeface="Arial" pitchFamily="34" charset="0"/>
                        </a:rPr>
                        <a:t>Тайлбар</a:t>
                      </a:r>
                      <a:endParaRPr lang="en-US" sz="900" dirty="0">
                        <a:latin typeface="Arial" pitchFamily="34" charset="0"/>
                        <a:cs typeface="Arial" pitchFamily="34" charset="0"/>
                      </a:endParaRPr>
                    </a:p>
                  </a:txBody>
                  <a:tcPr marL="68580" marR="68580" marT="34290" marB="34290">
                    <a:solidFill>
                      <a:schemeClr val="bg1"/>
                    </a:solidFill>
                  </a:tcPr>
                </a:tc>
              </a:tr>
              <a:tr h="856555">
                <a:tc>
                  <a:txBody>
                    <a:bodyPr/>
                    <a:lstStyle/>
                    <a:p>
                      <a:pPr algn="ctr"/>
                      <a:r>
                        <a:rPr lang="mn-MN" sz="900" dirty="0" smtClean="0">
                          <a:latin typeface="Arial" pitchFamily="34" charset="0"/>
                          <a:cs typeface="Arial" pitchFamily="34" charset="0"/>
                        </a:rPr>
                        <a:t>1</a:t>
                      </a:r>
                    </a:p>
                  </a:txBody>
                  <a:tcPr marL="68580" marR="68580" marT="34290" marB="34290">
                    <a:solidFill>
                      <a:schemeClr val="bg1"/>
                    </a:solidFill>
                  </a:tcPr>
                </a:tc>
                <a:tc>
                  <a:txBody>
                    <a:bodyPr/>
                    <a:lstStyle/>
                    <a:p>
                      <a:pPr algn="ctr"/>
                      <a:r>
                        <a:rPr lang="mn-MN" sz="900" kern="1200" smtClean="0">
                          <a:solidFill>
                            <a:schemeClr val="tx1"/>
                          </a:solidFill>
                          <a:latin typeface="Arial" pitchFamily="34" charset="0"/>
                          <a:ea typeface="+mn-ea"/>
                          <a:cs typeface="Arial" pitchFamily="34" charset="0"/>
                        </a:rPr>
                        <a:t>Эцэг М.Дорж </a:t>
                      </a:r>
                      <a:endParaRPr lang="en-US" sz="900" kern="1200" smtClean="0">
                        <a:solidFill>
                          <a:schemeClr val="tx1"/>
                        </a:solidFill>
                        <a:latin typeface="Arial" pitchFamily="34" charset="0"/>
                        <a:ea typeface="+mn-ea"/>
                        <a:cs typeface="Arial" pitchFamily="34" charset="0"/>
                      </a:endParaRPr>
                    </a:p>
                    <a:p>
                      <a:pPr algn="ctr"/>
                      <a:r>
                        <a:rPr lang="mn-MN" sz="900" kern="1200" smtClean="0">
                          <a:solidFill>
                            <a:schemeClr val="tx1"/>
                          </a:solidFill>
                          <a:latin typeface="Arial" pitchFamily="34" charset="0"/>
                          <a:ea typeface="+mn-ea"/>
                          <a:cs typeface="Arial" pitchFamily="34" charset="0"/>
                        </a:rPr>
                        <a:t>/өв залгамжлал/</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kern="1200" dirty="0" smtClean="0">
                          <a:solidFill>
                            <a:schemeClr val="tx1"/>
                          </a:solidFill>
                          <a:latin typeface="Arial" pitchFamily="34" charset="0"/>
                          <a:ea typeface="+mn-ea"/>
                          <a:cs typeface="Arial" pitchFamily="34" charset="0"/>
                        </a:rPr>
                        <a:t>Өв залгамжлалаар Баянгол дүүргийн 5 дугаар хороо, 10 дугаар хороолол, 9А байрны 251 тоот орон сууц</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kern="1200" dirty="0" smtClean="0">
                          <a:solidFill>
                            <a:schemeClr val="tx1"/>
                          </a:solidFill>
                          <a:latin typeface="Arial" pitchFamily="34" charset="0"/>
                          <a:ea typeface="+mn-ea"/>
                          <a:cs typeface="Arial" pitchFamily="34" charset="0"/>
                        </a:rPr>
                        <a:t>--</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kern="1200" dirty="0" smtClean="0">
                          <a:solidFill>
                            <a:schemeClr val="tx1"/>
                          </a:solidFill>
                          <a:latin typeface="Arial" pitchFamily="34" charset="0"/>
                          <a:ea typeface="+mn-ea"/>
                          <a:cs typeface="Arial" pitchFamily="34" charset="0"/>
                        </a:rPr>
                        <a:t>80.000.000</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kern="1200" dirty="0" smtClean="0">
                          <a:solidFill>
                            <a:schemeClr val="tx1"/>
                          </a:solidFill>
                          <a:latin typeface="Arial" pitchFamily="34" charset="0"/>
                          <a:ea typeface="+mn-ea"/>
                          <a:cs typeface="Arial" pitchFamily="34" charset="0"/>
                        </a:rPr>
                        <a:t>Эцэг М.Доржоос өв залгамжлалаар авсан</a:t>
                      </a:r>
                      <a:endParaRPr lang="en-US" sz="900" dirty="0">
                        <a:latin typeface="Arial" pitchFamily="34" charset="0"/>
                        <a:cs typeface="Arial" pitchFamily="34" charset="0"/>
                      </a:endParaRPr>
                    </a:p>
                  </a:txBody>
                  <a:tcPr marL="68580" marR="68580" marT="34290" marB="34290">
                    <a:solidFill>
                      <a:schemeClr val="bg1"/>
                    </a:solidFill>
                  </a:tcPr>
                </a:tc>
              </a:tr>
              <a:tr h="1043953">
                <a:tc>
                  <a:txBody>
                    <a:bodyPr/>
                    <a:lstStyle/>
                    <a:p>
                      <a:pPr algn="ctr"/>
                      <a:r>
                        <a:rPr lang="mn-MN" sz="900" dirty="0" smtClean="0">
                          <a:latin typeface="Arial" pitchFamily="34" charset="0"/>
                          <a:cs typeface="Arial" pitchFamily="34" charset="0"/>
                        </a:rPr>
                        <a:t>2</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kern="1200" smtClean="0">
                          <a:solidFill>
                            <a:schemeClr val="tx1"/>
                          </a:solidFill>
                          <a:latin typeface="Arial" pitchFamily="34" charset="0"/>
                          <a:ea typeface="+mn-ea"/>
                          <a:cs typeface="Arial" pitchFamily="34" charset="0"/>
                        </a:rPr>
                        <a:t>Авто тээврийн газар</a:t>
                      </a:r>
                      <a:endParaRPr lang="en-US" sz="900" kern="1200" smtClean="0">
                        <a:solidFill>
                          <a:schemeClr val="tx1"/>
                        </a:solidFill>
                        <a:latin typeface="Arial" pitchFamily="34" charset="0"/>
                        <a:ea typeface="+mn-ea"/>
                        <a:cs typeface="Arial" pitchFamily="34" charset="0"/>
                      </a:endParaRPr>
                    </a:p>
                    <a:p>
                      <a:pPr algn="ctr"/>
                      <a:r>
                        <a:rPr lang="mn-MN" sz="900" kern="1200" smtClean="0">
                          <a:solidFill>
                            <a:schemeClr val="tx1"/>
                          </a:solidFill>
                          <a:latin typeface="Arial" pitchFamily="34" charset="0"/>
                          <a:ea typeface="+mn-ea"/>
                          <a:cs typeface="Arial" pitchFamily="34" charset="0"/>
                        </a:rPr>
                        <a:t>/туслалцаа/</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kern="1200" dirty="0" smtClean="0">
                          <a:solidFill>
                            <a:schemeClr val="tx1"/>
                          </a:solidFill>
                          <a:latin typeface="Arial" pitchFamily="34" charset="0"/>
                          <a:ea typeface="+mn-ea"/>
                          <a:cs typeface="Arial" pitchFamily="34" charset="0"/>
                        </a:rPr>
                        <a:t>Бэлэн мөнгө</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kern="1200" dirty="0" smtClean="0">
                          <a:solidFill>
                            <a:schemeClr val="tx1"/>
                          </a:solidFill>
                          <a:latin typeface="Arial" pitchFamily="34" charset="0"/>
                          <a:ea typeface="+mn-ea"/>
                          <a:cs typeface="Arial" pitchFamily="34" charset="0"/>
                        </a:rPr>
                        <a:t>Орон сууцны нөхцөл сайжруулах</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en-US" sz="900" kern="1200" dirty="0" smtClean="0">
                          <a:solidFill>
                            <a:schemeClr val="tx1"/>
                          </a:solidFill>
                          <a:latin typeface="Arial" pitchFamily="34" charset="0"/>
                          <a:ea typeface="+mn-ea"/>
                          <a:cs typeface="Arial" pitchFamily="34" charset="0"/>
                        </a:rPr>
                        <a:t>10</a:t>
                      </a:r>
                      <a:r>
                        <a:rPr lang="en-US" sz="900" kern="1200" baseline="0" dirty="0" smtClean="0">
                          <a:solidFill>
                            <a:schemeClr val="tx1"/>
                          </a:solidFill>
                          <a:latin typeface="Arial" pitchFamily="34" charset="0"/>
                          <a:ea typeface="+mn-ea"/>
                          <a:cs typeface="Arial" pitchFamily="34" charset="0"/>
                        </a:rPr>
                        <a:t> 000 000</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kern="1200" dirty="0" smtClean="0">
                          <a:solidFill>
                            <a:schemeClr val="tx1"/>
                          </a:solidFill>
                          <a:latin typeface="Arial" pitchFamily="34" charset="0"/>
                          <a:ea typeface="+mn-ea"/>
                          <a:cs typeface="Arial" pitchFamily="34" charset="0"/>
                        </a:rPr>
                        <a:t>Байгууллагаас 2015 онд орон сууцны нөхцөл сайжруулах</a:t>
                      </a:r>
                      <a:endParaRPr lang="en-US" sz="900" dirty="0">
                        <a:latin typeface="Arial" pitchFamily="34" charset="0"/>
                        <a:cs typeface="Arial" pitchFamily="34" charset="0"/>
                      </a:endParaRPr>
                    </a:p>
                  </a:txBody>
                  <a:tcPr marL="68580" marR="68580" marT="34290" marB="34290">
                    <a:solidFill>
                      <a:schemeClr val="bg1"/>
                    </a:solidFill>
                  </a:tcPr>
                </a:tc>
              </a:tr>
              <a:tr h="553094">
                <a:tc>
                  <a:txBody>
                    <a:bodyPr/>
                    <a:lstStyle/>
                    <a:p>
                      <a:pPr algn="ct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b="1" smtClean="0">
                          <a:latin typeface="Arial" pitchFamily="34" charset="0"/>
                          <a:cs typeface="Arial" pitchFamily="34" charset="0"/>
                        </a:rPr>
                        <a:t>Нийт дүн</a:t>
                      </a:r>
                      <a:endParaRPr lang="en-US" sz="900" b="1" dirty="0">
                        <a:latin typeface="Arial" pitchFamily="34" charset="0"/>
                        <a:cs typeface="Arial" pitchFamily="34" charset="0"/>
                      </a:endParaRPr>
                    </a:p>
                  </a:txBody>
                  <a:tcPr marL="68580" marR="68580" marT="34290" marB="34290">
                    <a:solidFill>
                      <a:schemeClr val="bg1"/>
                    </a:solidFill>
                  </a:tcPr>
                </a:tc>
                <a:tc>
                  <a:txBody>
                    <a:bodyPr/>
                    <a:lstStyle/>
                    <a:p>
                      <a:pPr algn="ctr"/>
                      <a:endParaRPr lang="en-US" sz="900"/>
                    </a:p>
                  </a:txBody>
                  <a:tcPr marL="68580" marR="68580" marT="34290" marB="34290">
                    <a:solidFill>
                      <a:schemeClr val="bg1"/>
                    </a:solidFill>
                  </a:tcPr>
                </a:tc>
                <a:tc>
                  <a:txBody>
                    <a:bodyPr/>
                    <a:lstStyle/>
                    <a:p>
                      <a:pPr algn="ctr"/>
                      <a:endParaRPr lang="en-US" sz="900" dirty="0"/>
                    </a:p>
                  </a:txBody>
                  <a:tcPr marL="68580" marR="68580" marT="34290" marB="34290">
                    <a:solidFill>
                      <a:schemeClr val="bg1"/>
                    </a:solidFill>
                  </a:tcPr>
                </a:tc>
                <a:tc>
                  <a:txBody>
                    <a:bodyPr/>
                    <a:lstStyle/>
                    <a:p>
                      <a:pPr algn="ctr"/>
                      <a:r>
                        <a:rPr lang="en-US" sz="900" b="1" kern="1200" dirty="0" smtClean="0">
                          <a:solidFill>
                            <a:schemeClr val="tx1"/>
                          </a:solidFill>
                          <a:latin typeface="Arial" pitchFamily="34" charset="0"/>
                          <a:ea typeface="+mn-ea"/>
                          <a:cs typeface="Arial" pitchFamily="34" charset="0"/>
                        </a:rPr>
                        <a:t>9</a:t>
                      </a:r>
                      <a:r>
                        <a:rPr lang="mn-MN" sz="900" b="1" kern="1200" dirty="0" smtClean="0">
                          <a:solidFill>
                            <a:schemeClr val="tx1"/>
                          </a:solidFill>
                          <a:latin typeface="Arial" pitchFamily="34" charset="0"/>
                          <a:ea typeface="+mn-ea"/>
                          <a:cs typeface="Arial" pitchFamily="34" charset="0"/>
                        </a:rPr>
                        <a:t>2 0</a:t>
                      </a:r>
                      <a:r>
                        <a:rPr lang="en-US" sz="900" b="1" kern="1200" dirty="0" smtClean="0">
                          <a:solidFill>
                            <a:schemeClr val="tx1"/>
                          </a:solidFill>
                          <a:latin typeface="Arial" pitchFamily="34" charset="0"/>
                          <a:ea typeface="+mn-ea"/>
                          <a:cs typeface="Arial" pitchFamily="34" charset="0"/>
                        </a:rPr>
                        <a:t>0</a:t>
                      </a:r>
                      <a:r>
                        <a:rPr lang="mn-MN" sz="900" b="1" kern="1200" dirty="0" smtClean="0">
                          <a:solidFill>
                            <a:schemeClr val="tx1"/>
                          </a:solidFill>
                          <a:latin typeface="Arial" pitchFamily="34" charset="0"/>
                          <a:ea typeface="+mn-ea"/>
                          <a:cs typeface="Arial" pitchFamily="34" charset="0"/>
                        </a:rPr>
                        <a:t>0 000</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endParaRPr lang="en-US" sz="900" dirty="0">
                        <a:latin typeface="Arial" pitchFamily="34" charset="0"/>
                        <a:cs typeface="Arial" pitchFamily="34" charset="0"/>
                      </a:endParaRPr>
                    </a:p>
                  </a:txBody>
                  <a:tcPr marL="68580" marR="68580" marT="34290" marB="34290">
                    <a:solidFill>
                      <a:schemeClr val="bg1"/>
                    </a:solidFill>
                  </a:tcPr>
                </a:tc>
              </a:tr>
              <a:tr h="645277">
                <a:tc gridSpan="6">
                  <a:txBody>
                    <a:bodyPr/>
                    <a:lstStyle/>
                    <a:p>
                      <a:pPr algn="just"/>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Тайлбар</a:t>
                      </a:r>
                      <a:r>
                        <a:rPr kumimoji="0" lang="en-US" sz="900" b="0" kern="1200" dirty="0" smtClean="0">
                          <a:solidFill>
                            <a:schemeClr val="tx1"/>
                          </a:solidFill>
                          <a:effectLst/>
                          <a:latin typeface="Arial" panose="020B0604020202020204" pitchFamily="34" charset="0"/>
                          <a:ea typeface="+mn-ea"/>
                          <a:cs typeface="Arial" panose="020B0604020202020204" pitchFamily="34" charset="0"/>
                        </a:rPr>
                        <a:t>: </a:t>
                      </a:r>
                      <a:r>
                        <a:rPr kumimoji="0" lang="mn-MN" sz="900" b="0" kern="1200" dirty="0" smtClean="0">
                          <a:solidFill>
                            <a:schemeClr val="tx1"/>
                          </a:solidFill>
                          <a:effectLst/>
                          <a:latin typeface="Arial" panose="020B0604020202020204" pitchFamily="34" charset="0"/>
                          <a:ea typeface="+mn-ea"/>
                          <a:cs typeface="Arial" panose="020B0604020202020204" pitchFamily="34" charset="0"/>
                        </a:rPr>
                        <a:t>Тухайн албан тушаалтны</a:t>
                      </a:r>
                      <a:r>
                        <a:rPr kumimoji="0" lang="mn-MN" sz="900" b="0" kern="1200" baseline="0" dirty="0" smtClean="0">
                          <a:solidFill>
                            <a:schemeClr val="tx1"/>
                          </a:solidFill>
                          <a:effectLst/>
                          <a:latin typeface="Arial" panose="020B0604020202020204" pitchFamily="34" charset="0"/>
                          <a:ea typeface="+mn-ea"/>
                          <a:cs typeface="Arial" panose="020B0604020202020204" pitchFamily="34" charset="0"/>
                        </a:rPr>
                        <a:t> </a:t>
                      </a:r>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нэг</a:t>
                      </a:r>
                      <a:r>
                        <a:rPr kumimoji="0" lang="en-US" sz="900" b="0" kern="1200" dirty="0" smtClean="0">
                          <a:solidFill>
                            <a:schemeClr val="tx1"/>
                          </a:solidFill>
                          <a:effectLst/>
                          <a:latin typeface="Arial" panose="020B0604020202020204" pitchFamily="34" charset="0"/>
                          <a:ea typeface="+mn-ea"/>
                          <a:cs typeface="Arial" panose="020B0604020202020204" pitchFamily="34" charset="0"/>
                        </a:rPr>
                        <a:t> </a:t>
                      </a:r>
                      <a:r>
                        <a:rPr kumimoji="0" lang="mn-MN" sz="900" b="0" kern="1200" dirty="0" smtClean="0">
                          <a:solidFill>
                            <a:schemeClr val="tx1"/>
                          </a:solidFill>
                          <a:effectLst/>
                          <a:latin typeface="Arial" panose="020B0604020202020204" pitchFamily="34" charset="0"/>
                          <a:ea typeface="+mn-ea"/>
                          <a:cs typeface="Arial" panose="020B0604020202020204" pitchFamily="34" charset="0"/>
                        </a:rPr>
                        <a:t>сарын цалингаас дээш хэмжээний бэлэг, үйлчилгээ</a:t>
                      </a:r>
                      <a:r>
                        <a:rPr kumimoji="0" lang="mn-MN" sz="900" b="0" kern="1200" baseline="0" dirty="0" smtClean="0">
                          <a:solidFill>
                            <a:schemeClr val="tx1"/>
                          </a:solidFill>
                          <a:effectLst/>
                          <a:latin typeface="Arial" panose="020B0604020202020204" pitchFamily="34" charset="0"/>
                          <a:ea typeface="+mn-ea"/>
                          <a:cs typeface="Arial" panose="020B0604020202020204" pitchFamily="34" charset="0"/>
                        </a:rPr>
                        <a:t> авсныг </a:t>
                      </a:r>
                      <a:r>
                        <a:rPr kumimoji="0" lang="mn-MN" sz="900" b="0" kern="1200" dirty="0" smtClean="0">
                          <a:solidFill>
                            <a:schemeClr val="tx1"/>
                          </a:solidFill>
                          <a:effectLst/>
                          <a:latin typeface="Arial" panose="020B0604020202020204" pitchFamily="34" charset="0"/>
                          <a:ea typeface="+mn-ea"/>
                          <a:cs typeface="Arial" panose="020B0604020202020204" pitchFamily="34" charset="0"/>
                        </a:rPr>
                        <a:t> бичнэ</a:t>
                      </a:r>
                      <a:r>
                        <a:rPr kumimoji="0" lang="mn-MN" sz="1100" kern="1200" dirty="0" smtClean="0">
                          <a:solidFill>
                            <a:schemeClr val="tx1"/>
                          </a:solidFill>
                          <a:effectLst/>
                          <a:latin typeface="Arial" panose="020B0604020202020204" pitchFamily="34" charset="0"/>
                          <a:ea typeface="+mn-ea"/>
                          <a:cs typeface="Arial" panose="020B0604020202020204" pitchFamily="34" charset="0"/>
                        </a:rPr>
                        <a:t>. </a:t>
                      </a:r>
                      <a:r>
                        <a:rPr kumimoji="0" lang="mn-MN" sz="900" kern="1200" dirty="0" smtClean="0">
                          <a:solidFill>
                            <a:schemeClr val="tx1"/>
                          </a:solidFill>
                          <a:effectLst/>
                          <a:latin typeface="Arial" panose="020B0604020202020204" pitchFamily="34" charset="0"/>
                          <a:ea typeface="+mn-ea"/>
                          <a:cs typeface="Arial" panose="020B0604020202020204" pitchFamily="34" charset="0"/>
                        </a:rPr>
                        <a:t>Хууль ёсны өв залгамжлалаар хүлээн авсан буюу авах хөрөнгийн талаар мэдүүлнэ.</a:t>
                      </a:r>
                    </a:p>
                    <a:p>
                      <a:pPr algn="just"/>
                      <a:endParaRPr kumimoji="0" lang="mn-MN" sz="1100" kern="1200" dirty="0" smtClean="0">
                        <a:solidFill>
                          <a:schemeClr val="tx1"/>
                        </a:solidFill>
                        <a:effectLst/>
                        <a:latin typeface="Arial" panose="020B0604020202020204" pitchFamily="34" charset="0"/>
                        <a:ea typeface="+mn-ea"/>
                        <a:cs typeface="Arial" panose="020B0604020202020204" pitchFamily="34" charset="0"/>
                      </a:endParaRPr>
                    </a:p>
                    <a:p>
                      <a:pPr algn="just"/>
                      <a:r>
                        <a:rPr kumimoji="0" lang="mn-MN" sz="1100" kern="1200" dirty="0" smtClean="0">
                          <a:solidFill>
                            <a:schemeClr val="tx1"/>
                          </a:solidFill>
                          <a:effectLst/>
                          <a:latin typeface="Arial" panose="020B0604020202020204" pitchFamily="34" charset="0"/>
                          <a:ea typeface="+mn-ea"/>
                          <a:cs typeface="Arial" panose="020B0604020202020204" pitchFamily="34" charset="0"/>
                        </a:rPr>
                        <a:t>                  </a:t>
                      </a:r>
                      <a:r>
                        <a:rPr kumimoji="0" lang="mn-MN" sz="900" kern="1200" dirty="0" smtClean="0">
                          <a:solidFill>
                            <a:srgbClr val="FF0000"/>
                          </a:solidFill>
                          <a:effectLst/>
                          <a:latin typeface="Arial" panose="020B0604020202020204" pitchFamily="34" charset="0"/>
                          <a:ea typeface="+mn-ea"/>
                          <a:cs typeface="Arial" panose="020B0604020202020204" pitchFamily="34" charset="0"/>
                        </a:rPr>
                        <a:t>Өв</a:t>
                      </a:r>
                      <a:r>
                        <a:rPr kumimoji="0" lang="mn-MN" sz="900" kern="1200" baseline="0" dirty="0" smtClean="0">
                          <a:solidFill>
                            <a:srgbClr val="FF0000"/>
                          </a:solidFill>
                          <a:effectLst/>
                          <a:latin typeface="Arial" panose="020B0604020202020204" pitchFamily="34" charset="0"/>
                          <a:ea typeface="+mn-ea"/>
                          <a:cs typeface="Arial" panose="020B0604020202020204" pitchFamily="34" charset="0"/>
                        </a:rPr>
                        <a:t> залгамжлалаар хүлээн авах хөрөнгийн талаар</a:t>
                      </a:r>
                      <a:endParaRPr kumimoji="0" lang="mn-MN" sz="900" kern="1200" dirty="0" smtClean="0">
                        <a:solidFill>
                          <a:srgbClr val="FF0000"/>
                        </a:solidFill>
                        <a:effectLst/>
                        <a:latin typeface="Arial" panose="020B0604020202020204" pitchFamily="34" charset="0"/>
                        <a:ea typeface="+mn-ea"/>
                        <a:cs typeface="Arial" panose="020B0604020202020204" pitchFamily="34" charset="0"/>
                      </a:endParaRPr>
                    </a:p>
                    <a:p>
                      <a:pPr algn="just"/>
                      <a:r>
                        <a:rPr kumimoji="0" lang="mn-MN" sz="1100" kern="1200" dirty="0" smtClean="0">
                          <a:solidFill>
                            <a:schemeClr val="tx1"/>
                          </a:solidFill>
                          <a:effectLst/>
                          <a:latin typeface="Arial" panose="020B0604020202020204" pitchFamily="34" charset="0"/>
                          <a:ea typeface="+mn-ea"/>
                          <a:cs typeface="Arial" panose="020B0604020202020204" pitchFamily="34" charset="0"/>
                        </a:rPr>
                        <a:t>   </a:t>
                      </a:r>
                      <a:endParaRPr kumimoji="0" lang="en-US" sz="11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Action Button: Help 2">
            <a:hlinkClick r:id="" action="ppaction://noaction" highlightClick="1"/>
          </p:cNvPr>
          <p:cNvSpPr/>
          <p:nvPr/>
        </p:nvSpPr>
        <p:spPr>
          <a:xfrm>
            <a:off x="838201" y="5638800"/>
            <a:ext cx="304800" cy="3810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54305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39" y="857250"/>
            <a:ext cx="6286500" cy="383367"/>
          </a:xfrm>
        </p:spPr>
        <p:txBody>
          <a:bodyPr>
            <a:normAutofit fontScale="90000"/>
          </a:bodyPr>
          <a:lstStyle/>
          <a:p>
            <a:pPr algn="l"/>
            <a:r>
              <a:rPr lang="mn-MN" sz="900" b="1" dirty="0"/>
              <a:t/>
            </a:r>
            <a:br>
              <a:rPr lang="mn-MN" sz="900" b="1" dirty="0"/>
            </a:br>
            <a:r>
              <a:rPr lang="mn-MN" sz="1200" b="1" dirty="0">
                <a:latin typeface="Arial" pitchFamily="34" charset="0"/>
                <a:cs typeface="Arial" pitchFamily="34" charset="0"/>
              </a:rPr>
              <a:t>Хоёр. Хувийн ашиг сонирхол</a:t>
            </a:r>
            <a:r>
              <a:rPr lang="en-US" sz="1200" dirty="0"/>
              <a:t/>
            </a:r>
            <a:br>
              <a:rPr lang="en-US" sz="1200" dirty="0"/>
            </a:br>
            <a:endParaRPr lang="en-US" sz="1200" b="1"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3172163"/>
              </p:ext>
            </p:extLst>
          </p:nvPr>
        </p:nvGraphicFramePr>
        <p:xfrm>
          <a:off x="483433" y="1240617"/>
          <a:ext cx="8660567" cy="4675813"/>
        </p:xfrm>
        <a:graphic>
          <a:graphicData uri="http://schemas.openxmlformats.org/drawingml/2006/table">
            <a:tbl>
              <a:tblPr firstRow="1" bandRow="1">
                <a:tableStyleId>{5940675A-B579-460E-94D1-54222C63F5DA}</a:tableStyleId>
              </a:tblPr>
              <a:tblGrid>
                <a:gridCol w="571331"/>
                <a:gridCol w="2029833"/>
                <a:gridCol w="1879478"/>
                <a:gridCol w="2014783"/>
                <a:gridCol w="2165142"/>
              </a:tblGrid>
              <a:tr h="341245">
                <a:tc gridSpan="5">
                  <a:txBody>
                    <a:bodyPr/>
                    <a:lstStyle/>
                    <a:p>
                      <a:r>
                        <a:rPr lang="mn-MN" sz="1100" b="1" kern="1200" dirty="0" smtClean="0">
                          <a:solidFill>
                            <a:schemeClr val="bg1"/>
                          </a:solidFill>
                          <a:latin typeface="Arial" pitchFamily="34" charset="0"/>
                          <a:ea typeface="+mn-ea"/>
                          <a:cs typeface="Arial" pitchFamily="34" charset="0"/>
                        </a:rPr>
                        <a:t>2.6. Урьдчилсан мэдүүлэг, бусад мэдэгдэл, тайлбар гаргасан байдал</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2933">
                <a:tc>
                  <a:txBody>
                    <a:bodyPr/>
                    <a:lstStyle/>
                    <a:p>
                      <a:pPr algn="ctr">
                        <a:lnSpc>
                          <a:spcPct val="115000"/>
                        </a:lnSpc>
                        <a:spcAft>
                          <a:spcPts val="0"/>
                        </a:spcAft>
                      </a:pPr>
                      <a:r>
                        <a:rPr lang="mn-MN" sz="900" b="1" dirty="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a:ea typeface="Times New Roman"/>
                        </a:rPr>
                        <a:t>Мэдүүлэг, мэдэгдлийн нэр</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800" b="1" dirty="0">
                          <a:solidFill>
                            <a:srgbClr val="000000"/>
                          </a:solidFill>
                          <a:latin typeface="Arial"/>
                          <a:ea typeface="Times New Roman"/>
                        </a:rPr>
                        <a:t>Мэдүүлэг, мэдэгдэл, тайлбарыг хэзээ, хаана, хэнд гаргасан /</a:t>
                      </a:r>
                      <a:r>
                        <a:rPr lang="mn-MN" sz="800" dirty="0">
                          <a:solidFill>
                            <a:srgbClr val="000000"/>
                          </a:solidFill>
                          <a:latin typeface="Arial"/>
                          <a:ea typeface="Times New Roman"/>
                        </a:rPr>
                        <a:t>Байгууллага, албан тушаалтан</a:t>
                      </a:r>
                      <a:r>
                        <a:rPr lang="mn-MN" sz="800" b="1" dirty="0">
                          <a:solidFill>
                            <a:srgbClr val="000000"/>
                          </a:solidFill>
                          <a:latin typeface="Arial"/>
                          <a:ea typeface="Times New Roman"/>
                        </a:rPr>
                        <a:t>/</a:t>
                      </a:r>
                      <a:endParaRPr lang="en-US" sz="8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a:ea typeface="Times New Roman"/>
                        </a:rPr>
                        <a:t>Гаргах болсон шалтгаан, нөхцөл</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a:ea typeface="Times New Roman"/>
                        </a:rPr>
                        <a:t>Товч утга</a:t>
                      </a:r>
                      <a:endParaRPr lang="en-US" sz="900" dirty="0">
                        <a:solidFill>
                          <a:srgbClr val="000000"/>
                        </a:solidFill>
                        <a:latin typeface="Times New Roman"/>
                        <a:ea typeface="Times New Roman"/>
                      </a:endParaRPr>
                    </a:p>
                  </a:txBody>
                  <a:tcPr marL="51435" marR="51435" marT="0" marB="0" anchor="ctr">
                    <a:solidFill>
                      <a:schemeClr val="bg1"/>
                    </a:solidFill>
                  </a:tcPr>
                </a:tc>
              </a:tr>
              <a:tr h="1013568">
                <a:tc>
                  <a:txBody>
                    <a:bodyPr/>
                    <a:lstStyle/>
                    <a:p>
                      <a:pPr algn="ctr">
                        <a:lnSpc>
                          <a:spcPct val="115000"/>
                        </a:lnSpc>
                        <a:spcAft>
                          <a:spcPts val="0"/>
                        </a:spcAft>
                      </a:pPr>
                      <a:r>
                        <a:rPr lang="mn-MN" sz="900" dirty="0">
                          <a:solidFill>
                            <a:srgbClr val="000000"/>
                          </a:solidFill>
                          <a:latin typeface="Arial"/>
                          <a:ea typeface="Times New Roman"/>
                        </a:rPr>
                        <a:t>1</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Ашиг сонирхлын зөрчилгүй гэдгээ илэрхийлэх, зөрчил үүссэн тухай мэдэгдэл</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Авто замын газрын Хуулийн зөвлөх Д.Намсрайжавт </a:t>
                      </a:r>
                      <a:r>
                        <a:rPr lang="mn-MN" sz="900" dirty="0" smtClean="0">
                          <a:solidFill>
                            <a:srgbClr val="000000"/>
                          </a:solidFill>
                          <a:latin typeface="Arial"/>
                          <a:ea typeface="Times New Roman"/>
                        </a:rPr>
                        <a:t>2015.06.09</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endParaRPr lang="mn-MN" sz="900" dirty="0">
                        <a:solidFill>
                          <a:srgbClr val="000000"/>
                        </a:solidFill>
                        <a:latin typeface="Arial"/>
                        <a:ea typeface="Times New Roman"/>
                      </a:endParaRPr>
                    </a:p>
                    <a:p>
                      <a:pPr algn="ctr">
                        <a:lnSpc>
                          <a:spcPct val="115000"/>
                        </a:lnSpc>
                        <a:spcAft>
                          <a:spcPts val="0"/>
                        </a:spcAft>
                      </a:pPr>
                      <a:r>
                        <a:rPr lang="mn-MN" sz="900" dirty="0">
                          <a:solidFill>
                            <a:srgbClr val="000000"/>
                          </a:solidFill>
                          <a:latin typeface="Arial"/>
                          <a:ea typeface="Times New Roman"/>
                        </a:rPr>
                        <a:t>Худалдан авах ажиллагааны үнэлгээний хорооны гишүүнээр ажиллахдаа гаргасан.</a:t>
                      </a:r>
                      <a:endParaRPr lang="en-US" sz="900" dirty="0">
                        <a:solidFill>
                          <a:srgbClr val="000000"/>
                        </a:solidFill>
                        <a:latin typeface="Times New Roman"/>
                        <a:ea typeface="Times New Roman"/>
                      </a:endParaRPr>
                    </a:p>
                  </a:txBody>
                  <a:tcPr marL="51435" marR="51435" marT="0" marB="0">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Авто замын газраас зарласан тендерт үнэлгээний хорооны гишүүнээр оролцохдоо ашиг сонирхлын зөрчилгүй гэдгээ илэрхийлсэн.</a:t>
                      </a:r>
                      <a:endParaRPr lang="en-US" sz="900" dirty="0">
                        <a:solidFill>
                          <a:srgbClr val="000000"/>
                        </a:solidFill>
                        <a:latin typeface="Times New Roman"/>
                        <a:ea typeface="Times New Roman"/>
                      </a:endParaRPr>
                    </a:p>
                  </a:txBody>
                  <a:tcPr marL="51435" marR="51435" marT="0" marB="0" anchor="ctr">
                    <a:solidFill>
                      <a:schemeClr val="bg1"/>
                    </a:solidFill>
                  </a:tcPr>
                </a:tc>
              </a:tr>
              <a:tr h="807507">
                <a:tc>
                  <a:txBody>
                    <a:bodyPr/>
                    <a:lstStyle/>
                    <a:p>
                      <a:pPr algn="ctr">
                        <a:lnSpc>
                          <a:spcPct val="115000"/>
                        </a:lnSpc>
                        <a:spcAft>
                          <a:spcPts val="0"/>
                        </a:spcAft>
                      </a:pPr>
                      <a:r>
                        <a:rPr lang="mn-MN" sz="900">
                          <a:solidFill>
                            <a:srgbClr val="000000"/>
                          </a:solidFill>
                          <a:latin typeface="Arial"/>
                          <a:ea typeface="Times New Roman"/>
                        </a:rPr>
                        <a:t>2</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Хувийн ашиг сонирхлын урьдчилсан мэдүүлэг</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Байгаль орчин, ногоон хөгжлийн яаманд </a:t>
                      </a:r>
                      <a:r>
                        <a:rPr lang="mn-MN" sz="900" dirty="0" smtClean="0">
                          <a:solidFill>
                            <a:srgbClr val="000000"/>
                          </a:solidFill>
                          <a:latin typeface="Arial"/>
                          <a:ea typeface="Times New Roman"/>
                        </a:rPr>
                        <a:t>2015.09.20-ны </a:t>
                      </a:r>
                      <a:r>
                        <a:rPr lang="mn-MN" sz="900" dirty="0">
                          <a:solidFill>
                            <a:srgbClr val="000000"/>
                          </a:solidFill>
                          <a:latin typeface="Arial"/>
                          <a:ea typeface="Times New Roman"/>
                        </a:rPr>
                        <a:t>өдөр гаргасан</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Нийтийн албанд томилогдохоор нэр дэвшихдээ гаргасан. </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Хувийн ашиг сонирхлын байдлыг мэдүүлсэн</a:t>
                      </a:r>
                      <a:endParaRPr lang="en-US" sz="900" dirty="0">
                        <a:solidFill>
                          <a:srgbClr val="000000"/>
                        </a:solidFill>
                        <a:latin typeface="Times New Roman"/>
                        <a:ea typeface="Times New Roman"/>
                      </a:endParaRPr>
                    </a:p>
                  </a:txBody>
                  <a:tcPr marL="51435" marR="51435" marT="0" marB="0" anchor="ctr">
                    <a:solidFill>
                      <a:schemeClr val="bg1"/>
                    </a:solidFill>
                  </a:tcPr>
                </a:tc>
              </a:tr>
              <a:tr h="526550">
                <a:tc gridSpan="5">
                  <a:txBody>
                    <a:bodyPr/>
                    <a:lstStyle/>
                    <a:p>
                      <a:pPr algn="just"/>
                      <a:r>
                        <a:rPr kumimoji="0" lang="mn-MN" sz="900" b="0" kern="1200" dirty="0" smtClean="0">
                          <a:solidFill>
                            <a:schemeClr val="tx1"/>
                          </a:solidFill>
                          <a:effectLst/>
                          <a:latin typeface="Arial" panose="020B0604020202020204" pitchFamily="34" charset="0"/>
                          <a:ea typeface="+mn-ea"/>
                          <a:cs typeface="Arial" panose="020B0604020202020204" pitchFamily="34" charset="0"/>
                        </a:rPr>
                        <a:t>Тайлбар:  Тухайн </a:t>
                      </a:r>
                      <a:r>
                        <a:rPr kumimoji="0" lang="mn-MN" sz="900" kern="1200" dirty="0" smtClean="0">
                          <a:solidFill>
                            <a:schemeClr val="tx1"/>
                          </a:solidFill>
                          <a:effectLst/>
                          <a:latin typeface="Arial" panose="020B0604020202020204" pitchFamily="34" charset="0"/>
                          <a:ea typeface="+mn-ea"/>
                          <a:cs typeface="Arial" panose="020B0604020202020204" pitchFamily="34" charset="0"/>
                        </a:rPr>
                        <a:t>жилд нийтийн албанд томилогдохоор нэр дэвшихдээ гаргасан хувийн ашиг сонирхлын урьдчилсан мэдүүлэг,</a:t>
                      </a:r>
                      <a:r>
                        <a:rPr kumimoji="0" lang="mn-MN" sz="900" kern="1200" baseline="0" dirty="0" smtClean="0">
                          <a:solidFill>
                            <a:schemeClr val="tx1"/>
                          </a:solidFill>
                          <a:effectLst/>
                          <a:latin typeface="Arial" panose="020B0604020202020204" pitchFamily="34" charset="0"/>
                          <a:ea typeface="+mn-ea"/>
                          <a:cs typeface="Arial" panose="020B0604020202020204" pitchFamily="34" charset="0"/>
                        </a:rPr>
                        <a:t> бусад мэдэгдэл, тайлбар </a:t>
                      </a:r>
                      <a:r>
                        <a:rPr kumimoji="0" lang="mn-MN" sz="900" kern="1200" dirty="0" smtClean="0">
                          <a:solidFill>
                            <a:schemeClr val="tx1"/>
                          </a:solidFill>
                          <a:effectLst/>
                          <a:latin typeface="Arial" panose="020B0604020202020204" pitchFamily="34" charset="0"/>
                          <a:ea typeface="+mn-ea"/>
                          <a:cs typeface="Arial" panose="020B0604020202020204" pitchFamily="34" charset="0"/>
                        </a:rPr>
                        <a:t>гаргасан тухай</a:t>
                      </a:r>
                      <a:r>
                        <a:rPr kumimoji="0" lang="mn-MN" sz="900" kern="1200" baseline="0" dirty="0" smtClean="0">
                          <a:solidFill>
                            <a:schemeClr val="tx1"/>
                          </a:solidFill>
                          <a:effectLst/>
                          <a:latin typeface="Arial" panose="020B0604020202020204" pitchFamily="34" charset="0"/>
                          <a:ea typeface="+mn-ea"/>
                          <a:cs typeface="Arial" panose="020B0604020202020204" pitchFamily="34" charset="0"/>
                        </a:rPr>
                        <a:t> </a:t>
                      </a:r>
                      <a:r>
                        <a:rPr kumimoji="0" lang="mn-MN" sz="900" kern="1200" dirty="0" smtClean="0">
                          <a:solidFill>
                            <a:schemeClr val="tx1"/>
                          </a:solidFill>
                          <a:effectLst/>
                          <a:latin typeface="Arial" panose="020B0604020202020204" pitchFamily="34" charset="0"/>
                          <a:ea typeface="+mn-ea"/>
                          <a:cs typeface="Arial" panose="020B0604020202020204" pitchFamily="34" charset="0"/>
                        </a:rPr>
                        <a:t>бичнэ. </a:t>
                      </a:r>
                      <a:endParaRPr kumimoji="0" lang="en-US" sz="9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mpd="sng">
                      <a:noFill/>
                    </a:lnL>
                    <a:lnR w="12700" cmpd="sng">
                      <a:noFill/>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7686">
                <a:tc gridSpan="5">
                  <a:txBody>
                    <a:bodyPr/>
                    <a:lstStyle/>
                    <a:p>
                      <a:r>
                        <a:rPr lang="mn-MN" sz="1100" b="1" kern="1200" dirty="0" smtClean="0">
                          <a:solidFill>
                            <a:schemeClr val="bg1"/>
                          </a:solidFill>
                          <a:latin typeface="Arial" pitchFamily="34" charset="0"/>
                          <a:ea typeface="+mn-ea"/>
                          <a:cs typeface="Arial" pitchFamily="34" charset="0"/>
                        </a:rPr>
                        <a:t>2.7. Албан тушаалын бүрэн эрхийнхээ дагуу олж авсан мэдээллийг хууль бусаар задруулах, албан үүрэгтээ хамааралгүй байдлаар ашиглахгүйг мэдэгдье.</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6324">
                <a:tc gridSpan="5">
                  <a:txBody>
                    <a:bodyPr/>
                    <a:lstStyle/>
                    <a:p>
                      <a:r>
                        <a:rPr lang="mn-MN" sz="900" b="1" kern="1200" dirty="0" smtClean="0">
                          <a:solidFill>
                            <a:schemeClr val="tx1"/>
                          </a:solidFill>
                          <a:latin typeface="Arial" pitchFamily="34" charset="0"/>
                          <a:ea typeface="+mn-ea"/>
                          <a:cs typeface="Arial" pitchFamily="34" charset="0"/>
                        </a:rPr>
                        <a:t>Гарын үсэг:                        </a:t>
                      </a:r>
                      <a:r>
                        <a:rPr lang="mn-MN" sz="900" b="1" i="1" kern="1200" dirty="0" smtClean="0">
                          <a:solidFill>
                            <a:schemeClr val="accent1">
                              <a:lumMod val="75000"/>
                            </a:schemeClr>
                          </a:solidFill>
                          <a:latin typeface="Arial" pitchFamily="34" charset="0"/>
                          <a:ea typeface="+mn-ea"/>
                          <a:cs typeface="Arial" pitchFamily="34" charset="0"/>
                        </a:rPr>
                        <a:t>Д.</a:t>
                      </a:r>
                      <a:r>
                        <a:rPr lang="mn-MN" sz="900" b="1" i="1" kern="1200" baseline="0" dirty="0" smtClean="0">
                          <a:solidFill>
                            <a:schemeClr val="accent1">
                              <a:lumMod val="75000"/>
                            </a:schemeClr>
                          </a:solidFill>
                          <a:latin typeface="Arial" pitchFamily="34" charset="0"/>
                          <a:ea typeface="+mn-ea"/>
                          <a:cs typeface="Arial" pitchFamily="34" charset="0"/>
                        </a:rPr>
                        <a:t> Болд</a:t>
                      </a:r>
                    </a:p>
                    <a:p>
                      <a:r>
                        <a:rPr lang="mn-MN" sz="900" b="1" i="1" kern="1200" baseline="0" dirty="0" smtClean="0">
                          <a:solidFill>
                            <a:schemeClr val="accent1">
                              <a:lumMod val="75000"/>
                            </a:schemeClr>
                          </a:solidFill>
                          <a:latin typeface="Arial" pitchFamily="34" charset="0"/>
                          <a:ea typeface="+mn-ea"/>
                          <a:cs typeface="Arial" pitchFamily="34" charset="0"/>
                        </a:rPr>
                        <a:t>                            </a:t>
                      </a:r>
                    </a:p>
                    <a:p>
                      <a:endParaRPr lang="mn-MN" sz="900" b="1" i="1" kern="1200" baseline="0" dirty="0" smtClean="0">
                        <a:solidFill>
                          <a:schemeClr val="accent1">
                            <a:lumMod val="75000"/>
                          </a:schemeClr>
                        </a:solidFill>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mn-MN" sz="900" kern="1200" dirty="0" smtClean="0">
                          <a:solidFill>
                            <a:srgbClr val="FF0000"/>
                          </a:solidFill>
                          <a:effectLst/>
                          <a:latin typeface="Arial" panose="020B0604020202020204" pitchFamily="34" charset="0"/>
                          <a:ea typeface="+mn-ea"/>
                          <a:cs typeface="Arial" panose="020B0604020202020204" pitchFamily="34" charset="0"/>
                        </a:rPr>
                        <a:t>                             Баталгаажуулалт</a:t>
                      </a:r>
                      <a:endParaRPr kumimoji="0" lang="en-US" sz="900" kern="1200" dirty="0" smtClean="0">
                        <a:solidFill>
                          <a:srgbClr val="FF0000"/>
                        </a:solidFill>
                        <a:effectLst/>
                        <a:latin typeface="Arial" panose="020B0604020202020204" pitchFamily="34" charset="0"/>
                        <a:ea typeface="+mn-ea"/>
                        <a:cs typeface="Arial" panose="020B0604020202020204" pitchFamily="34" charset="0"/>
                      </a:endParaRPr>
                    </a:p>
                    <a:p>
                      <a:endParaRPr lang="en-US" sz="900" dirty="0">
                        <a:solidFill>
                          <a:schemeClr val="accent1">
                            <a:lumMod val="75000"/>
                          </a:schemeClr>
                        </a:solidFill>
                        <a:latin typeface="Arial" pitchFamily="34" charset="0"/>
                        <a:cs typeface="Arial" pitchFamily="34" charset="0"/>
                      </a:endParaRPr>
                    </a:p>
                  </a:txBody>
                  <a:tcPr marL="68580" marR="68580" marT="34290" marB="3429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Action Button: Help 2">
            <a:hlinkClick r:id="" action="ppaction://noaction" highlightClick="1"/>
          </p:cNvPr>
          <p:cNvSpPr/>
          <p:nvPr/>
        </p:nvSpPr>
        <p:spPr>
          <a:xfrm>
            <a:off x="838200" y="5334000"/>
            <a:ext cx="457200" cy="4572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832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85" y="857250"/>
            <a:ext cx="6493647" cy="342900"/>
          </a:xfrm>
        </p:spPr>
        <p:txBody>
          <a:bodyPr>
            <a:noAutofit/>
          </a:bodyPr>
          <a:lstStyle/>
          <a:p>
            <a:pPr algn="l"/>
            <a:r>
              <a:rPr lang="mn-MN" sz="900" dirty="0">
                <a:latin typeface="Arial" pitchFamily="34" charset="0"/>
                <a:cs typeface="Arial" pitchFamily="34" charset="0"/>
              </a:rPr>
              <a:t/>
            </a:r>
            <a:br>
              <a:rPr lang="mn-MN" sz="900" dirty="0">
                <a:latin typeface="Arial" pitchFamily="34" charset="0"/>
                <a:cs typeface="Arial" pitchFamily="34" charset="0"/>
              </a:rPr>
            </a:br>
            <a:r>
              <a:rPr lang="mn-MN" sz="900" dirty="0">
                <a:latin typeface="Arial" pitchFamily="34" charset="0"/>
                <a:cs typeface="Arial" pitchFamily="34" charset="0"/>
              </a:rPr>
              <a:t/>
            </a:r>
            <a:br>
              <a:rPr lang="mn-MN" sz="900" dirty="0">
                <a:latin typeface="Arial" pitchFamily="34" charset="0"/>
                <a:cs typeface="Arial" pitchFamily="34" charset="0"/>
              </a:rPr>
            </a:br>
            <a:r>
              <a:rPr lang="mn-MN" sz="1050" b="1" dirty="0">
                <a:latin typeface="Arial" pitchFamily="34" charset="0"/>
                <a:cs typeface="Arial" pitchFamily="34" charset="0"/>
              </a:rPr>
              <a:t>Гурав. Хөрөнгө, орлого:</a:t>
            </a:r>
            <a:br>
              <a:rPr lang="mn-MN" sz="1050" b="1"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endParaRPr lang="en-US" sz="9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6986805"/>
              </p:ext>
            </p:extLst>
          </p:nvPr>
        </p:nvGraphicFramePr>
        <p:xfrm>
          <a:off x="438464" y="1200150"/>
          <a:ext cx="8544392" cy="4733145"/>
        </p:xfrm>
        <a:graphic>
          <a:graphicData uri="http://schemas.openxmlformats.org/drawingml/2006/table">
            <a:tbl>
              <a:tblPr firstRow="1" bandRow="1">
                <a:tableStyleId>{5940675A-B579-460E-94D1-54222C63F5DA}</a:tableStyleId>
              </a:tblPr>
              <a:tblGrid>
                <a:gridCol w="341155"/>
                <a:gridCol w="3076603"/>
                <a:gridCol w="1708878"/>
                <a:gridCol w="1708878"/>
                <a:gridCol w="1708878"/>
              </a:tblGrid>
              <a:tr h="232086">
                <a:tc gridSpan="5">
                  <a:txBody>
                    <a:bodyPr/>
                    <a:lstStyle/>
                    <a:p>
                      <a:r>
                        <a:rPr lang="mn-MN" sz="900" b="1" kern="1200" dirty="0" smtClean="0">
                          <a:solidFill>
                            <a:schemeClr val="bg1"/>
                          </a:solidFill>
                          <a:latin typeface="Arial" pitchFamily="34" charset="0"/>
                          <a:ea typeface="+mn-ea"/>
                          <a:cs typeface="Arial" pitchFamily="34" charset="0"/>
                        </a:rPr>
                        <a:t>3</a:t>
                      </a:r>
                      <a:r>
                        <a:rPr lang="en-US" sz="900" b="1" kern="1200" dirty="0" smtClean="0">
                          <a:solidFill>
                            <a:schemeClr val="bg1"/>
                          </a:solidFill>
                          <a:latin typeface="Arial" pitchFamily="34" charset="0"/>
                          <a:ea typeface="+mn-ea"/>
                          <a:cs typeface="Arial" pitchFamily="34" charset="0"/>
                        </a:rPr>
                        <a:t>.</a:t>
                      </a:r>
                      <a:r>
                        <a:rPr lang="mn-MN" sz="900" b="1" kern="1200" dirty="0" smtClean="0">
                          <a:solidFill>
                            <a:schemeClr val="bg1"/>
                          </a:solidFill>
                          <a:latin typeface="Arial" pitchFamily="34" charset="0"/>
                          <a:ea typeface="+mn-ea"/>
                          <a:cs typeface="Arial" pitchFamily="34" charset="0"/>
                        </a:rPr>
                        <a:t>1. </a:t>
                      </a:r>
                      <a:r>
                        <a:rPr lang="en-US" sz="900" b="1" kern="1200" dirty="0" smtClean="0">
                          <a:solidFill>
                            <a:schemeClr val="bg1"/>
                          </a:solidFill>
                          <a:latin typeface="Arial" pitchFamily="34" charset="0"/>
                          <a:ea typeface="+mn-ea"/>
                          <a:cs typeface="Arial" pitchFamily="34" charset="0"/>
                        </a:rPr>
                        <a:t> </a:t>
                      </a:r>
                      <a:r>
                        <a:rPr lang="mn-MN" sz="900" b="1" kern="1200" dirty="0" smtClean="0">
                          <a:solidFill>
                            <a:schemeClr val="bg1"/>
                          </a:solidFill>
                          <a:latin typeface="Arial" pitchFamily="34" charset="0"/>
                          <a:ea typeface="+mn-ea"/>
                          <a:cs typeface="Arial" pitchFamily="34" charset="0"/>
                        </a:rPr>
                        <a:t>Орлого</a:t>
                      </a:r>
                      <a:r>
                        <a:rPr lang="en-US" sz="900" b="1" kern="1200" dirty="0" smtClean="0">
                          <a:solidFill>
                            <a:schemeClr val="bg1"/>
                          </a:solidFill>
                          <a:latin typeface="Arial" pitchFamily="34" charset="0"/>
                          <a:ea typeface="+mn-ea"/>
                          <a:cs typeface="Arial" pitchFamily="34" charset="0"/>
                        </a:rPr>
                        <a:t>            </a:t>
                      </a:r>
                      <a:r>
                        <a:rPr lang="mn-MN" sz="900" b="1" kern="1200" dirty="0" smtClean="0">
                          <a:solidFill>
                            <a:schemeClr val="bg1"/>
                          </a:solidFill>
                          <a:latin typeface="Arial" pitchFamily="34" charset="0"/>
                          <a:ea typeface="+mn-ea"/>
                          <a:cs typeface="Arial" pitchFamily="34" charset="0"/>
                        </a:rPr>
                        <a:t>                                                                                                                                   </a:t>
                      </a:r>
                      <a:r>
                        <a:rPr lang="mn-MN" sz="900" b="1" kern="1200" dirty="0" smtClean="0">
                          <a:solidFill>
                            <a:schemeClr val="bg1"/>
                          </a:solidFill>
                          <a:latin typeface="Arial"/>
                          <a:ea typeface="+mn-ea"/>
                          <a:cs typeface="Arial"/>
                        </a:rPr>
                        <a:t>/төгрөгөөр/</a:t>
                      </a:r>
                      <a:r>
                        <a:rPr lang="en-US" sz="900" b="1" kern="1200" dirty="0" smtClean="0">
                          <a:solidFill>
                            <a:schemeClr val="bg1"/>
                          </a:solidFill>
                          <a:latin typeface="Arial" pitchFamily="34" charset="0"/>
                          <a:ea typeface="+mn-ea"/>
                          <a:cs typeface="Arial" pitchFamily="34" charset="0"/>
                        </a:rPr>
                        <a:t>                                                                             </a:t>
                      </a:r>
                      <a:r>
                        <a:rPr lang="mn-MN" sz="900" b="1" kern="1200" dirty="0" smtClean="0">
                          <a:solidFill>
                            <a:schemeClr val="bg1"/>
                          </a:solidFill>
                          <a:latin typeface="Arial" pitchFamily="34" charset="0"/>
                          <a:ea typeface="+mn-ea"/>
                          <a:cs typeface="Arial" pitchFamily="34" charset="0"/>
                        </a:rPr>
                        <a:t>                                                                    </a:t>
                      </a:r>
                      <a:endParaRPr lang="en-US" sz="9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solidFill>
                      <a:schemeClr val="tx1">
                        <a:lumMod val="50000"/>
                        <a:lumOff val="50000"/>
                      </a:schemeClr>
                    </a:solidFill>
                  </a:tcPr>
                </a:tc>
                <a:tc hMerge="1">
                  <a:txBody>
                    <a:bodyPr/>
                    <a:lstStyle/>
                    <a:p>
                      <a:endParaRPr lang="en-US" dirty="0"/>
                    </a:p>
                  </a:txBody>
                  <a:tcPr>
                    <a:solidFill>
                      <a:schemeClr val="tx1">
                        <a:lumMod val="50000"/>
                        <a:lumOff val="50000"/>
                      </a:schemeClr>
                    </a:solidFill>
                  </a:tcPr>
                </a:tc>
                <a:tc hMerge="1">
                  <a:txBody>
                    <a:bodyPr/>
                    <a:lstStyle/>
                    <a:p>
                      <a:endParaRPr lang="en-US" dirty="0"/>
                    </a:p>
                  </a:txBody>
                  <a:tcPr>
                    <a:solidFill>
                      <a:schemeClr val="tx1">
                        <a:lumMod val="50000"/>
                        <a:lumOff val="50000"/>
                      </a:schemeClr>
                    </a:solidFill>
                  </a:tcPr>
                </a:tc>
                <a:tc hMerge="1">
                  <a:txBody>
                    <a:bodyPr/>
                    <a:lstStyle/>
                    <a:p>
                      <a:endParaRPr lang="en-US" dirty="0"/>
                    </a:p>
                  </a:txBody>
                  <a:tcPr>
                    <a:solidFill>
                      <a:schemeClr val="tx1">
                        <a:lumMod val="50000"/>
                        <a:lumOff val="50000"/>
                      </a:schemeClr>
                    </a:solidFill>
                  </a:tcPr>
                </a:tc>
              </a:tr>
              <a:tr h="372722">
                <a:tc rowSpan="2">
                  <a:txBody>
                    <a:bodyPr/>
                    <a:lstStyle/>
                    <a:p>
                      <a:pPr algn="ctr"/>
                      <a:endParaRPr lang="mn-MN" sz="900" b="1" dirty="0" smtClean="0">
                        <a:latin typeface="Arial" pitchFamily="34" charset="0"/>
                        <a:cs typeface="Arial" pitchFamily="34" charset="0"/>
                      </a:endParaRPr>
                    </a:p>
                    <a:p>
                      <a:pPr algn="ctr"/>
                      <a:endParaRPr lang="mn-MN" sz="900" b="1" dirty="0" smtClean="0">
                        <a:latin typeface="Arial" pitchFamily="34" charset="0"/>
                        <a:cs typeface="Arial" pitchFamily="34" charset="0"/>
                      </a:endParaRPr>
                    </a:p>
                    <a:p>
                      <a:pPr algn="ctr"/>
                      <a:r>
                        <a:rPr lang="mn-MN" sz="900" b="1" dirty="0" smtClean="0">
                          <a:latin typeface="Arial" pitchFamily="34" charset="0"/>
                          <a:cs typeface="Arial" pitchFamily="34" charset="0"/>
                        </a:rPr>
                        <a:t>№</a:t>
                      </a:r>
                      <a:endParaRPr lang="en-US" sz="900" b="1" dirty="0">
                        <a:latin typeface="Arial" pitchFamily="34" charset="0"/>
                        <a:cs typeface="Arial" pitchFamily="34" charset="0"/>
                      </a:endParaRPr>
                    </a:p>
                  </a:txBody>
                  <a:tcPr marL="68580" marR="68580" marT="34290" marB="34290">
                    <a:solidFill>
                      <a:schemeClr val="accent3">
                        <a:lumMod val="20000"/>
                        <a:lumOff val="80000"/>
                      </a:schemeClr>
                    </a:solidFill>
                  </a:tcPr>
                </a:tc>
                <a:tc rowSpan="2">
                  <a:txBody>
                    <a:bodyPr/>
                    <a:lstStyle/>
                    <a:p>
                      <a:pPr algn="ctr"/>
                      <a:endParaRPr lang="mn-MN" sz="900" b="1" dirty="0" smtClean="0">
                        <a:latin typeface="Arial" pitchFamily="34" charset="0"/>
                        <a:cs typeface="Arial" pitchFamily="34" charset="0"/>
                      </a:endParaRPr>
                    </a:p>
                    <a:p>
                      <a:pPr algn="ctr"/>
                      <a:endParaRPr lang="mn-MN" sz="900" b="1" dirty="0" smtClean="0">
                        <a:latin typeface="Arial" pitchFamily="34" charset="0"/>
                        <a:cs typeface="Arial" pitchFamily="34" charset="0"/>
                      </a:endParaRPr>
                    </a:p>
                    <a:p>
                      <a:pPr algn="ctr"/>
                      <a:r>
                        <a:rPr lang="mn-MN" sz="900" b="1" dirty="0" smtClean="0">
                          <a:latin typeface="Arial" pitchFamily="34" charset="0"/>
                          <a:cs typeface="Arial" pitchFamily="34" charset="0"/>
                        </a:rPr>
                        <a:t>Орлогын төрөл</a:t>
                      </a:r>
                      <a:endParaRPr lang="en-US" sz="900" b="1" dirty="0">
                        <a:latin typeface="Arial" pitchFamily="34" charset="0"/>
                        <a:cs typeface="Arial" pitchFamily="34" charset="0"/>
                      </a:endParaRPr>
                    </a:p>
                  </a:txBody>
                  <a:tcPr marL="68580" marR="68580" marT="34290" marB="34290">
                    <a:solidFill>
                      <a:schemeClr val="accent3">
                        <a:lumMod val="20000"/>
                        <a:lumOff val="80000"/>
                      </a:schemeClr>
                    </a:solidFill>
                  </a:tcPr>
                </a:tc>
                <a:tc gridSpan="2">
                  <a:txBody>
                    <a:bodyPr/>
                    <a:lstStyle/>
                    <a:p>
                      <a:pPr algn="ctr"/>
                      <a:r>
                        <a:rPr lang="mn-MN" sz="900" b="1" dirty="0" smtClean="0">
                          <a:latin typeface="Arial" pitchFamily="34" charset="0"/>
                          <a:cs typeface="Arial" pitchFamily="34" charset="0"/>
                        </a:rPr>
                        <a:t>Орлогын дүн</a:t>
                      </a:r>
                      <a:endParaRPr lang="en-US" sz="900" b="1" dirty="0">
                        <a:latin typeface="Arial" pitchFamily="34" charset="0"/>
                        <a:cs typeface="Arial" pitchFamily="34" charset="0"/>
                      </a:endParaRPr>
                    </a:p>
                  </a:txBody>
                  <a:tcPr marL="68580" marR="68580" marT="34290" marB="34290">
                    <a:solidFill>
                      <a:schemeClr val="accent3">
                        <a:lumMod val="20000"/>
                        <a:lumOff val="80000"/>
                      </a:schemeClr>
                    </a:solidFill>
                  </a:tcPr>
                </a:tc>
                <a:tc hMerge="1">
                  <a:txBody>
                    <a:bodyPr/>
                    <a:lstStyle/>
                    <a:p>
                      <a:endParaRPr lang="en-US" dirty="0"/>
                    </a:p>
                  </a:txBody>
                  <a:tcPr/>
                </a:tc>
                <a:tc rowSpan="2">
                  <a:txBody>
                    <a:bodyPr/>
                    <a:lstStyle/>
                    <a:p>
                      <a:pPr algn="ctr"/>
                      <a:endParaRPr lang="mn-MN" sz="900" b="1" dirty="0" smtClean="0">
                        <a:latin typeface="Arial" pitchFamily="34" charset="0"/>
                        <a:cs typeface="Arial" pitchFamily="34" charset="0"/>
                      </a:endParaRPr>
                    </a:p>
                    <a:p>
                      <a:pPr algn="ctr"/>
                      <a:endParaRPr lang="mn-MN" sz="900" b="1" dirty="0" smtClean="0">
                        <a:latin typeface="Arial" pitchFamily="34" charset="0"/>
                        <a:cs typeface="Arial" pitchFamily="34" charset="0"/>
                      </a:endParaRPr>
                    </a:p>
                    <a:p>
                      <a:pPr algn="ctr"/>
                      <a:r>
                        <a:rPr lang="mn-MN" sz="900" b="1" dirty="0" smtClean="0">
                          <a:latin typeface="Arial" pitchFamily="34" charset="0"/>
                          <a:cs typeface="Arial" pitchFamily="34" charset="0"/>
                        </a:rPr>
                        <a:t>Орлогын эх үүсвэр</a:t>
                      </a:r>
                      <a:endParaRPr lang="en-US" sz="900" b="1" dirty="0">
                        <a:latin typeface="Arial" pitchFamily="34" charset="0"/>
                        <a:cs typeface="Arial" pitchFamily="34" charset="0"/>
                      </a:endParaRPr>
                    </a:p>
                  </a:txBody>
                  <a:tcPr marL="68580" marR="68580" marT="34290" marB="34290">
                    <a:solidFill>
                      <a:schemeClr val="accent3">
                        <a:lumMod val="20000"/>
                        <a:lumOff val="80000"/>
                      </a:schemeClr>
                    </a:solidFill>
                  </a:tcPr>
                </a:tc>
              </a:tr>
              <a:tr h="323533">
                <a:tc vMerge="1">
                  <a:txBody>
                    <a:bodyPr/>
                    <a:lstStyle/>
                    <a:p>
                      <a:endParaRPr lang="en-US" dirty="0"/>
                    </a:p>
                  </a:txBody>
                  <a:tcPr/>
                </a:tc>
                <a:tc vMerge="1">
                  <a:txBody>
                    <a:bodyPr/>
                    <a:lstStyle/>
                    <a:p>
                      <a:endParaRPr lang="en-US" dirty="0"/>
                    </a:p>
                  </a:txBody>
                  <a:tcPr/>
                </a:tc>
                <a:tc>
                  <a:txBody>
                    <a:bodyPr/>
                    <a:lstStyle/>
                    <a:p>
                      <a:pPr algn="ctr"/>
                      <a:r>
                        <a:rPr lang="mn-MN" sz="900" b="1" dirty="0" smtClean="0">
                          <a:latin typeface="Arial" pitchFamily="34" charset="0"/>
                          <a:cs typeface="Arial" pitchFamily="34" charset="0"/>
                        </a:rPr>
                        <a:t>өөрийн</a:t>
                      </a:r>
                      <a:endParaRPr lang="en-US" sz="900" b="1" dirty="0">
                        <a:latin typeface="Arial" pitchFamily="34" charset="0"/>
                        <a:cs typeface="Arial" pitchFamily="34" charset="0"/>
                      </a:endParaRPr>
                    </a:p>
                  </a:txBody>
                  <a:tcPr marL="68580" marR="68580" marT="34290" marB="34290">
                    <a:solidFill>
                      <a:schemeClr val="accent3">
                        <a:lumMod val="20000"/>
                        <a:lumOff val="80000"/>
                      </a:schemeClr>
                    </a:solidFill>
                  </a:tcPr>
                </a:tc>
                <a:tc>
                  <a:txBody>
                    <a:bodyPr/>
                    <a:lstStyle/>
                    <a:p>
                      <a:pPr algn="ctr"/>
                      <a:r>
                        <a:rPr lang="mn-MN" sz="900" b="1" dirty="0" smtClean="0">
                          <a:latin typeface="Arial" pitchFamily="34" charset="0"/>
                          <a:cs typeface="Arial" pitchFamily="34" charset="0"/>
                        </a:rPr>
                        <a:t>гэр бүлийн гүшүүний</a:t>
                      </a:r>
                      <a:endParaRPr lang="en-US" sz="900" b="1" dirty="0">
                        <a:latin typeface="Arial" pitchFamily="34" charset="0"/>
                        <a:cs typeface="Arial" pitchFamily="34" charset="0"/>
                      </a:endParaRPr>
                    </a:p>
                  </a:txBody>
                  <a:tcPr marL="68580" marR="68580" marT="34290" marB="34290">
                    <a:solidFill>
                      <a:schemeClr val="accent3">
                        <a:lumMod val="20000"/>
                        <a:lumOff val="80000"/>
                      </a:schemeClr>
                    </a:solidFill>
                  </a:tcPr>
                </a:tc>
                <a:tc vMerge="1">
                  <a:txBody>
                    <a:bodyPr/>
                    <a:lstStyle/>
                    <a:p>
                      <a:pPr algn="ctr"/>
                      <a:endParaRPr lang="en-US" sz="1200" b="1" dirty="0">
                        <a:latin typeface="Arial" pitchFamily="34" charset="0"/>
                        <a:cs typeface="Arial" pitchFamily="34" charset="0"/>
                      </a:endParaRPr>
                    </a:p>
                  </a:txBody>
                  <a:tcPr/>
                </a:tc>
              </a:tr>
              <a:tr h="536125">
                <a:tc>
                  <a:txBody>
                    <a:bodyPr/>
                    <a:lstStyle/>
                    <a:p>
                      <a:pPr algn="ctr">
                        <a:lnSpc>
                          <a:spcPct val="115000"/>
                        </a:lnSpc>
                        <a:spcAft>
                          <a:spcPts val="0"/>
                        </a:spcAft>
                      </a:pPr>
                      <a:r>
                        <a:rPr lang="mn-MN" sz="900" dirty="0">
                          <a:solidFill>
                            <a:srgbClr val="000000"/>
                          </a:solidFill>
                          <a:latin typeface="Arial"/>
                          <a:ea typeface="Times New Roman"/>
                        </a:rPr>
                        <a:t>1</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Үндсэн цалин,  хөдөлмөрийн хөлс болон тэдгээртэй адилтгах хөдөлмөр эрхлэлтийн орлого </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en-US" sz="900" dirty="0">
                          <a:solidFill>
                            <a:srgbClr val="000000"/>
                          </a:solidFill>
                          <a:latin typeface="Arial"/>
                          <a:ea typeface="Times New Roman"/>
                        </a:rPr>
                        <a:t>9</a:t>
                      </a:r>
                      <a:r>
                        <a:rPr lang="mn-MN" sz="900" dirty="0">
                          <a:solidFill>
                            <a:srgbClr val="000000"/>
                          </a:solidFill>
                          <a:latin typeface="Arial"/>
                          <a:ea typeface="Times New Roman"/>
                        </a:rPr>
                        <a:t> 024 856</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15 650 273</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Цалингийн </a:t>
                      </a:r>
                      <a:r>
                        <a:rPr lang="mn-MN" sz="900" dirty="0" smtClean="0">
                          <a:solidFill>
                            <a:srgbClr val="000000"/>
                          </a:solidFill>
                          <a:latin typeface="Arial"/>
                          <a:ea typeface="Times New Roman"/>
                        </a:rPr>
                        <a:t>орлого </a:t>
                      </a:r>
                      <a:r>
                        <a:rPr lang="mn-MN" sz="900" dirty="0" smtClean="0">
                          <a:solidFill>
                            <a:srgbClr val="FF0000"/>
                          </a:solidFill>
                          <a:latin typeface="Arial"/>
                          <a:ea typeface="Times New Roman"/>
                        </a:rPr>
                        <a:t>/цалин хөлсний орлого жилээр/</a:t>
                      </a:r>
                      <a:endParaRPr lang="en-US" sz="900" dirty="0">
                        <a:solidFill>
                          <a:srgbClr val="FF0000"/>
                        </a:solidFill>
                        <a:latin typeface="Times New Roman"/>
                        <a:ea typeface="Times New Roman"/>
                      </a:endParaRPr>
                    </a:p>
                  </a:txBody>
                  <a:tcPr marL="51435" marR="51435" marT="0" marB="0" anchor="ctr">
                    <a:solidFill>
                      <a:schemeClr val="bg1"/>
                    </a:solidFill>
                  </a:tcPr>
                </a:tc>
              </a:tr>
              <a:tr h="893542">
                <a:tc>
                  <a:txBody>
                    <a:bodyPr/>
                    <a:lstStyle/>
                    <a:p>
                      <a:pPr algn="ctr">
                        <a:lnSpc>
                          <a:spcPct val="115000"/>
                        </a:lnSpc>
                        <a:spcAft>
                          <a:spcPts val="0"/>
                        </a:spcAft>
                      </a:pPr>
                      <a:r>
                        <a:rPr lang="mn-MN" sz="900">
                          <a:solidFill>
                            <a:srgbClr val="000000"/>
                          </a:solidFill>
                          <a:latin typeface="Arial"/>
                          <a:ea typeface="Times New Roman"/>
                        </a:rPr>
                        <a:t>2</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Шагнал, урамшуулал болон тэдгээртэй адилтгах хөдөлмөр эрхлэлтийн орлого /албан байгууллага болон бусад хуулийн этгээд, хувь хүнээс олгосон шагнал, урамшуулал/</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720 850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Жилийн үр дүнгийн шагнал</a:t>
                      </a:r>
                      <a:endParaRPr lang="en-US" sz="900" dirty="0">
                        <a:solidFill>
                          <a:srgbClr val="000000"/>
                        </a:solidFill>
                        <a:latin typeface="Times New Roman"/>
                        <a:ea typeface="Times New Roman"/>
                      </a:endParaRPr>
                    </a:p>
                  </a:txBody>
                  <a:tcPr marL="51435" marR="51435" marT="0" marB="0" anchor="ctr">
                    <a:solidFill>
                      <a:schemeClr val="bg1"/>
                    </a:solidFill>
                  </a:tcPr>
                </a:tc>
              </a:tr>
              <a:tr h="714835">
                <a:tc>
                  <a:txBody>
                    <a:bodyPr/>
                    <a:lstStyle/>
                    <a:p>
                      <a:pPr algn="ctr">
                        <a:lnSpc>
                          <a:spcPct val="115000"/>
                        </a:lnSpc>
                        <a:spcAft>
                          <a:spcPts val="0"/>
                        </a:spcAft>
                      </a:pPr>
                      <a:r>
                        <a:rPr lang="mn-MN" sz="900">
                          <a:solidFill>
                            <a:srgbClr val="000000"/>
                          </a:solidFill>
                          <a:latin typeface="Arial"/>
                          <a:ea typeface="Times New Roman"/>
                        </a:rPr>
                        <a:t>3</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Үйл ажиллагааны орлого /үндсэн ажлаас гадуур ажиллаж олсон орлого, хувиараа үйлдвэрлэл, үйлчилгээ эрхэлсний орлого/</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8 250 000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Жимс, хүнсний ногоо борлуулсан орлого</a:t>
                      </a:r>
                      <a:endParaRPr lang="en-US" sz="900" dirty="0">
                        <a:solidFill>
                          <a:srgbClr val="000000"/>
                        </a:solidFill>
                        <a:latin typeface="Times New Roman"/>
                        <a:ea typeface="Times New Roman"/>
                      </a:endParaRPr>
                    </a:p>
                  </a:txBody>
                  <a:tcPr marL="51435" marR="51435" marT="0" marB="0" anchor="ctr">
                    <a:solidFill>
                      <a:schemeClr val="bg1"/>
                    </a:solidFill>
                  </a:tcPr>
                </a:tc>
              </a:tr>
              <a:tr h="372722">
                <a:tc rowSpan="3">
                  <a:txBody>
                    <a:bodyPr/>
                    <a:lstStyle/>
                    <a:p>
                      <a:pPr algn="ctr">
                        <a:lnSpc>
                          <a:spcPct val="115000"/>
                        </a:lnSpc>
                        <a:spcAft>
                          <a:spcPts val="0"/>
                        </a:spcAft>
                      </a:pPr>
                      <a:r>
                        <a:rPr lang="mn-MN" sz="900" dirty="0">
                          <a:solidFill>
                            <a:srgbClr val="000000"/>
                          </a:solidFill>
                          <a:latin typeface="Arial"/>
                          <a:ea typeface="Times New Roman"/>
                        </a:rPr>
                        <a:t>4</a:t>
                      </a:r>
                      <a:endParaRPr lang="en-US" sz="900" dirty="0">
                        <a:solidFill>
                          <a:srgbClr val="000000"/>
                        </a:solidFill>
                        <a:latin typeface="Times New Roman"/>
                        <a:ea typeface="Times New Roman"/>
                      </a:endParaRPr>
                    </a:p>
                  </a:txBody>
                  <a:tcPr marL="51435" marR="51435" marT="0" marB="0" anchor="ctr">
                    <a:solidFill>
                      <a:schemeClr val="bg1"/>
                    </a:solidFill>
                  </a:tcPr>
                </a:tc>
                <a:tc rowSpan="3">
                  <a:txBody>
                    <a:bodyPr/>
                    <a:lstStyle/>
                    <a:p>
                      <a:pPr algn="ctr">
                        <a:lnSpc>
                          <a:spcPct val="115000"/>
                        </a:lnSpc>
                        <a:spcAft>
                          <a:spcPts val="0"/>
                        </a:spcAft>
                      </a:pPr>
                      <a:r>
                        <a:rPr lang="mn-MN" sz="900" dirty="0">
                          <a:solidFill>
                            <a:srgbClr val="000000"/>
                          </a:solidFill>
                          <a:latin typeface="Arial"/>
                          <a:ea typeface="Times New Roman"/>
                        </a:rPr>
                        <a:t>Хөрөнгийн орлого /түрээс, эрхийн шимтгэл, ногдол ашиг, хүүгийн орлого, хөрөнгө бусдад ашиглуулсны орлого</a:t>
                      </a:r>
                      <a:r>
                        <a:rPr lang="mn-MN" sz="900" dirty="0" smtClean="0">
                          <a:solidFill>
                            <a:srgbClr val="000000"/>
                          </a:solidFill>
                          <a:latin typeface="Arial"/>
                          <a:ea typeface="Times New Roman"/>
                        </a:rPr>
                        <a:t>/</a:t>
                      </a:r>
                    </a:p>
                    <a:p>
                      <a:pPr algn="ctr">
                        <a:lnSpc>
                          <a:spcPct val="115000"/>
                        </a:lnSpc>
                        <a:spcAft>
                          <a:spcPts val="0"/>
                        </a:spcAft>
                      </a:pPr>
                      <a:endParaRPr lang="mn-MN" sz="900" dirty="0" smtClean="0">
                        <a:solidFill>
                          <a:srgbClr val="000000"/>
                        </a:solidFill>
                        <a:latin typeface="Arial"/>
                        <a:ea typeface="Times New Roman"/>
                      </a:endParaRPr>
                    </a:p>
                    <a:p>
                      <a:pPr algn="just">
                        <a:lnSpc>
                          <a:spcPct val="115000"/>
                        </a:lnSpc>
                        <a:spcAft>
                          <a:spcPts val="0"/>
                        </a:spcAft>
                      </a:pPr>
                      <a:r>
                        <a:rPr lang="mn-MN" sz="900" dirty="0" smtClean="0">
                          <a:solidFill>
                            <a:srgbClr val="000000"/>
                          </a:solidFill>
                          <a:latin typeface="Arial"/>
                          <a:ea typeface="Times New Roman"/>
                        </a:rPr>
                        <a:t>                 </a:t>
                      </a:r>
                      <a:endParaRPr lang="en-US" sz="900" dirty="0" smtClean="0">
                        <a:solidFill>
                          <a:srgbClr val="000000"/>
                        </a:solidFill>
                        <a:latin typeface="Arial"/>
                        <a:ea typeface="Times New Roman"/>
                      </a:endParaRPr>
                    </a:p>
                    <a:p>
                      <a:pPr algn="just">
                        <a:lnSpc>
                          <a:spcPct val="115000"/>
                        </a:lnSpc>
                        <a:spcAft>
                          <a:spcPts val="0"/>
                        </a:spcAft>
                      </a:pPr>
                      <a:r>
                        <a:rPr lang="en-US" sz="900" dirty="0" smtClean="0">
                          <a:solidFill>
                            <a:srgbClr val="000000"/>
                          </a:solidFill>
                          <a:latin typeface="Arial"/>
                          <a:ea typeface="Times New Roman"/>
                          <a:cs typeface="Arial" panose="020B0604020202020204" pitchFamily="34" charset="0"/>
                        </a:rPr>
                        <a:t>                 </a:t>
                      </a:r>
                      <a:r>
                        <a:rPr lang="mn-MN" sz="900" dirty="0" smtClean="0">
                          <a:solidFill>
                            <a:srgbClr val="FF0000"/>
                          </a:solidFill>
                          <a:latin typeface="Arial" panose="020B0604020202020204" pitchFamily="34" charset="0"/>
                          <a:ea typeface="Times New Roman"/>
                          <a:cs typeface="Arial" panose="020B0604020202020204" pitchFamily="34" charset="0"/>
                        </a:rPr>
                        <a:t>Үүсгэн</a:t>
                      </a:r>
                      <a:r>
                        <a:rPr lang="mn-MN" sz="900" baseline="0" dirty="0" smtClean="0">
                          <a:solidFill>
                            <a:srgbClr val="FF0000"/>
                          </a:solidFill>
                          <a:latin typeface="Arial" panose="020B0604020202020204" pitchFamily="34" charset="0"/>
                          <a:ea typeface="Times New Roman"/>
                          <a:cs typeface="Arial" panose="020B0604020202020204" pitchFamily="34" charset="0"/>
                        </a:rPr>
                        <a:t> байгуулсан компаний орлого</a:t>
                      </a:r>
                      <a:r>
                        <a:rPr lang="en-US" sz="900" baseline="0" dirty="0" smtClean="0">
                          <a:solidFill>
                            <a:srgbClr val="FF0000"/>
                          </a:solidFill>
                          <a:latin typeface="Arial" panose="020B0604020202020204" pitchFamily="34" charset="0"/>
                          <a:ea typeface="Times New Roman"/>
                          <a:cs typeface="Arial" panose="020B0604020202020204" pitchFamily="34" charset="0"/>
                        </a:rPr>
                        <a:t>?</a:t>
                      </a:r>
                      <a:endParaRPr lang="mn-MN" sz="900" dirty="0" smtClean="0">
                        <a:solidFill>
                          <a:srgbClr val="FF0000"/>
                        </a:solidFill>
                        <a:latin typeface="Arial" panose="020B0604020202020204" pitchFamily="34" charset="0"/>
                        <a:ea typeface="Times New Roman"/>
                        <a:cs typeface="Arial" panose="020B0604020202020204" pitchFamily="34" charset="0"/>
                      </a:endParaRPr>
                    </a:p>
                    <a:p>
                      <a:pPr algn="just">
                        <a:lnSpc>
                          <a:spcPct val="115000"/>
                        </a:lnSpc>
                        <a:spcAft>
                          <a:spcPts val="0"/>
                        </a:spcAft>
                      </a:pPr>
                      <a:r>
                        <a:rPr lang="en-US" sz="900" dirty="0" smtClean="0">
                          <a:solidFill>
                            <a:srgbClr val="000000"/>
                          </a:solidFill>
                          <a:latin typeface="Arial"/>
                          <a:ea typeface="Times New Roman"/>
                        </a:rPr>
                        <a:t>                 </a:t>
                      </a:r>
                      <a:endParaRPr lang="mn-MN" sz="900" dirty="0" smtClean="0">
                        <a:solidFill>
                          <a:srgbClr val="000000"/>
                        </a:solidFill>
                        <a:latin typeface="Arial"/>
                        <a:ea typeface="Times New Roman"/>
                      </a:endParaRPr>
                    </a:p>
                    <a:p>
                      <a:pPr algn="ctr">
                        <a:lnSpc>
                          <a:spcPct val="115000"/>
                        </a:lnSpc>
                        <a:spcAft>
                          <a:spcPts val="0"/>
                        </a:spcAft>
                      </a:pP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2 234 561</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Хадгаламжийн хүүгийн орлого</a:t>
                      </a:r>
                      <a:endParaRPr lang="en-US" sz="900" dirty="0">
                        <a:solidFill>
                          <a:srgbClr val="000000"/>
                        </a:solidFill>
                        <a:latin typeface="Times New Roman"/>
                        <a:ea typeface="Times New Roman"/>
                      </a:endParaRPr>
                    </a:p>
                  </a:txBody>
                  <a:tcPr marL="51435" marR="51435" marT="0" marB="0" anchor="ctr">
                    <a:solidFill>
                      <a:schemeClr val="bg1"/>
                    </a:solidFill>
                  </a:tcPr>
                </a:tc>
              </a:tr>
              <a:tr h="372722">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mn-MN" sz="900" dirty="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a:ea typeface="Times New Roman"/>
                        </a:rPr>
                        <a:t>7 200 000</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Илүү байрны түрээсийн орлого</a:t>
                      </a:r>
                      <a:endParaRPr lang="en-US" sz="900" dirty="0">
                        <a:solidFill>
                          <a:srgbClr val="000000"/>
                        </a:solidFill>
                        <a:latin typeface="Times New Roman"/>
                        <a:ea typeface="Times New Roman"/>
                      </a:endParaRPr>
                    </a:p>
                  </a:txBody>
                  <a:tcPr marL="51435" marR="51435" marT="0" marB="0" anchor="ctr">
                    <a:solidFill>
                      <a:schemeClr val="bg1"/>
                    </a:solidFill>
                  </a:tcPr>
                </a:tc>
              </a:tr>
              <a:tr h="914858">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mn-MN" sz="900" dirty="0">
                          <a:solidFill>
                            <a:srgbClr val="000000"/>
                          </a:solidFill>
                          <a:latin typeface="Arial"/>
                          <a:ea typeface="Times New Roman"/>
                        </a:rPr>
                        <a:t>15 000 000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15 000 000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“ХХХ” ХХК-ний </a:t>
                      </a:r>
                      <a:r>
                        <a:rPr lang="mn-MN" sz="900" dirty="0" smtClean="0">
                          <a:solidFill>
                            <a:srgbClr val="000000"/>
                          </a:solidFill>
                          <a:latin typeface="Arial"/>
                          <a:ea typeface="Times New Roman"/>
                        </a:rPr>
                        <a:t>2015 </a:t>
                      </a:r>
                      <a:r>
                        <a:rPr lang="mn-MN" sz="900" dirty="0">
                          <a:solidFill>
                            <a:srgbClr val="000000"/>
                          </a:solidFill>
                          <a:latin typeface="Arial"/>
                          <a:ea typeface="Times New Roman"/>
                        </a:rPr>
                        <a:t>оны ногдол ашиг</a:t>
                      </a:r>
                      <a:endParaRPr lang="en-US" sz="900" dirty="0">
                        <a:solidFill>
                          <a:srgbClr val="000000"/>
                        </a:solidFill>
                        <a:latin typeface="Times New Roman"/>
                        <a:ea typeface="Times New Roman"/>
                      </a:endParaRPr>
                    </a:p>
                  </a:txBody>
                  <a:tcPr marL="51435" marR="51435" marT="0" marB="0" anchor="ctr">
                    <a:solidFill>
                      <a:schemeClr val="bg1"/>
                    </a:solidFill>
                  </a:tcPr>
                </a:tc>
              </a:tr>
            </a:tbl>
          </a:graphicData>
        </a:graphic>
      </p:graphicFrame>
      <p:sp>
        <p:nvSpPr>
          <p:cNvPr id="3" name="Action Button: Help 2">
            <a:hlinkClick r:id="" action="ppaction://noaction" highlightClick="1"/>
          </p:cNvPr>
          <p:cNvSpPr/>
          <p:nvPr/>
        </p:nvSpPr>
        <p:spPr>
          <a:xfrm>
            <a:off x="6858000" y="2209800"/>
            <a:ext cx="381000" cy="3810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Action Button: Help 4">
            <a:hlinkClick r:id="" action="ppaction://noaction" highlightClick="1"/>
          </p:cNvPr>
          <p:cNvSpPr/>
          <p:nvPr/>
        </p:nvSpPr>
        <p:spPr>
          <a:xfrm>
            <a:off x="914400" y="5181600"/>
            <a:ext cx="381000" cy="3810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912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43" y="961244"/>
            <a:ext cx="6065067" cy="214314"/>
          </a:xfrm>
        </p:spPr>
        <p:txBody>
          <a:bodyPr>
            <a:noAutofit/>
          </a:bodyPr>
          <a:lstStyle/>
          <a:p>
            <a:pPr algn="l"/>
            <a:r>
              <a:rPr lang="mn-MN" sz="1050" b="1" dirty="0">
                <a:latin typeface="Arial" pitchFamily="34" charset="0"/>
                <a:cs typeface="Arial" pitchFamily="34" charset="0"/>
              </a:rPr>
              <a:t>Гурав. Хөрөнгө, орлого</a:t>
            </a:r>
            <a:r>
              <a:rPr lang="en-US" sz="1050" b="1" dirty="0">
                <a:latin typeface="Arial" pitchFamily="34" charset="0"/>
                <a:cs typeface="Arial" pitchFamily="34" charset="0"/>
              </a:rPr>
              <a:t>:</a:t>
            </a:r>
            <a:r>
              <a:rPr lang="en-US" sz="1050" dirty="0">
                <a:latin typeface="Arial" pitchFamily="34" charset="0"/>
                <a:cs typeface="Arial" pitchFamily="34" charset="0"/>
              </a:rPr>
              <a:t/>
            </a:r>
            <a:br>
              <a:rPr lang="en-US" sz="1050" dirty="0">
                <a:latin typeface="Arial" pitchFamily="34" charset="0"/>
                <a:cs typeface="Arial" pitchFamily="34" charset="0"/>
              </a:rPr>
            </a:br>
            <a:endParaRPr lang="en-US" sz="1050" dirty="0"/>
          </a:p>
        </p:txBody>
      </p:sp>
      <p:sp>
        <p:nvSpPr>
          <p:cNvPr id="5" name="Rounded Rectangle 4"/>
          <p:cNvSpPr/>
          <p:nvPr/>
        </p:nvSpPr>
        <p:spPr>
          <a:xfrm>
            <a:off x="6000750" y="3714751"/>
            <a:ext cx="1828800" cy="1391305"/>
          </a:xfrm>
          <a:prstGeom prst="roundRect">
            <a:avLst>
              <a:gd name="adj" fmla="val 0"/>
            </a:avLst>
          </a:prstGeom>
          <a:blipFill>
            <a:blip r:embed="rId2" cstate="print">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6" name="Content Placeholder 3"/>
          <p:cNvGraphicFramePr>
            <a:graphicFrameLocks/>
          </p:cNvGraphicFramePr>
          <p:nvPr>
            <p:extLst>
              <p:ext uri="{D42A27DB-BD31-4B8C-83A1-F6EECF244321}">
                <p14:modId xmlns:p14="http://schemas.microsoft.com/office/powerpoint/2010/main" val="11801817"/>
              </p:ext>
            </p:extLst>
          </p:nvPr>
        </p:nvGraphicFramePr>
        <p:xfrm>
          <a:off x="438463" y="1135858"/>
          <a:ext cx="8705538" cy="4786786"/>
        </p:xfrm>
        <a:graphic>
          <a:graphicData uri="http://schemas.openxmlformats.org/drawingml/2006/table">
            <a:tbl>
              <a:tblPr firstRow="1" bandRow="1">
                <a:tableStyleId>{5940675A-B579-460E-94D1-54222C63F5DA}</a:tableStyleId>
              </a:tblPr>
              <a:tblGrid>
                <a:gridCol w="498727"/>
                <a:gridCol w="3747876"/>
                <a:gridCol w="1061651"/>
                <a:gridCol w="933750"/>
                <a:gridCol w="2463534"/>
              </a:tblGrid>
              <a:tr h="245744">
                <a:tc gridSpan="5">
                  <a:txBody>
                    <a:bodyPr/>
                    <a:lstStyle/>
                    <a:p>
                      <a:r>
                        <a:rPr lang="mn-MN" sz="900" b="1" kern="1200" dirty="0" smtClean="0">
                          <a:solidFill>
                            <a:schemeClr val="bg1"/>
                          </a:solidFill>
                          <a:latin typeface="Arial" pitchFamily="34" charset="0"/>
                          <a:ea typeface="+mn-ea"/>
                          <a:cs typeface="Arial" pitchFamily="34" charset="0"/>
                        </a:rPr>
                        <a:t>3</a:t>
                      </a:r>
                      <a:r>
                        <a:rPr lang="en-US" sz="900" b="1" kern="1200" dirty="0" smtClean="0">
                          <a:solidFill>
                            <a:schemeClr val="bg1"/>
                          </a:solidFill>
                          <a:latin typeface="Arial" pitchFamily="34" charset="0"/>
                          <a:ea typeface="+mn-ea"/>
                          <a:cs typeface="Arial" pitchFamily="34" charset="0"/>
                        </a:rPr>
                        <a:t>.</a:t>
                      </a:r>
                      <a:r>
                        <a:rPr lang="mn-MN" sz="900" b="1" kern="1200" dirty="0" smtClean="0">
                          <a:solidFill>
                            <a:schemeClr val="bg1"/>
                          </a:solidFill>
                          <a:latin typeface="Arial" pitchFamily="34" charset="0"/>
                          <a:ea typeface="+mn-ea"/>
                          <a:cs typeface="Arial" pitchFamily="34" charset="0"/>
                        </a:rPr>
                        <a:t>1. </a:t>
                      </a:r>
                      <a:r>
                        <a:rPr lang="en-US" sz="900" b="1" kern="1200" dirty="0" smtClean="0">
                          <a:solidFill>
                            <a:schemeClr val="bg1"/>
                          </a:solidFill>
                          <a:latin typeface="Arial" pitchFamily="34" charset="0"/>
                          <a:ea typeface="+mn-ea"/>
                          <a:cs typeface="Arial" pitchFamily="34" charset="0"/>
                        </a:rPr>
                        <a:t> </a:t>
                      </a:r>
                      <a:r>
                        <a:rPr lang="mn-MN" sz="900" b="1" kern="1200" dirty="0" smtClean="0">
                          <a:solidFill>
                            <a:schemeClr val="bg1"/>
                          </a:solidFill>
                          <a:latin typeface="Arial" pitchFamily="34" charset="0"/>
                          <a:ea typeface="+mn-ea"/>
                          <a:cs typeface="Arial" pitchFamily="34" charset="0"/>
                        </a:rPr>
                        <a:t>Орлого</a:t>
                      </a:r>
                      <a:r>
                        <a:rPr lang="en-US" sz="900" b="1" kern="1200" dirty="0" smtClean="0">
                          <a:solidFill>
                            <a:schemeClr val="bg1"/>
                          </a:solidFill>
                          <a:latin typeface="Arial" pitchFamily="34" charset="0"/>
                          <a:ea typeface="+mn-ea"/>
                          <a:cs typeface="Arial" pitchFamily="34" charset="0"/>
                        </a:rPr>
                        <a:t>             </a:t>
                      </a:r>
                      <a:r>
                        <a:rPr lang="mn-MN" sz="900" b="1" kern="1200" dirty="0" smtClean="0">
                          <a:solidFill>
                            <a:schemeClr val="bg1"/>
                          </a:solidFill>
                          <a:latin typeface="Arial" pitchFamily="34" charset="0"/>
                          <a:ea typeface="+mn-ea"/>
                          <a:cs typeface="Arial" pitchFamily="34" charset="0"/>
                        </a:rPr>
                        <a:t>                                                                                                                                   </a:t>
                      </a:r>
                      <a:r>
                        <a:rPr lang="mn-MN" sz="900" b="1" kern="1200" dirty="0" smtClean="0">
                          <a:solidFill>
                            <a:schemeClr val="bg1"/>
                          </a:solidFill>
                          <a:latin typeface="Arial"/>
                          <a:ea typeface="+mn-ea"/>
                          <a:cs typeface="Arial"/>
                        </a:rPr>
                        <a:t>/төгрөгөөр/</a:t>
                      </a:r>
                      <a:r>
                        <a:rPr lang="en-US" sz="900" b="1" kern="1200" dirty="0" smtClean="0">
                          <a:solidFill>
                            <a:schemeClr val="bg1"/>
                          </a:solidFill>
                          <a:latin typeface="Arial" pitchFamily="34" charset="0"/>
                          <a:ea typeface="+mn-ea"/>
                          <a:cs typeface="Arial" pitchFamily="34" charset="0"/>
                        </a:rPr>
                        <a:t>                                                                             </a:t>
                      </a:r>
                      <a:r>
                        <a:rPr lang="mn-MN" sz="900" b="1" kern="1200" dirty="0" smtClean="0">
                          <a:solidFill>
                            <a:schemeClr val="bg1"/>
                          </a:solidFill>
                          <a:latin typeface="Arial" pitchFamily="34" charset="0"/>
                          <a:ea typeface="+mn-ea"/>
                          <a:cs typeface="Arial" pitchFamily="34" charset="0"/>
                        </a:rPr>
                        <a:t>                                                                    </a:t>
                      </a:r>
                      <a:endParaRPr lang="en-US" sz="9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245744">
                <a:tc rowSpan="2">
                  <a:txBody>
                    <a:bodyPr/>
                    <a:lstStyle/>
                    <a:p>
                      <a:pPr algn="ctr"/>
                      <a:endParaRPr lang="mn-MN" sz="900" b="1" dirty="0" smtClean="0">
                        <a:latin typeface="Arial" pitchFamily="34" charset="0"/>
                        <a:cs typeface="Arial" pitchFamily="34" charset="0"/>
                      </a:endParaRPr>
                    </a:p>
                    <a:p>
                      <a:pPr algn="ctr"/>
                      <a:r>
                        <a:rPr lang="mn-MN" sz="900" b="1" dirty="0" smtClean="0">
                          <a:latin typeface="Arial" pitchFamily="34" charset="0"/>
                          <a:cs typeface="Arial" pitchFamily="34" charset="0"/>
                        </a:rPr>
                        <a:t>№</a:t>
                      </a:r>
                      <a:endParaRPr lang="en-US" sz="900" b="1" dirty="0">
                        <a:latin typeface="Arial" pitchFamily="34" charset="0"/>
                        <a:cs typeface="Arial" pitchFamily="34" charset="0"/>
                      </a:endParaRPr>
                    </a:p>
                  </a:txBody>
                  <a:tcPr marL="68580" marR="68580" marT="34290" marB="34290">
                    <a:solidFill>
                      <a:schemeClr val="bg1"/>
                    </a:solidFill>
                  </a:tcPr>
                </a:tc>
                <a:tc rowSpan="2">
                  <a:txBody>
                    <a:bodyPr/>
                    <a:lstStyle/>
                    <a:p>
                      <a:pPr algn="ctr"/>
                      <a:endParaRPr lang="mn-MN" sz="900" b="1" dirty="0" smtClean="0">
                        <a:latin typeface="Arial" pitchFamily="34" charset="0"/>
                        <a:cs typeface="Arial" pitchFamily="34" charset="0"/>
                      </a:endParaRPr>
                    </a:p>
                    <a:p>
                      <a:pPr algn="ctr"/>
                      <a:endParaRPr lang="mn-MN" sz="900" b="1" dirty="0" smtClean="0">
                        <a:latin typeface="Arial" pitchFamily="34" charset="0"/>
                        <a:cs typeface="Arial" pitchFamily="34" charset="0"/>
                      </a:endParaRPr>
                    </a:p>
                    <a:p>
                      <a:pPr algn="ctr"/>
                      <a:r>
                        <a:rPr lang="mn-MN" sz="900" b="1" dirty="0" smtClean="0">
                          <a:latin typeface="Arial" pitchFamily="34" charset="0"/>
                          <a:cs typeface="Arial" pitchFamily="34" charset="0"/>
                        </a:rPr>
                        <a:t>Орлогын төрөл</a:t>
                      </a:r>
                      <a:endParaRPr lang="en-US" sz="900" b="1" dirty="0">
                        <a:latin typeface="Arial" pitchFamily="34" charset="0"/>
                        <a:cs typeface="Arial" pitchFamily="34" charset="0"/>
                      </a:endParaRPr>
                    </a:p>
                  </a:txBody>
                  <a:tcPr marL="68580" marR="68580" marT="34290" marB="34290">
                    <a:solidFill>
                      <a:schemeClr val="bg1"/>
                    </a:solidFill>
                  </a:tcPr>
                </a:tc>
                <a:tc gridSpan="2">
                  <a:txBody>
                    <a:bodyPr/>
                    <a:lstStyle/>
                    <a:p>
                      <a:pPr algn="ctr"/>
                      <a:r>
                        <a:rPr lang="mn-MN" sz="900" b="1" dirty="0" smtClean="0">
                          <a:latin typeface="Arial" pitchFamily="34" charset="0"/>
                          <a:cs typeface="Arial" pitchFamily="34" charset="0"/>
                        </a:rPr>
                        <a:t>Орлогын дүн</a:t>
                      </a:r>
                      <a:endParaRPr lang="en-US" sz="900" b="1" dirty="0">
                        <a:latin typeface="Arial" pitchFamily="34" charset="0"/>
                        <a:cs typeface="Arial" pitchFamily="34" charset="0"/>
                      </a:endParaRPr>
                    </a:p>
                  </a:txBody>
                  <a:tcPr marL="68580" marR="68580" marT="34290" marB="34290">
                    <a:solidFill>
                      <a:schemeClr val="bg1"/>
                    </a:solidFill>
                  </a:tcPr>
                </a:tc>
                <a:tc hMerge="1">
                  <a:txBody>
                    <a:bodyPr/>
                    <a:lstStyle/>
                    <a:p>
                      <a:endParaRPr lang="en-US" dirty="0"/>
                    </a:p>
                  </a:txBody>
                  <a:tcPr/>
                </a:tc>
                <a:tc rowSpan="2">
                  <a:txBody>
                    <a:bodyPr/>
                    <a:lstStyle/>
                    <a:p>
                      <a:pPr algn="ctr"/>
                      <a:endParaRPr lang="mn-MN" sz="900" b="1" dirty="0" smtClean="0">
                        <a:latin typeface="Arial" pitchFamily="34" charset="0"/>
                        <a:cs typeface="Arial" pitchFamily="34" charset="0"/>
                      </a:endParaRPr>
                    </a:p>
                    <a:p>
                      <a:pPr algn="ctr"/>
                      <a:endParaRPr lang="mn-MN" sz="900" b="1" dirty="0" smtClean="0">
                        <a:latin typeface="Arial" pitchFamily="34" charset="0"/>
                        <a:cs typeface="Arial" pitchFamily="34" charset="0"/>
                      </a:endParaRPr>
                    </a:p>
                    <a:p>
                      <a:pPr algn="ctr"/>
                      <a:r>
                        <a:rPr lang="mn-MN" sz="900" b="1" dirty="0" smtClean="0">
                          <a:latin typeface="Arial" pitchFamily="34" charset="0"/>
                          <a:cs typeface="Arial" pitchFamily="34" charset="0"/>
                        </a:rPr>
                        <a:t>Орлогын эх үүсвэр</a:t>
                      </a:r>
                      <a:endParaRPr lang="en-US" sz="900" b="1" dirty="0">
                        <a:latin typeface="Arial" pitchFamily="34" charset="0"/>
                        <a:cs typeface="Arial" pitchFamily="34" charset="0"/>
                      </a:endParaRPr>
                    </a:p>
                  </a:txBody>
                  <a:tcPr marL="68580" marR="68580" marT="34290" marB="34290">
                    <a:solidFill>
                      <a:schemeClr val="bg1"/>
                    </a:solidFill>
                  </a:tcPr>
                </a:tc>
              </a:tr>
              <a:tr h="478764">
                <a:tc vMerge="1">
                  <a:txBody>
                    <a:bodyPr/>
                    <a:lstStyle/>
                    <a:p>
                      <a:endParaRPr lang="en-US" dirty="0"/>
                    </a:p>
                  </a:txBody>
                  <a:tcPr/>
                </a:tc>
                <a:tc vMerge="1">
                  <a:txBody>
                    <a:bodyPr/>
                    <a:lstStyle/>
                    <a:p>
                      <a:endParaRPr lang="en-US" dirty="0"/>
                    </a:p>
                  </a:txBody>
                  <a:tcPr/>
                </a:tc>
                <a:tc>
                  <a:txBody>
                    <a:bodyPr/>
                    <a:lstStyle/>
                    <a:p>
                      <a:pPr algn="ctr"/>
                      <a:r>
                        <a:rPr lang="mn-MN" sz="900" b="1" dirty="0" smtClean="0">
                          <a:latin typeface="Arial" pitchFamily="34" charset="0"/>
                          <a:cs typeface="Arial" pitchFamily="34" charset="0"/>
                        </a:rPr>
                        <a:t>өөрийн</a:t>
                      </a:r>
                      <a:endParaRPr lang="en-US" sz="900" b="1"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b="1" dirty="0" smtClean="0">
                          <a:latin typeface="Arial" pitchFamily="34" charset="0"/>
                          <a:cs typeface="Arial" pitchFamily="34" charset="0"/>
                        </a:rPr>
                        <a:t>гэр бүлийн гүшүүний</a:t>
                      </a:r>
                      <a:endParaRPr lang="en-US" sz="900" b="1" dirty="0">
                        <a:latin typeface="Arial" pitchFamily="34" charset="0"/>
                        <a:cs typeface="Arial" pitchFamily="34" charset="0"/>
                      </a:endParaRPr>
                    </a:p>
                  </a:txBody>
                  <a:tcPr marL="68580" marR="68580" marT="34290" marB="34290">
                    <a:solidFill>
                      <a:schemeClr val="bg1"/>
                    </a:solidFill>
                  </a:tcPr>
                </a:tc>
                <a:tc vMerge="1">
                  <a:txBody>
                    <a:bodyPr/>
                    <a:lstStyle/>
                    <a:p>
                      <a:pPr algn="ctr"/>
                      <a:endParaRPr lang="en-US" sz="1200" b="1" dirty="0">
                        <a:latin typeface="Arial" pitchFamily="34" charset="0"/>
                        <a:cs typeface="Arial" pitchFamily="34" charset="0"/>
                      </a:endParaRPr>
                    </a:p>
                  </a:txBody>
                  <a:tcPr/>
                </a:tc>
              </a:tr>
              <a:tr h="313915">
                <a:tc rowSpan="3">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5</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rowSpan="3">
                  <a:txBody>
                    <a:bodyPr/>
                    <a:lstStyle/>
                    <a:p>
                      <a:pPr algn="just">
                        <a:lnSpc>
                          <a:spcPct val="115000"/>
                        </a:lnSpc>
                        <a:spcAft>
                          <a:spcPts val="0"/>
                        </a:spcAft>
                      </a:pPr>
                      <a:r>
                        <a:rPr lang="mn-MN" sz="900" b="0" dirty="0" smtClean="0">
                          <a:solidFill>
                            <a:srgbClr val="000000"/>
                          </a:solidFill>
                          <a:latin typeface="Arial" pitchFamily="34" charset="0"/>
                          <a:ea typeface="Times New Roman"/>
                          <a:cs typeface="Arial" pitchFamily="34" charset="0"/>
                        </a:rPr>
                        <a:t>Хөрөнгө борлуулсны орлого </a:t>
                      </a:r>
                      <a:endParaRPr lang="en-US" sz="900" b="0" dirty="0" smtClean="0">
                        <a:solidFill>
                          <a:srgbClr val="000000"/>
                        </a:solidFill>
                        <a:latin typeface="Arial" pitchFamily="34" charset="0"/>
                        <a:ea typeface="Times New Roman"/>
                        <a:cs typeface="Arial" pitchFamily="34" charset="0"/>
                      </a:endParaRPr>
                    </a:p>
                    <a:p>
                      <a:pPr algn="just">
                        <a:lnSpc>
                          <a:spcPct val="115000"/>
                        </a:lnSpc>
                        <a:spcAft>
                          <a:spcPts val="0"/>
                        </a:spcAft>
                      </a:pPr>
                      <a:r>
                        <a:rPr lang="mn-MN" sz="900" b="0" dirty="0" smtClean="0">
                          <a:solidFill>
                            <a:srgbClr val="000000"/>
                          </a:solidFill>
                          <a:latin typeface="Arial" pitchFamily="34" charset="0"/>
                          <a:ea typeface="Times New Roman"/>
                          <a:cs typeface="Arial" pitchFamily="34" charset="0"/>
                        </a:rPr>
                        <a:t>/Хөдлөх болон үл хөдлөх хөрөнгө, хувьцаа борлуулсны орлого/</a:t>
                      </a:r>
                      <a:endParaRPr lang="en-US" sz="900" b="0" dirty="0" smtClean="0">
                        <a:solidFill>
                          <a:srgbClr val="000000"/>
                        </a:solidFill>
                        <a:latin typeface="Arial" pitchFamily="34" charset="0"/>
                        <a:ea typeface="Times New Roman"/>
                        <a:cs typeface="Arial" pitchFamily="34" charset="0"/>
                      </a:endParaRPr>
                    </a:p>
                    <a:p>
                      <a:pPr algn="just">
                        <a:lnSpc>
                          <a:spcPct val="115000"/>
                        </a:lnSpc>
                        <a:spcAft>
                          <a:spcPts val="0"/>
                        </a:spcAft>
                      </a:pPr>
                      <a:endParaRPr lang="en-US" sz="900" b="0" dirty="0" smtClean="0">
                        <a:solidFill>
                          <a:srgbClr val="000000"/>
                        </a:solidFill>
                        <a:latin typeface="Arial" pitchFamily="34" charset="0"/>
                        <a:ea typeface="Times New Roman"/>
                        <a:cs typeface="Arial" pitchFamily="34" charset="0"/>
                      </a:endParaRPr>
                    </a:p>
                    <a:p>
                      <a:pPr algn="just">
                        <a:lnSpc>
                          <a:spcPct val="115000"/>
                        </a:lnSpc>
                        <a:spcAft>
                          <a:spcPts val="0"/>
                        </a:spcAft>
                      </a:pPr>
                      <a:r>
                        <a:rPr lang="en-US" sz="900" b="0" dirty="0" smtClean="0">
                          <a:solidFill>
                            <a:srgbClr val="000000"/>
                          </a:solidFill>
                          <a:latin typeface="Arial" pitchFamily="34" charset="0"/>
                          <a:ea typeface="Times New Roman"/>
                          <a:cs typeface="Arial" pitchFamily="34" charset="0"/>
                        </a:rPr>
                        <a:t>                  </a:t>
                      </a:r>
                      <a:r>
                        <a:rPr lang="mn-MN" sz="900" b="0" dirty="0" smtClean="0">
                          <a:solidFill>
                            <a:srgbClr val="FF0000"/>
                          </a:solidFill>
                          <a:latin typeface="Arial" pitchFamily="34" charset="0"/>
                          <a:ea typeface="Times New Roman"/>
                          <a:cs typeface="Arial" pitchFamily="34" charset="0"/>
                        </a:rPr>
                        <a:t>Эд хөрөнгө, бараа</a:t>
                      </a:r>
                      <a:r>
                        <a:rPr lang="mn-MN" sz="900" b="0" baseline="0" dirty="0" smtClean="0">
                          <a:solidFill>
                            <a:srgbClr val="FF0000"/>
                          </a:solidFill>
                          <a:latin typeface="Arial" pitchFamily="34" charset="0"/>
                          <a:ea typeface="Times New Roman"/>
                          <a:cs typeface="Arial" pitchFamily="34" charset="0"/>
                        </a:rPr>
                        <a:t> солилцож авсан бол</a:t>
                      </a:r>
                      <a:endParaRPr lang="en-US" sz="900" b="0" dirty="0">
                        <a:solidFill>
                          <a:srgbClr val="FF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0" dirty="0">
                          <a:solidFill>
                            <a:srgbClr val="000000"/>
                          </a:solidFill>
                          <a:latin typeface="Arial" pitchFamily="34" charset="0"/>
                          <a:ea typeface="Times New Roman"/>
                          <a:cs typeface="Arial" pitchFamily="34" charset="0"/>
                        </a:rPr>
                        <a:t>300</a:t>
                      </a:r>
                      <a:r>
                        <a:rPr lang="mn-MN" sz="900" b="0" dirty="0">
                          <a:solidFill>
                            <a:srgbClr val="000000"/>
                          </a:solidFill>
                          <a:latin typeface="Arial" pitchFamily="34" charset="0"/>
                          <a:ea typeface="Times New Roman"/>
                          <a:cs typeface="Arial" pitchFamily="34" charset="0"/>
                        </a:rPr>
                        <a:t> 000</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b="0" dirty="0">
                          <a:solidFill>
                            <a:srgbClr val="000000"/>
                          </a:solidFill>
                          <a:latin typeface="Arial" pitchFamily="34" charset="0"/>
                          <a:ea typeface="Times New Roman"/>
                          <a:cs typeface="Arial" pitchFamily="34" charset="0"/>
                        </a:rPr>
                        <a:t>“ТТТ” ХК-ны 500 ш хувьцаа борлуулсан</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770717">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35 265 000</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b="0" dirty="0">
                          <a:solidFill>
                            <a:srgbClr val="000000"/>
                          </a:solidFill>
                          <a:latin typeface="Arial" pitchFamily="34" charset="0"/>
                          <a:ea typeface="Times New Roman"/>
                          <a:cs typeface="Arial" pitchFamily="34" charset="0"/>
                        </a:rPr>
                        <a:t>Япон улсаас оруулж ирсэн Ниссан Тийда, Тоёота Гранд Марк II, Тоёота Витз маркийн (номергүй) авто машинуудыг </a:t>
                      </a:r>
                      <a:r>
                        <a:rPr lang="mn-MN" sz="900" b="0" dirty="0" smtClean="0">
                          <a:solidFill>
                            <a:srgbClr val="000000"/>
                          </a:solidFill>
                          <a:latin typeface="Arial" pitchFamily="34" charset="0"/>
                          <a:ea typeface="Times New Roman"/>
                          <a:cs typeface="Arial" pitchFamily="34" charset="0"/>
                        </a:rPr>
                        <a:t>борлуулсан</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245744">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mn-MN" sz="900" b="0">
                          <a:solidFill>
                            <a:srgbClr val="000000"/>
                          </a:solidFill>
                          <a:latin typeface="Arial" pitchFamily="34" charset="0"/>
                          <a:ea typeface="Times New Roman"/>
                          <a:cs typeface="Arial" pitchFamily="34" charset="0"/>
                        </a:rPr>
                        <a:t>3 600 000</a:t>
                      </a:r>
                      <a:endParaRPr lang="en-US" sz="900" b="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b="0" dirty="0">
                          <a:solidFill>
                            <a:srgbClr val="000000"/>
                          </a:solidFill>
                          <a:latin typeface="Arial" pitchFamily="34" charset="0"/>
                          <a:ea typeface="Times New Roman"/>
                          <a:cs typeface="Arial" pitchFamily="34" charset="0"/>
                        </a:rPr>
                        <a:t>30 толгой хонь борлуулсан. </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313915">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6</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b="0" dirty="0" smtClean="0">
                          <a:solidFill>
                            <a:srgbClr val="000000"/>
                          </a:solidFill>
                          <a:latin typeface="Arial" pitchFamily="34" charset="0"/>
                          <a:ea typeface="Times New Roman"/>
                          <a:cs typeface="Arial" pitchFamily="34" charset="0"/>
                        </a:rPr>
                        <a:t>Хандивын орлого /бусдаас авсан мөнгөн хандив, тусламж/</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0" dirty="0" smtClean="0">
                          <a:solidFill>
                            <a:srgbClr val="000000"/>
                          </a:solidFill>
                          <a:latin typeface="Arial" pitchFamily="34" charset="0"/>
                          <a:ea typeface="Times New Roman"/>
                          <a:cs typeface="Arial" pitchFamily="34" charset="0"/>
                        </a:rPr>
                        <a:t>10 </a:t>
                      </a:r>
                      <a:r>
                        <a:rPr lang="mn-MN" sz="900" b="0" dirty="0">
                          <a:solidFill>
                            <a:srgbClr val="000000"/>
                          </a:solidFill>
                          <a:latin typeface="Arial" pitchFamily="34" charset="0"/>
                          <a:ea typeface="Times New Roman"/>
                          <a:cs typeface="Arial" pitchFamily="34" charset="0"/>
                        </a:rPr>
                        <a:t>000</a:t>
                      </a:r>
                      <a:r>
                        <a:rPr lang="en-US" sz="900" b="0" dirty="0">
                          <a:solidFill>
                            <a:srgbClr val="000000"/>
                          </a:solidFill>
                          <a:latin typeface="Arial" pitchFamily="34" charset="0"/>
                          <a:ea typeface="Times New Roman"/>
                          <a:cs typeface="Arial" pitchFamily="34" charset="0"/>
                        </a:rPr>
                        <a:t> 000</a:t>
                      </a:r>
                    </a:p>
                  </a:txBody>
                  <a:tcPr marL="51435" marR="51435" marT="0" marB="0" anchor="ctr">
                    <a:solidFill>
                      <a:schemeClr val="bg1"/>
                    </a:solidFill>
                  </a:tcPr>
                </a:tc>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b="0" dirty="0">
                          <a:solidFill>
                            <a:srgbClr val="000000"/>
                          </a:solidFill>
                          <a:latin typeface="Arial" pitchFamily="34" charset="0"/>
                          <a:ea typeface="Times New Roman"/>
                          <a:cs typeface="Arial" pitchFamily="34" charset="0"/>
                        </a:rPr>
                        <a:t>Орон сууцны нөхцөл сайжруулах</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313915">
                <a:tc rowSpan="5">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7</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rowSpan="5">
                  <a:txBody>
                    <a:bodyPr/>
                    <a:lstStyle/>
                    <a:p>
                      <a:pPr algn="just">
                        <a:lnSpc>
                          <a:spcPct val="115000"/>
                        </a:lnSpc>
                        <a:spcAft>
                          <a:spcPts val="0"/>
                        </a:spcAft>
                      </a:pPr>
                      <a:r>
                        <a:rPr lang="mn-MN" sz="900" b="0" dirty="0" smtClean="0">
                          <a:solidFill>
                            <a:srgbClr val="000000"/>
                          </a:solidFill>
                          <a:latin typeface="Arial" pitchFamily="34" charset="0"/>
                          <a:ea typeface="Times New Roman"/>
                          <a:cs typeface="Arial" pitchFamily="34" charset="0"/>
                        </a:rPr>
                        <a:t>Бусад орлого /шинжлэх ухаан, утга зохиол, урлагийн бүтээл туурвих, бүтээгдэхүүний ашигтай загвар зохион бүтээх, спорт, урлагийн тоглолт зохион байгуулах, тэдгээрт оролцох замаар олсон орлого, тэдгээртэй адилтгах бусад орлого, шагнал, төлбөрт таавар, бооцоот тоглоом, эд мөнгөний хонжворт сугалааны орлого, төрөөс олгож байгаа бүх төрлийн мөнгөн тэтгэмжийн орлого /</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200000"/>
                        </a:lnSpc>
                        <a:spcBef>
                          <a:spcPts val="1200"/>
                        </a:spcBef>
                        <a:spcAft>
                          <a:spcPts val="0"/>
                        </a:spcAft>
                      </a:pPr>
                      <a:r>
                        <a:rPr lang="mn-MN" sz="900" b="0" dirty="0">
                          <a:solidFill>
                            <a:srgbClr val="000000"/>
                          </a:solidFill>
                          <a:latin typeface="Arial" pitchFamily="34" charset="0"/>
                          <a:ea typeface="Times New Roman"/>
                          <a:cs typeface="Arial" pitchFamily="34" charset="0"/>
                        </a:rPr>
                        <a:t>6 120 000</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0">
                          <a:solidFill>
                            <a:srgbClr val="000000"/>
                          </a:solidFill>
                          <a:latin typeface="Arial" pitchFamily="34" charset="0"/>
                          <a:ea typeface="Times New Roman"/>
                          <a:cs typeface="Arial" pitchFamily="34" charset="0"/>
                        </a:rPr>
                        <a:t>-</a:t>
                      </a:r>
                      <a:endParaRPr lang="en-US" sz="900" b="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b="0" dirty="0">
                          <a:solidFill>
                            <a:srgbClr val="000000"/>
                          </a:solidFill>
                          <a:latin typeface="Arial" pitchFamily="34" charset="0"/>
                          <a:ea typeface="Times New Roman"/>
                          <a:cs typeface="Arial" pitchFamily="34" charset="0"/>
                        </a:rPr>
                        <a:t>Малын ашиг шимийн (ноолуур, мах) орлого</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315468">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0">
                          <a:solidFill>
                            <a:srgbClr val="000000"/>
                          </a:solidFill>
                          <a:latin typeface="Arial" pitchFamily="34" charset="0"/>
                          <a:ea typeface="Times New Roman"/>
                          <a:cs typeface="Arial" pitchFamily="34" charset="0"/>
                        </a:rPr>
                        <a:t>2 514 000</a:t>
                      </a:r>
                      <a:endParaRPr lang="en-US" sz="900" b="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b="0" dirty="0">
                          <a:solidFill>
                            <a:srgbClr val="000000"/>
                          </a:solidFill>
                          <a:latin typeface="Arial" pitchFamily="34" charset="0"/>
                          <a:ea typeface="Times New Roman"/>
                          <a:cs typeface="Arial" pitchFamily="34" charset="0"/>
                        </a:rPr>
                        <a:t>БНСУ-д ажилладаг хадам эгчээс 2000 ам.доллар өгсөн</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470873">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924 350</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b="0" dirty="0" smtClean="0">
                          <a:solidFill>
                            <a:srgbClr val="000000"/>
                          </a:solidFill>
                          <a:latin typeface="Arial" pitchFamily="34" charset="0"/>
                          <a:ea typeface="Times New Roman"/>
                          <a:cs typeface="Arial" pitchFamily="34" charset="0"/>
                        </a:rPr>
                        <a:t>шинэ </a:t>
                      </a:r>
                      <a:r>
                        <a:rPr lang="mn-MN" sz="900" b="0" dirty="0">
                          <a:solidFill>
                            <a:srgbClr val="000000"/>
                          </a:solidFill>
                          <a:latin typeface="Arial" pitchFamily="34" charset="0"/>
                          <a:ea typeface="Times New Roman"/>
                          <a:cs typeface="Arial" pitchFamily="34" charset="0"/>
                        </a:rPr>
                        <a:t>орон сууц худалдан авсны татварын буцаан олголт</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245744">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mn-MN" sz="900" b="0">
                          <a:solidFill>
                            <a:srgbClr val="000000"/>
                          </a:solidFill>
                          <a:latin typeface="Arial" pitchFamily="34" charset="0"/>
                          <a:ea typeface="Times New Roman"/>
                          <a:cs typeface="Arial" pitchFamily="34" charset="0"/>
                        </a:rPr>
                        <a:t>-</a:t>
                      </a:r>
                      <a:endParaRPr lang="en-US" sz="900" b="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120 000</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b="0" dirty="0">
                          <a:solidFill>
                            <a:srgbClr val="000000"/>
                          </a:solidFill>
                          <a:latin typeface="Arial" pitchFamily="34" charset="0"/>
                          <a:ea typeface="Times New Roman"/>
                          <a:cs typeface="Arial" pitchFamily="34" charset="0"/>
                        </a:rPr>
                        <a:t>Хүүхдийн мөнгө</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237599">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mn-MN" sz="900" b="0">
                          <a:solidFill>
                            <a:srgbClr val="000000"/>
                          </a:solidFill>
                          <a:latin typeface="Arial" pitchFamily="34" charset="0"/>
                          <a:ea typeface="Times New Roman"/>
                          <a:cs typeface="Arial" pitchFamily="34" charset="0"/>
                        </a:rPr>
                        <a:t>126 000</a:t>
                      </a:r>
                      <a:endParaRPr lang="en-US" sz="900" b="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378 000</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b="0" dirty="0">
                          <a:solidFill>
                            <a:srgbClr val="000000"/>
                          </a:solidFill>
                          <a:latin typeface="Arial" pitchFamily="34" charset="0"/>
                          <a:ea typeface="Times New Roman"/>
                          <a:cs typeface="Arial" pitchFamily="34" charset="0"/>
                        </a:rPr>
                        <a:t>Эх орны хишиг</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245744">
                <a:tc>
                  <a:txBody>
                    <a:bodyPr/>
                    <a:lstStyle/>
                    <a:p>
                      <a:pPr algn="ctr">
                        <a:lnSpc>
                          <a:spcPct val="115000"/>
                        </a:lnSpc>
                        <a:spcAft>
                          <a:spcPts val="0"/>
                        </a:spcAft>
                      </a:pPr>
                      <a:r>
                        <a:rPr lang="mn-MN" sz="900" b="0" dirty="0">
                          <a:solidFill>
                            <a:srgbClr val="000000"/>
                          </a:solidFill>
                          <a:latin typeface="Arial" pitchFamily="34" charset="0"/>
                          <a:ea typeface="Times New Roman"/>
                          <a:cs typeface="Arial" pitchFamily="34" charset="0"/>
                        </a:rPr>
                        <a:t>8</a:t>
                      </a: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smtClean="0">
                          <a:solidFill>
                            <a:srgbClr val="000000"/>
                          </a:solidFill>
                          <a:latin typeface="Arial" pitchFamily="34" charset="0"/>
                          <a:ea typeface="Times New Roman"/>
                          <a:cs typeface="Arial" pitchFamily="34" charset="0"/>
                        </a:rPr>
                        <a:t>Нийт дүн</a:t>
                      </a:r>
                      <a:endParaRPr lang="en-US" sz="900" b="1"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smtClean="0">
                          <a:solidFill>
                            <a:srgbClr val="000000"/>
                          </a:solidFill>
                          <a:latin typeface="Arial" pitchFamily="34" charset="0"/>
                          <a:ea typeface="Times New Roman"/>
                          <a:cs typeface="Arial" pitchFamily="34" charset="0"/>
                        </a:rPr>
                        <a:t>56</a:t>
                      </a:r>
                      <a:r>
                        <a:rPr lang="mn-MN" sz="900" b="1" dirty="0" smtClean="0">
                          <a:solidFill>
                            <a:srgbClr val="000000"/>
                          </a:solidFill>
                          <a:latin typeface="Arial" pitchFamily="34" charset="0"/>
                          <a:ea typeface="Times New Roman"/>
                          <a:cs typeface="Arial" pitchFamily="34" charset="0"/>
                        </a:rPr>
                        <a:t> </a:t>
                      </a:r>
                      <a:r>
                        <a:rPr lang="mn-MN" sz="900" b="1" dirty="0">
                          <a:solidFill>
                            <a:srgbClr val="000000"/>
                          </a:solidFill>
                          <a:latin typeface="Arial" pitchFamily="34" charset="0"/>
                          <a:ea typeface="Times New Roman"/>
                          <a:cs typeface="Arial" pitchFamily="34" charset="0"/>
                        </a:rPr>
                        <a:t>300 617</a:t>
                      </a:r>
                      <a:endParaRPr lang="en-US" sz="900" b="1"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76 127 273</a:t>
                      </a:r>
                      <a:endParaRPr lang="en-US" sz="900" b="1"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endParaRPr lang="en-US" sz="900" b="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34290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900" kern="1200" dirty="0" smtClean="0">
                          <a:solidFill>
                            <a:schemeClr val="tx1"/>
                          </a:solidFill>
                          <a:latin typeface="Arial" pitchFamily="34" charset="0"/>
                          <a:ea typeface="+mn-ea"/>
                          <a:cs typeface="Arial" pitchFamily="34" charset="0"/>
                        </a:rPr>
                        <a:t>Тайлбар: Тайлант хугацаанд олсон орлогыг бичнэ.</a:t>
                      </a:r>
                      <a:endParaRPr lang="en-US" sz="900" kern="1200" dirty="0" smtClean="0">
                        <a:solidFill>
                          <a:schemeClr val="tx1"/>
                        </a:solidFill>
                        <a:latin typeface="Arial" pitchFamily="34" charset="0"/>
                        <a:ea typeface="+mn-ea"/>
                        <a:cs typeface="Arial" pitchFamily="34" charset="0"/>
                      </a:endParaRPr>
                    </a:p>
                    <a:p>
                      <a:endParaRPr lang="en-US" sz="900" b="0" dirty="0">
                        <a:latin typeface="Arial" pitchFamily="34" charset="0"/>
                        <a:cs typeface="Arial"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sz="1200" b="0" dirty="0">
                        <a:latin typeface="Arial" pitchFamily="34" charset="0"/>
                        <a:cs typeface="Arial" pitchFamily="34" charset="0"/>
                      </a:endParaRPr>
                    </a:p>
                  </a:txBody>
                  <a:tcPr/>
                </a:tc>
                <a:tc hMerge="1">
                  <a:txBody>
                    <a:bodyPr/>
                    <a:lstStyle/>
                    <a:p>
                      <a:endParaRPr lang="en-US" sz="1200" b="0" dirty="0">
                        <a:latin typeface="Arial" pitchFamily="34" charset="0"/>
                        <a:cs typeface="Arial" pitchFamily="34" charset="0"/>
                      </a:endParaRPr>
                    </a:p>
                  </a:txBody>
                  <a:tcPr/>
                </a:tc>
                <a:tc hMerge="1">
                  <a:txBody>
                    <a:bodyPr/>
                    <a:lstStyle/>
                    <a:p>
                      <a:endParaRPr lang="en-US" sz="1200" b="0" dirty="0">
                        <a:latin typeface="Arial" pitchFamily="34" charset="0"/>
                        <a:cs typeface="Arial" pitchFamily="34" charset="0"/>
                      </a:endParaRPr>
                    </a:p>
                  </a:txBody>
                  <a:tcPr/>
                </a:tc>
                <a:tc hMerge="1">
                  <a:txBody>
                    <a:bodyPr/>
                    <a:lstStyle/>
                    <a:p>
                      <a:endParaRPr lang="en-US" sz="1200" b="0" dirty="0">
                        <a:latin typeface="Arial" pitchFamily="34" charset="0"/>
                        <a:cs typeface="Arial" pitchFamily="34" charset="0"/>
                      </a:endParaRPr>
                    </a:p>
                  </a:txBody>
                  <a:tcPr/>
                </a:tc>
              </a:tr>
            </a:tbl>
          </a:graphicData>
        </a:graphic>
      </p:graphicFrame>
      <p:sp>
        <p:nvSpPr>
          <p:cNvPr id="3" name="Action Button: Help 2">
            <a:hlinkClick r:id="" action="ppaction://noaction" highlightClick="1"/>
          </p:cNvPr>
          <p:cNvSpPr/>
          <p:nvPr/>
        </p:nvSpPr>
        <p:spPr>
          <a:xfrm>
            <a:off x="1066800" y="2819400"/>
            <a:ext cx="381000" cy="4572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3704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6472760"/>
              </p:ext>
            </p:extLst>
          </p:nvPr>
        </p:nvGraphicFramePr>
        <p:xfrm>
          <a:off x="494676" y="1158294"/>
          <a:ext cx="8555638" cy="4690682"/>
        </p:xfrm>
        <a:graphic>
          <a:graphicData uri="http://schemas.openxmlformats.org/drawingml/2006/table">
            <a:tbl>
              <a:tblPr firstRow="1" bandRow="1">
                <a:tableStyleId>{5940675A-B579-460E-94D1-54222C63F5DA}</a:tableStyleId>
              </a:tblPr>
              <a:tblGrid>
                <a:gridCol w="503273"/>
                <a:gridCol w="1388476"/>
                <a:gridCol w="1011046"/>
                <a:gridCol w="1482867"/>
                <a:gridCol w="1078450"/>
                <a:gridCol w="1213256"/>
                <a:gridCol w="1878270"/>
              </a:tblGrid>
              <a:tr h="257472">
                <a:tc gridSpan="7">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n-MN" sz="900" kern="1200" dirty="0" smtClean="0">
                          <a:solidFill>
                            <a:schemeClr val="tx1"/>
                          </a:solidFill>
                          <a:latin typeface="Arial" pitchFamily="34" charset="0"/>
                          <a:ea typeface="+mn-ea"/>
                          <a:cs typeface="Arial" pitchFamily="34" charset="0"/>
                        </a:rPr>
                        <a:t>Орон сууц, барилга байгууламж байхгүй бол /-/ тэмдэглэгээ</a:t>
                      </a:r>
                      <a:r>
                        <a:rPr lang="mn-MN" sz="900" kern="1200" baseline="0" dirty="0" smtClean="0">
                          <a:solidFill>
                            <a:schemeClr val="tx1"/>
                          </a:solidFill>
                          <a:latin typeface="Arial" pitchFamily="34" charset="0"/>
                          <a:ea typeface="+mn-ea"/>
                          <a:cs typeface="Arial" pitchFamily="34" charset="0"/>
                        </a:rPr>
                        <a:t> хийх</a:t>
                      </a:r>
                      <a:endParaRPr lang="en-US" sz="900" kern="1200" dirty="0" smtClean="0">
                        <a:solidFill>
                          <a:schemeClr val="tx1"/>
                        </a:solidFill>
                        <a:latin typeface="Arial" pitchFamily="34" charset="0"/>
                        <a:ea typeface="+mn-ea"/>
                        <a:cs typeface="Arial" pitchFamily="34" charset="0"/>
                      </a:endParaRPr>
                    </a:p>
                  </a:txBody>
                  <a:tcPr marL="68580" marR="68580" marT="34290" marB="34290">
                    <a:lnL w="12700" cmpd="sng">
                      <a:noFill/>
                    </a:lnL>
                    <a:lnR w="12700" cmpd="sng">
                      <a:noFill/>
                    </a:lnR>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85150">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100" b="1" kern="1200" dirty="0" smtClean="0">
                          <a:solidFill>
                            <a:schemeClr val="bg1"/>
                          </a:solidFill>
                          <a:latin typeface="Arial" pitchFamily="34" charset="0"/>
                          <a:ea typeface="+mn-ea"/>
                          <a:cs typeface="Arial" pitchFamily="34" charset="0"/>
                        </a:rPr>
                        <a:t>3.2.1. Орон сууц, барилга, байгууламж</a:t>
                      </a:r>
                      <a:endParaRPr lang="en-US" sz="1100" dirty="0" smtClean="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90258">
                <a:tc>
                  <a:txBody>
                    <a:bodyPr/>
                    <a:lstStyle/>
                    <a:p>
                      <a:pPr algn="ctr">
                        <a:lnSpc>
                          <a:spcPct val="115000"/>
                        </a:lnSpc>
                        <a:spcAft>
                          <a:spcPts val="0"/>
                        </a:spcAft>
                      </a:pPr>
                      <a:r>
                        <a:rPr lang="mn-MN" sz="900" b="1" dirty="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800" b="1" dirty="0">
                          <a:solidFill>
                            <a:srgbClr val="000000"/>
                          </a:solidFill>
                          <a:latin typeface="Arial"/>
                          <a:ea typeface="Times New Roman"/>
                        </a:rPr>
                        <a:t>Орон сууц, </a:t>
                      </a:r>
                      <a:r>
                        <a:rPr lang="mn-MN" sz="800" b="1" dirty="0" smtClean="0">
                          <a:solidFill>
                            <a:srgbClr val="000000"/>
                          </a:solidFill>
                          <a:latin typeface="Arial"/>
                          <a:ea typeface="Times New Roman"/>
                        </a:rPr>
                        <a:t>барилга</a:t>
                      </a:r>
                      <a:r>
                        <a:rPr lang="en-US" sz="800" b="1" dirty="0" smtClean="0">
                          <a:solidFill>
                            <a:srgbClr val="000000"/>
                          </a:solidFill>
                          <a:latin typeface="Arial"/>
                          <a:ea typeface="Times New Roman"/>
                        </a:rPr>
                        <a:t>, </a:t>
                      </a:r>
                      <a:r>
                        <a:rPr lang="mn-MN" sz="800" b="1" dirty="0" smtClean="0">
                          <a:solidFill>
                            <a:srgbClr val="000000"/>
                          </a:solidFill>
                          <a:latin typeface="Arial"/>
                          <a:ea typeface="Times New Roman"/>
                        </a:rPr>
                        <a:t>байгууламжийн</a:t>
                      </a:r>
                      <a:r>
                        <a:rPr lang="mn-MN" sz="800" b="1" baseline="0" dirty="0" smtClean="0">
                          <a:solidFill>
                            <a:srgbClr val="000000"/>
                          </a:solidFill>
                          <a:latin typeface="Arial"/>
                          <a:ea typeface="Times New Roman"/>
                        </a:rPr>
                        <a:t> төрөл</a:t>
                      </a:r>
                      <a:endParaRPr lang="en-US" sz="8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a:ea typeface="Times New Roman"/>
                        </a:rPr>
                        <a:t>Хийц, талбай</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rgbClr val="000000"/>
                          </a:solidFill>
                          <a:latin typeface="Arial"/>
                          <a:ea typeface="Times New Roman"/>
                        </a:rPr>
                        <a:t>Байршил</a:t>
                      </a:r>
                      <a:r>
                        <a:rPr lang="en-US" sz="900" b="1" dirty="0" smtClean="0">
                          <a:solidFill>
                            <a:srgbClr val="000000"/>
                          </a:solidFill>
                          <a:latin typeface="Arial"/>
                          <a:ea typeface="Times New Roman"/>
                        </a:rPr>
                        <a:t> /</a:t>
                      </a:r>
                      <a:r>
                        <a:rPr lang="mn-MN" sz="900" b="1" dirty="0" smtClean="0">
                          <a:solidFill>
                            <a:srgbClr val="000000"/>
                          </a:solidFill>
                          <a:latin typeface="Arial"/>
                          <a:ea typeface="Times New Roman"/>
                        </a:rPr>
                        <a:t>хаяг</a:t>
                      </a:r>
                      <a:r>
                        <a:rPr lang="en-US" sz="900" b="1" dirty="0" smtClean="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rgbClr val="000000"/>
                          </a:solidFill>
                          <a:latin typeface="Arial"/>
                          <a:ea typeface="Times New Roman"/>
                        </a:rPr>
                        <a:t>Зах</a:t>
                      </a:r>
                      <a:r>
                        <a:rPr lang="mn-MN" sz="900" b="1" baseline="0" dirty="0" smtClean="0">
                          <a:solidFill>
                            <a:srgbClr val="000000"/>
                          </a:solidFill>
                          <a:latin typeface="Arial"/>
                          <a:ea typeface="Times New Roman"/>
                        </a:rPr>
                        <a:t>  зээлийн үнэлгээ</a:t>
                      </a:r>
                      <a:r>
                        <a:rPr lang="en-US" sz="900" b="1" dirty="0" smtClean="0">
                          <a:solidFill>
                            <a:srgbClr val="000000"/>
                          </a:solidFill>
                          <a:latin typeface="Arial"/>
                          <a:ea typeface="Times New Roman"/>
                        </a:rPr>
                        <a:t> </a:t>
                      </a:r>
                      <a:r>
                        <a:rPr lang="en-US" sz="900" b="1" dirty="0">
                          <a:solidFill>
                            <a:srgbClr val="000000"/>
                          </a:solidFill>
                          <a:latin typeface="Arial"/>
                          <a:ea typeface="Times New Roman"/>
                        </a:rPr>
                        <a:t>/</a:t>
                      </a:r>
                      <a:r>
                        <a:rPr lang="mn-MN" sz="900" b="1" dirty="0">
                          <a:solidFill>
                            <a:srgbClr val="000000"/>
                          </a:solidFill>
                          <a:latin typeface="Arial"/>
                          <a:ea typeface="Times New Roman"/>
                        </a:rPr>
                        <a:t>төгрөг</a:t>
                      </a:r>
                      <a:r>
                        <a:rPr lang="en-US" sz="900" b="1" dirty="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a:ea typeface="Times New Roman"/>
                        </a:rPr>
                        <a:t>Бүртгэлийн гэрчилгээний дугаар</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a:ea typeface="Times New Roman"/>
                        </a:rPr>
                        <a:t>Эх</a:t>
                      </a:r>
                      <a:r>
                        <a:rPr lang="en-US" sz="900" b="1" dirty="0">
                          <a:solidFill>
                            <a:srgbClr val="000000"/>
                          </a:solidFill>
                          <a:latin typeface="Arial"/>
                          <a:ea typeface="Times New Roman"/>
                        </a:rPr>
                        <a:t> </a:t>
                      </a:r>
                      <a:r>
                        <a:rPr lang="en-US" sz="900" b="1" dirty="0" err="1">
                          <a:solidFill>
                            <a:srgbClr val="000000"/>
                          </a:solidFill>
                          <a:latin typeface="Arial"/>
                          <a:ea typeface="Times New Roman"/>
                        </a:rPr>
                        <a:t>үүсвэрийн</a:t>
                      </a:r>
                      <a:r>
                        <a:rPr lang="en-US" sz="900" b="1" dirty="0">
                          <a:solidFill>
                            <a:srgbClr val="000000"/>
                          </a:solidFill>
                          <a:latin typeface="Arial"/>
                          <a:ea typeface="Times New Roman"/>
                        </a:rPr>
                        <a:t> </a:t>
                      </a:r>
                      <a:r>
                        <a:rPr lang="en-US" sz="900" b="1" dirty="0" err="1">
                          <a:solidFill>
                            <a:srgbClr val="000000"/>
                          </a:solidFill>
                          <a:latin typeface="Arial"/>
                          <a:ea typeface="Times New Roman"/>
                        </a:rPr>
                        <a:t>тайлбар</a:t>
                      </a:r>
                      <a:endParaRPr lang="en-US" sz="900" dirty="0">
                        <a:solidFill>
                          <a:srgbClr val="000000"/>
                        </a:solidFill>
                        <a:latin typeface="Times New Roman"/>
                        <a:ea typeface="Times New Roman"/>
                      </a:endParaRPr>
                    </a:p>
                  </a:txBody>
                  <a:tcPr marL="51435" marR="51435" marT="0" marB="0" anchor="ctr">
                    <a:solidFill>
                      <a:schemeClr val="bg1"/>
                    </a:solidFill>
                  </a:tcPr>
                </a:tc>
              </a:tr>
              <a:tr h="787011">
                <a:tc>
                  <a:txBody>
                    <a:bodyPr/>
                    <a:lstStyle/>
                    <a:p>
                      <a:pPr algn="ctr">
                        <a:lnSpc>
                          <a:spcPct val="115000"/>
                        </a:lnSpc>
                        <a:spcAft>
                          <a:spcPts val="0"/>
                        </a:spcAft>
                      </a:pPr>
                      <a:r>
                        <a:rPr lang="mn-MN" sz="900">
                          <a:solidFill>
                            <a:srgbClr val="000000"/>
                          </a:solidFill>
                          <a:latin typeface="Arial"/>
                          <a:ea typeface="Times New Roman"/>
                        </a:rPr>
                        <a:t>1</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Нийтийн орон сууц</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Угсармал, 60 м2, 3 өрөө </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Баянгол дүүргийн 5 дугаар хороо, 10 дугаар хороолол, 9А байрны 251 тоот</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80 000 000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Ү-2204689721</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a:ea typeface="Times New Roman"/>
                        </a:rPr>
                        <a:t>2014 </a:t>
                      </a:r>
                      <a:r>
                        <a:rPr lang="mn-MN" sz="900" dirty="0">
                          <a:solidFill>
                            <a:srgbClr val="000000"/>
                          </a:solidFill>
                          <a:latin typeface="Arial"/>
                          <a:ea typeface="Times New Roman"/>
                        </a:rPr>
                        <a:t>онд эцэг М.Доржоос өв залгамжлалаар өвлөгдсөн. Өмчлөгч </a:t>
                      </a:r>
                      <a:r>
                        <a:rPr lang="mn-MN" sz="900" dirty="0" smtClean="0">
                          <a:solidFill>
                            <a:srgbClr val="000000"/>
                          </a:solidFill>
                          <a:latin typeface="Arial"/>
                          <a:ea typeface="Times New Roman"/>
                        </a:rPr>
                        <a:t>Д.Болд </a:t>
                      </a:r>
                      <a:endParaRPr lang="en-US" sz="900" dirty="0">
                        <a:solidFill>
                          <a:srgbClr val="000000"/>
                        </a:solidFill>
                        <a:latin typeface="Times New Roman"/>
                        <a:ea typeface="Times New Roman"/>
                      </a:endParaRPr>
                    </a:p>
                  </a:txBody>
                  <a:tcPr marL="51435" marR="51435" marT="0" marB="0" anchor="ctr">
                    <a:solidFill>
                      <a:schemeClr val="bg1"/>
                    </a:solidFill>
                  </a:tcPr>
                </a:tc>
              </a:tr>
              <a:tr h="787011">
                <a:tc>
                  <a:txBody>
                    <a:bodyPr/>
                    <a:lstStyle/>
                    <a:p>
                      <a:pPr algn="ctr">
                        <a:lnSpc>
                          <a:spcPct val="115000"/>
                        </a:lnSpc>
                        <a:spcAft>
                          <a:spcPts val="0"/>
                        </a:spcAft>
                      </a:pPr>
                      <a:r>
                        <a:rPr lang="mn-MN" sz="900" dirty="0">
                          <a:solidFill>
                            <a:srgbClr val="000000"/>
                          </a:solidFill>
                          <a:latin typeface="Arial"/>
                          <a:ea typeface="Times New Roman"/>
                        </a:rPr>
                        <a:t>2</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Авто гараж</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Тоосгон, 12 м2</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Баянгол дүүргийн 5 дугаар хороо, 10 дугаар хороолол, 9А байрны дэргэд</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10 000 000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Гэрчилгээ гараагүй</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2005 онд 3 сая төгрөгөөр худалдаж авсан. Хьюндэй Соната </a:t>
                      </a:r>
                      <a:r>
                        <a:rPr lang="en-US" sz="900" dirty="0">
                          <a:solidFill>
                            <a:srgbClr val="000000"/>
                          </a:solidFill>
                          <a:latin typeface="Arial"/>
                          <a:ea typeface="Times New Roman"/>
                        </a:rPr>
                        <a:t>II</a:t>
                      </a:r>
                      <a:r>
                        <a:rPr lang="mn-MN" sz="900" dirty="0">
                          <a:solidFill>
                            <a:srgbClr val="000000"/>
                          </a:solidFill>
                          <a:latin typeface="Arial"/>
                          <a:ea typeface="Times New Roman"/>
                        </a:rPr>
                        <a:t> маркийн машин зарсан орлогоор авсан.  </a:t>
                      </a:r>
                      <a:endParaRPr lang="en-US" sz="900" dirty="0">
                        <a:solidFill>
                          <a:srgbClr val="000000"/>
                        </a:solidFill>
                        <a:latin typeface="Times New Roman"/>
                        <a:ea typeface="Times New Roman"/>
                      </a:endParaRPr>
                    </a:p>
                  </a:txBody>
                  <a:tcPr marL="51435" marR="51435" marT="0" marB="0" anchor="ctr">
                    <a:solidFill>
                      <a:schemeClr val="bg1"/>
                    </a:solidFill>
                  </a:tcPr>
                </a:tc>
              </a:tr>
              <a:tr h="1983780">
                <a:tc>
                  <a:txBody>
                    <a:bodyPr/>
                    <a:lstStyle/>
                    <a:p>
                      <a:pPr algn="ctr">
                        <a:lnSpc>
                          <a:spcPct val="115000"/>
                        </a:lnSpc>
                        <a:spcAft>
                          <a:spcPts val="0"/>
                        </a:spcAft>
                      </a:pPr>
                      <a:r>
                        <a:rPr lang="mn-MN" sz="900">
                          <a:solidFill>
                            <a:srgbClr val="000000"/>
                          </a:solidFill>
                          <a:latin typeface="Arial"/>
                          <a:ea typeface="Times New Roman"/>
                        </a:rPr>
                        <a:t>3</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Зуслангийн </a:t>
                      </a:r>
                      <a:r>
                        <a:rPr lang="mn-MN" sz="900" dirty="0" smtClean="0">
                          <a:solidFill>
                            <a:srgbClr val="000000"/>
                          </a:solidFill>
                          <a:latin typeface="Arial"/>
                          <a:ea typeface="Times New Roman"/>
                        </a:rPr>
                        <a:t>байр</a:t>
                      </a:r>
                    </a:p>
                    <a:p>
                      <a:pPr algn="just">
                        <a:lnSpc>
                          <a:spcPct val="115000"/>
                        </a:lnSpc>
                        <a:spcAft>
                          <a:spcPts val="0"/>
                        </a:spcAft>
                      </a:pPr>
                      <a:endParaRPr lang="mn-MN" sz="900" dirty="0" smtClean="0">
                        <a:solidFill>
                          <a:srgbClr val="000000"/>
                        </a:solidFill>
                        <a:latin typeface="Arial"/>
                        <a:ea typeface="Times New Roman"/>
                      </a:endParaRPr>
                    </a:p>
                    <a:p>
                      <a:pPr algn="just">
                        <a:lnSpc>
                          <a:spcPct val="115000"/>
                        </a:lnSpc>
                        <a:spcAft>
                          <a:spcPts val="0"/>
                        </a:spcAft>
                      </a:pPr>
                      <a:endParaRPr lang="mn-MN" sz="900" dirty="0" smtClean="0">
                        <a:solidFill>
                          <a:srgbClr val="000000"/>
                        </a:solidFill>
                        <a:latin typeface="Arial"/>
                        <a:ea typeface="Times New Roman"/>
                      </a:endParaRPr>
                    </a:p>
                    <a:p>
                      <a:pPr algn="just">
                        <a:lnSpc>
                          <a:spcPct val="115000"/>
                        </a:lnSpc>
                        <a:spcAft>
                          <a:spcPts val="0"/>
                        </a:spcAft>
                      </a:pPr>
                      <a:endParaRPr lang="mn-MN" sz="900" dirty="0" smtClean="0">
                        <a:solidFill>
                          <a:srgbClr val="000000"/>
                        </a:solidFill>
                        <a:latin typeface="Arial"/>
                        <a:ea typeface="Times New Roman"/>
                      </a:endParaRPr>
                    </a:p>
                    <a:p>
                      <a:pPr algn="just">
                        <a:lnSpc>
                          <a:spcPct val="115000"/>
                        </a:lnSpc>
                        <a:spcAft>
                          <a:spcPts val="0"/>
                        </a:spcAft>
                      </a:pPr>
                      <a:endParaRPr lang="mn-MN" sz="900" dirty="0" smtClean="0">
                        <a:solidFill>
                          <a:srgbClr val="000000"/>
                        </a:solidFill>
                        <a:latin typeface="Arial"/>
                        <a:ea typeface="Times New Roman"/>
                      </a:endParaRPr>
                    </a:p>
                    <a:p>
                      <a:pPr algn="just">
                        <a:lnSpc>
                          <a:spcPct val="115000"/>
                        </a:lnSpc>
                        <a:spcAft>
                          <a:spcPts val="0"/>
                        </a:spcAft>
                      </a:pPr>
                      <a:endParaRPr lang="mn-MN" sz="900" dirty="0" smtClean="0">
                        <a:solidFill>
                          <a:srgbClr val="000000"/>
                        </a:solidFill>
                        <a:latin typeface="Arial"/>
                        <a:ea typeface="Times New Roman"/>
                      </a:endParaRPr>
                    </a:p>
                    <a:p>
                      <a:pPr algn="just">
                        <a:lnSpc>
                          <a:spcPct val="115000"/>
                        </a:lnSpc>
                        <a:spcAft>
                          <a:spcPts val="0"/>
                        </a:spcAft>
                      </a:pPr>
                      <a:r>
                        <a:rPr lang="en-US" sz="900" dirty="0" smtClean="0">
                          <a:solidFill>
                            <a:srgbClr val="000000"/>
                          </a:solidFill>
                          <a:latin typeface="Times New Roman"/>
                          <a:ea typeface="Times New Roman"/>
                        </a:rPr>
                        <a:t> </a:t>
                      </a:r>
                      <a:r>
                        <a:rPr lang="mn-MN" sz="900" dirty="0" smtClean="0">
                          <a:solidFill>
                            <a:srgbClr val="FF0000"/>
                          </a:solidFill>
                          <a:latin typeface="Arial" panose="020B0604020202020204" pitchFamily="34" charset="0"/>
                          <a:ea typeface="Times New Roman"/>
                          <a:cs typeface="Arial" panose="020B0604020202020204" pitchFamily="34" charset="0"/>
                        </a:rPr>
                        <a:t>Үүсгэн</a:t>
                      </a:r>
                      <a:r>
                        <a:rPr lang="mn-MN" sz="900" baseline="0" dirty="0" smtClean="0">
                          <a:solidFill>
                            <a:srgbClr val="FF0000"/>
                          </a:solidFill>
                          <a:latin typeface="Arial" panose="020B0604020202020204" pitchFamily="34" charset="0"/>
                          <a:ea typeface="Times New Roman"/>
                          <a:cs typeface="Arial" panose="020B0604020202020204" pitchFamily="34" charset="0"/>
                        </a:rPr>
                        <a:t> байгуулсан компаний нэр дээр бүртгэлтэй хөрөнгүүд</a:t>
                      </a:r>
                      <a:endParaRPr lang="en-US" sz="900" dirty="0">
                        <a:solidFill>
                          <a:srgbClr val="FF0000"/>
                        </a:solidFill>
                        <a:latin typeface="Arial" panose="020B0604020202020204" pitchFamily="34" charset="0"/>
                        <a:ea typeface="Times New Roman"/>
                        <a:cs typeface="Arial" panose="020B0604020202020204"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Палкан, 60 м2, мансардтай</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Сүхбаатар дүүргийн 15 дугаар хороо, Шарга морьт зуслан</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25 000 000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Үл хөдлөхийн гэрчилгээ гараагүй</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2007-2010 онд 15 сая төгрөгийн өртөгтэйгээр өөрсдөө барьсан. Тухайн үед банкны 10 сая төгрөгийн зээл авсан, үлдсэн мөнгийг гэр бүлийн гишүүдийн цалин, хуримтлал, компаний ногдол ашгийн орлогоор бий болгосон. </a:t>
                      </a:r>
                      <a:endParaRPr lang="en-US" sz="900" dirty="0">
                        <a:solidFill>
                          <a:srgbClr val="000000"/>
                        </a:solidFill>
                        <a:latin typeface="Times New Roman"/>
                        <a:ea typeface="Times New Roman"/>
                      </a:endParaRPr>
                    </a:p>
                  </a:txBody>
                  <a:tcPr marL="51435" marR="51435" marT="0" marB="0" anchor="ctr">
                    <a:solidFill>
                      <a:schemeClr val="bg1"/>
                    </a:solidFill>
                  </a:tcPr>
                </a:tc>
              </a:tr>
            </a:tbl>
          </a:graphicData>
        </a:graphic>
      </p:graphicFrame>
      <p:sp>
        <p:nvSpPr>
          <p:cNvPr id="3" name="Title 2"/>
          <p:cNvSpPr>
            <a:spLocks noGrp="1"/>
          </p:cNvSpPr>
          <p:nvPr>
            <p:ph type="title"/>
          </p:nvPr>
        </p:nvSpPr>
        <p:spPr>
          <a:xfrm>
            <a:off x="502172" y="857250"/>
            <a:ext cx="6400800" cy="285750"/>
          </a:xfrm>
        </p:spPr>
        <p:txBody>
          <a:bodyPr>
            <a:normAutofit/>
          </a:bodyPr>
          <a:lstStyle/>
          <a:p>
            <a:r>
              <a:rPr lang="mn-MN" sz="1200" b="1" dirty="0">
                <a:latin typeface="Arial" panose="020B0604020202020204" pitchFamily="34" charset="0"/>
                <a:cs typeface="Arial" panose="020B0604020202020204" pitchFamily="34" charset="0"/>
              </a:rPr>
              <a:t>2.Хөрөнгө, зээл</a:t>
            </a:r>
            <a:endParaRPr lang="en-US" sz="1200" b="1" dirty="0">
              <a:latin typeface="Arial" panose="020B0604020202020204" pitchFamily="34" charset="0"/>
              <a:cs typeface="Arial" panose="020B0604020202020204" pitchFamily="34" charset="0"/>
            </a:endParaRPr>
          </a:p>
        </p:txBody>
      </p:sp>
      <p:sp>
        <p:nvSpPr>
          <p:cNvPr id="2" name="Action Button: Help 1">
            <a:hlinkClick r:id="" action="ppaction://noaction" highlightClick="1"/>
          </p:cNvPr>
          <p:cNvSpPr/>
          <p:nvPr/>
        </p:nvSpPr>
        <p:spPr>
          <a:xfrm>
            <a:off x="1447800" y="4495800"/>
            <a:ext cx="381000" cy="4572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511123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98" y="857250"/>
            <a:ext cx="6229350" cy="285750"/>
          </a:xfrm>
        </p:spPr>
        <p:txBody>
          <a:bodyPr>
            <a:normAutofit/>
          </a:bodyPr>
          <a:lstStyle/>
          <a:p>
            <a:pPr algn="l"/>
            <a:r>
              <a:rPr lang="mn-MN" sz="1200" b="1" dirty="0">
                <a:solidFill>
                  <a:schemeClr val="tx1"/>
                </a:solidFill>
                <a:latin typeface="Arial" panose="020B0604020202020204" pitchFamily="34" charset="0"/>
                <a:cs typeface="Arial" panose="020B0604020202020204" pitchFamily="34" charset="0"/>
              </a:rPr>
              <a:t>3.2 Хөрөнгө, зээл</a:t>
            </a:r>
            <a:endParaRPr lang="en-US" sz="1200" b="1" dirty="0">
              <a:solidFill>
                <a:schemeClr val="tx1"/>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2101220"/>
              </p:ext>
            </p:extLst>
          </p:nvPr>
        </p:nvGraphicFramePr>
        <p:xfrm>
          <a:off x="550889" y="1143000"/>
          <a:ext cx="8378800" cy="4782652"/>
        </p:xfrm>
        <a:graphic>
          <a:graphicData uri="http://schemas.openxmlformats.org/drawingml/2006/table">
            <a:tbl>
              <a:tblPr firstRow="1" bandRow="1">
                <a:tableStyleId>{ED083AE6-46FA-4A59-8FB0-9F97EB10719F}</a:tableStyleId>
              </a:tblPr>
              <a:tblGrid>
                <a:gridCol w="408938"/>
                <a:gridCol w="1674518"/>
                <a:gridCol w="1329018"/>
                <a:gridCol w="1368988"/>
                <a:gridCol w="1009252"/>
                <a:gridCol w="1189121"/>
                <a:gridCol w="1398965"/>
              </a:tblGrid>
              <a:tr h="1814825">
                <a:tc>
                  <a:txBody>
                    <a:bodyPr/>
                    <a:lstStyle/>
                    <a:p>
                      <a:pPr algn="ctr"/>
                      <a:r>
                        <a:rPr lang="mn-MN" sz="900" b="0" dirty="0" smtClean="0">
                          <a:solidFill>
                            <a:schemeClr val="tx1"/>
                          </a:solidFill>
                          <a:latin typeface="Arial" panose="020B0604020202020204" pitchFamily="34" charset="0"/>
                          <a:cs typeface="Arial" panose="020B0604020202020204" pitchFamily="34" charset="0"/>
                        </a:rPr>
                        <a:t>4</a:t>
                      </a:r>
                      <a:endParaRPr lang="en-US" sz="9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mn-MN" sz="900" b="0" dirty="0" smtClean="0">
                          <a:solidFill>
                            <a:schemeClr val="tx1"/>
                          </a:solidFill>
                          <a:latin typeface="Arial" panose="020B0604020202020204" pitchFamily="34" charset="0"/>
                          <a:cs typeface="Arial" panose="020B0604020202020204" pitchFamily="34" charset="0"/>
                        </a:rPr>
                        <a:t>Нийтийн орон сууц</a:t>
                      </a:r>
                      <a:endParaRPr lang="en-US" sz="9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mn-MN" sz="900" b="0" dirty="0" smtClean="0">
                          <a:solidFill>
                            <a:schemeClr val="tx1"/>
                          </a:solidFill>
                          <a:latin typeface="Arial" panose="020B0604020202020204" pitchFamily="34" charset="0"/>
                          <a:cs typeface="Arial" panose="020B0604020202020204" pitchFamily="34" charset="0"/>
                        </a:rPr>
                        <a:t>Төмөр бетонон цутгамал,</a:t>
                      </a:r>
                      <a:r>
                        <a:rPr lang="mn-MN" sz="900" b="0" baseline="0" dirty="0" smtClean="0">
                          <a:solidFill>
                            <a:schemeClr val="tx1"/>
                          </a:solidFill>
                          <a:latin typeface="Arial" panose="020B0604020202020204" pitchFamily="34" charset="0"/>
                          <a:cs typeface="Arial" panose="020B0604020202020204" pitchFamily="34" charset="0"/>
                        </a:rPr>
                        <a:t> 34 м2, 1 өрөө</a:t>
                      </a:r>
                      <a:endParaRPr lang="en-US" sz="9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mn-MN" sz="900" b="0" dirty="0" smtClean="0">
                          <a:solidFill>
                            <a:schemeClr val="tx1"/>
                          </a:solidFill>
                          <a:latin typeface="Arial" panose="020B0604020202020204" pitchFamily="34" charset="0"/>
                          <a:cs typeface="Arial" panose="020B0604020202020204" pitchFamily="34" charset="0"/>
                        </a:rPr>
                        <a:t>Баянгол дүүргийн 5 дугаар хороо, Өнөр хотхоны 10 дугаар байрны 65 тоот</a:t>
                      </a:r>
                      <a:endParaRPr lang="en-US" sz="9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mn-MN" sz="900" b="0" dirty="0" smtClean="0">
                          <a:solidFill>
                            <a:schemeClr val="tx1"/>
                          </a:solidFill>
                          <a:latin typeface="Arial" panose="020B0604020202020204" pitchFamily="34" charset="0"/>
                          <a:cs typeface="Arial" panose="020B0604020202020204" pitchFamily="34" charset="0"/>
                        </a:rPr>
                        <a:t>60 000 000</a:t>
                      </a:r>
                      <a:endParaRPr lang="en-US" sz="9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chemeClr val="tx1"/>
                          </a:solidFill>
                          <a:latin typeface="Arial" panose="020B0604020202020204" pitchFamily="34" charset="0"/>
                          <a:cs typeface="Arial" panose="020B0604020202020204" pitchFamily="34" charset="0"/>
                        </a:rPr>
                        <a:t>Y-2203512689</a:t>
                      </a:r>
                      <a:endParaRPr lang="en-US" sz="9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chemeClr val="tx1"/>
                          </a:solidFill>
                          <a:latin typeface="Arial" panose="020B0604020202020204" pitchFamily="34" charset="0"/>
                          <a:cs typeface="Arial" panose="020B0604020202020204" pitchFamily="34" charset="0"/>
                        </a:rPr>
                        <a:t> 201</a:t>
                      </a:r>
                      <a:r>
                        <a:rPr lang="mn-MN" sz="900" b="0" dirty="0" smtClean="0">
                          <a:solidFill>
                            <a:schemeClr val="tx1"/>
                          </a:solidFill>
                          <a:latin typeface="Arial" panose="020B0604020202020204" pitchFamily="34" charset="0"/>
                          <a:cs typeface="Arial" panose="020B0604020202020204" pitchFamily="34" charset="0"/>
                        </a:rPr>
                        <a:t>2</a:t>
                      </a:r>
                      <a:r>
                        <a:rPr lang="en-US" sz="900" b="0" dirty="0" smtClean="0">
                          <a:solidFill>
                            <a:schemeClr val="tx1"/>
                          </a:solidFill>
                          <a:latin typeface="Arial" panose="020B0604020202020204" pitchFamily="34" charset="0"/>
                          <a:cs typeface="Arial" panose="020B0604020202020204" pitchFamily="34" charset="0"/>
                        </a:rPr>
                        <a:t> </a:t>
                      </a:r>
                      <a:r>
                        <a:rPr lang="mn-MN" sz="900" b="0" dirty="0" smtClean="0">
                          <a:solidFill>
                            <a:schemeClr val="tx1"/>
                          </a:solidFill>
                          <a:latin typeface="Arial" panose="020B0604020202020204" pitchFamily="34" charset="0"/>
                          <a:cs typeface="Arial" panose="020B0604020202020204" pitchFamily="34" charset="0"/>
                        </a:rPr>
                        <a:t>онд</a:t>
                      </a:r>
                      <a:r>
                        <a:rPr lang="mn-MN" sz="900" b="0" baseline="0" dirty="0" smtClean="0">
                          <a:solidFill>
                            <a:schemeClr val="tx1"/>
                          </a:solidFill>
                          <a:latin typeface="Arial" panose="020B0604020202020204" pitchFamily="34" charset="0"/>
                          <a:cs typeface="Arial" panose="020B0604020202020204" pitchFamily="34" charset="0"/>
                        </a:rPr>
                        <a:t> 40 сая ₮-өөр худалдаж авсан. Эх үүсвэр нь Орон сууц санхүүжилтийн корпорациас 35 сая , үлдсэн 5 сая ₮-ийг үйл ажиллагааны орлогоор бий болгосон.</a:t>
                      </a:r>
                      <a:r>
                        <a:rPr lang="mn-MN" sz="900" b="0" baseline="0" dirty="0" smtClean="0">
                          <a:solidFill>
                            <a:srgbClr val="FF0000"/>
                          </a:solidFill>
                          <a:latin typeface="Arial" panose="020B0604020202020204" pitchFamily="34" charset="0"/>
                          <a:cs typeface="Arial" panose="020B0604020202020204" pitchFamily="34" charset="0"/>
                        </a:rPr>
                        <a:t>Эхнэр, хадам эцэг, эхийн дундын өмчлөл</a:t>
                      </a:r>
                    </a:p>
                    <a:p>
                      <a:pPr algn="ctr"/>
                      <a:endParaRPr lang="en-US" sz="900" b="0" dirty="0">
                        <a:solidFill>
                          <a:srgbClr val="FF0000"/>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28700">
                <a:tc>
                  <a:txBody>
                    <a:bodyPr/>
                    <a:lstStyle/>
                    <a:p>
                      <a:pPr algn="ctr"/>
                      <a:r>
                        <a:rPr lang="mn-MN" sz="900" dirty="0" smtClean="0">
                          <a:solidFill>
                            <a:schemeClr val="tx1"/>
                          </a:solidFill>
                          <a:latin typeface="Arial" panose="020B0604020202020204" pitchFamily="34" charset="0"/>
                          <a:cs typeface="Arial" panose="020B0604020202020204" pitchFamily="34" charset="0"/>
                        </a:rPr>
                        <a:t>5</a:t>
                      </a: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900" dirty="0" smtClean="0">
                          <a:solidFill>
                            <a:schemeClr val="tx1"/>
                          </a:solidFill>
                          <a:latin typeface="Arial" panose="020B0604020202020204" pitchFamily="34" charset="0"/>
                          <a:cs typeface="Arial" panose="020B0604020202020204" pitchFamily="34" charset="0"/>
                        </a:rPr>
                        <a:t> Авто зогсоол</a:t>
                      </a: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900" dirty="0" smtClean="0">
                          <a:solidFill>
                            <a:schemeClr val="tx1"/>
                          </a:solidFill>
                          <a:latin typeface="Arial" panose="020B0604020202020204" pitchFamily="34" charset="0"/>
                          <a:cs typeface="Arial" panose="020B0604020202020204" pitchFamily="34" charset="0"/>
                        </a:rPr>
                        <a:t>15 м2</a:t>
                      </a: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n-MN" sz="900" b="0" dirty="0" smtClean="0">
                          <a:solidFill>
                            <a:schemeClr val="tx1"/>
                          </a:solidFill>
                          <a:latin typeface="Arial" panose="020B0604020202020204" pitchFamily="34" charset="0"/>
                          <a:cs typeface="Arial" panose="020B0604020202020204" pitchFamily="34" charset="0"/>
                        </a:rPr>
                        <a:t>Баянгол дүүргийн 5 дугаар хороо, Өнөр хотхоны 10 дугаар байрны</a:t>
                      </a:r>
                      <a:r>
                        <a:rPr lang="mn-MN" sz="900" b="0" baseline="0" dirty="0" smtClean="0">
                          <a:solidFill>
                            <a:schemeClr val="tx1"/>
                          </a:solidFill>
                          <a:latin typeface="Arial" panose="020B0604020202020204" pitchFamily="34" charset="0"/>
                          <a:cs typeface="Arial" panose="020B0604020202020204" pitchFamily="34" charset="0"/>
                        </a:rPr>
                        <a:t> зоорин давхарт 15 тоот зогсоол</a:t>
                      </a:r>
                      <a:endParaRPr lang="en-US" sz="900" b="0" dirty="0" smtClean="0">
                        <a:solidFill>
                          <a:schemeClr val="tx1"/>
                        </a:solidFill>
                        <a:latin typeface="Arial" panose="020B0604020202020204" pitchFamily="34" charset="0"/>
                        <a:cs typeface="Arial" panose="020B0604020202020204" pitchFamily="34" charset="0"/>
                      </a:endParaRPr>
                    </a:p>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900" dirty="0" smtClean="0">
                          <a:solidFill>
                            <a:schemeClr val="tx1"/>
                          </a:solidFill>
                          <a:latin typeface="Arial" panose="020B0604020202020204" pitchFamily="34" charset="0"/>
                          <a:cs typeface="Arial" panose="020B0604020202020204" pitchFamily="34" charset="0"/>
                        </a:rPr>
                        <a:t>14 000 000</a:t>
                      </a: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Arial" panose="020B0604020202020204" pitchFamily="34" charset="0"/>
                          <a:cs typeface="Arial" panose="020B0604020202020204" pitchFamily="34" charset="0"/>
                        </a:rPr>
                        <a:t>Y-220</a:t>
                      </a:r>
                      <a:r>
                        <a:rPr lang="mn-MN" sz="900" b="0" dirty="0" smtClean="0">
                          <a:solidFill>
                            <a:schemeClr val="tx1"/>
                          </a:solidFill>
                          <a:latin typeface="Arial" panose="020B0604020202020204" pitchFamily="34" charset="0"/>
                          <a:cs typeface="Arial" panose="020B0604020202020204" pitchFamily="34" charset="0"/>
                        </a:rPr>
                        <a:t>16582568</a:t>
                      </a:r>
                      <a:endParaRPr lang="en-US" sz="900" b="0" dirty="0" smtClean="0">
                        <a:solidFill>
                          <a:schemeClr val="tx1"/>
                        </a:solidFill>
                        <a:latin typeface="Arial" panose="020B0604020202020204" pitchFamily="34" charset="0"/>
                        <a:cs typeface="Arial" panose="020B0604020202020204" pitchFamily="34" charset="0"/>
                      </a:endParaRPr>
                    </a:p>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900" dirty="0" smtClean="0">
                          <a:solidFill>
                            <a:schemeClr val="tx1"/>
                          </a:solidFill>
                          <a:latin typeface="Arial" panose="020B0604020202020204" pitchFamily="34" charset="0"/>
                          <a:cs typeface="Arial" panose="020B0604020202020204" pitchFamily="34" charset="0"/>
                        </a:rPr>
                        <a:t>Японоос оруулж</a:t>
                      </a:r>
                      <a:r>
                        <a:rPr lang="mn-MN" sz="900" baseline="0" dirty="0" smtClean="0">
                          <a:solidFill>
                            <a:schemeClr val="tx1"/>
                          </a:solidFill>
                          <a:latin typeface="Arial" panose="020B0604020202020204" pitchFamily="34" charset="0"/>
                          <a:cs typeface="Arial" panose="020B0604020202020204" pitchFamily="34" charset="0"/>
                        </a:rPr>
                        <a:t> ирсэн машин зарсан орлогоор 2011 онд 10 сая төгрөгөөр худалдаж авсан</a:t>
                      </a: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7825">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900" dirty="0" smtClean="0">
                          <a:solidFill>
                            <a:schemeClr val="tx1"/>
                          </a:solidFill>
                          <a:latin typeface="Arial" panose="020B0604020202020204" pitchFamily="34" charset="0"/>
                          <a:cs typeface="Arial" panose="020B0604020202020204" pitchFamily="34" charset="0"/>
                        </a:rPr>
                        <a:t>Нийт дүн</a:t>
                      </a: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900" dirty="0" smtClean="0">
                          <a:solidFill>
                            <a:schemeClr val="tx1"/>
                          </a:solidFill>
                          <a:latin typeface="Arial" panose="020B0604020202020204" pitchFamily="34" charset="0"/>
                          <a:cs typeface="Arial" panose="020B0604020202020204" pitchFamily="34" charset="0"/>
                        </a:rPr>
                        <a:t>169 000 000</a:t>
                      </a: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5652">
                <a:tc gridSpan="7">
                  <a:txBody>
                    <a:bodyPr/>
                    <a:lstStyle/>
                    <a:p>
                      <a:pPr algn="l"/>
                      <a:r>
                        <a:rPr lang="mn-MN" sz="900" dirty="0" smtClean="0">
                          <a:solidFill>
                            <a:schemeClr val="tx1"/>
                          </a:solidFill>
                          <a:latin typeface="Arial" panose="020B0604020202020204" pitchFamily="34" charset="0"/>
                          <a:cs typeface="Arial" panose="020B0604020202020204" pitchFamily="34" charset="0"/>
                        </a:rPr>
                        <a:t>Тайлбар: “Орон сууц, барилга байгууламжийн</a:t>
                      </a:r>
                      <a:r>
                        <a:rPr lang="mn-MN" sz="900" baseline="0" dirty="0" smtClean="0">
                          <a:solidFill>
                            <a:schemeClr val="tx1"/>
                          </a:solidFill>
                          <a:latin typeface="Arial" panose="020B0604020202020204" pitchFamily="34" charset="0"/>
                          <a:cs typeface="Arial" panose="020B0604020202020204" pitchFamily="34" charset="0"/>
                        </a:rPr>
                        <a:t> төрөл” хэсэгт хувийн болон нийтийн орон сууц, үйлдвэрлэл, үйлчтлгээний зориулалттай барилга, автозогсоол, гараж, зуслангийн байр, гэр зэргийг мэдүүлнэ. “Хийц, талбай” баганад тухайн барилга байгууламжийн хийц, өрөөний тоо, талбайн хэмжээ, зах зээлийн үнэлгээг мэдүүлэг гаргах үеийн зах зээлийн ханшаар үнэлж бичнэ.Гадаад улс, чөлөөт бүсэд байгаа орон сууц, барилга байгууламжийг мэдүүлнэ.</a:t>
                      </a: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87825">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87825">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3" name="Action Button: Help 2">
            <a:hlinkClick r:id="" action="ppaction://noaction" highlightClick="1"/>
          </p:cNvPr>
          <p:cNvSpPr/>
          <p:nvPr/>
        </p:nvSpPr>
        <p:spPr>
          <a:xfrm>
            <a:off x="8077200" y="2590800"/>
            <a:ext cx="304800" cy="3810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13949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57250"/>
            <a:ext cx="6493647" cy="285750"/>
          </a:xfrm>
        </p:spPr>
        <p:txBody>
          <a:bodyPr>
            <a:normAutofit fontScale="90000"/>
          </a:bodyPr>
          <a:lstStyle/>
          <a:p>
            <a:pPr algn="l"/>
            <a:r>
              <a:rPr lang="mn-MN" sz="975" b="1" dirty="0">
                <a:latin typeface="Arial" pitchFamily="34" charset="0"/>
                <a:cs typeface="Arial" pitchFamily="34" charset="0"/>
              </a:rPr>
              <a:t/>
            </a:r>
            <a:br>
              <a:rPr lang="mn-MN" sz="975" b="1" dirty="0">
                <a:latin typeface="Arial" pitchFamily="34" charset="0"/>
                <a:cs typeface="Arial" pitchFamily="34" charset="0"/>
              </a:rPr>
            </a:br>
            <a:r>
              <a:rPr lang="mn-MN" sz="1350" b="1" dirty="0">
                <a:latin typeface="Arial" pitchFamily="34" charset="0"/>
                <a:cs typeface="Arial" pitchFamily="34" charset="0"/>
              </a:rPr>
              <a:t>3.2 Хөрөнгө, зээл</a:t>
            </a:r>
            <a:br>
              <a:rPr lang="mn-MN" sz="1350" b="1" dirty="0">
                <a:latin typeface="Arial" pitchFamily="34" charset="0"/>
                <a:cs typeface="Arial" pitchFamily="34" charset="0"/>
              </a:rPr>
            </a:br>
            <a:r>
              <a:rPr lang="mn-MN" sz="1350" b="1" dirty="0">
                <a:latin typeface="Arial" pitchFamily="34" charset="0"/>
                <a:cs typeface="Arial" pitchFamily="34" charset="0"/>
              </a:rPr>
              <a:t/>
            </a:r>
            <a:br>
              <a:rPr lang="mn-MN" sz="1350" b="1" dirty="0">
                <a:latin typeface="Arial" pitchFamily="34" charset="0"/>
                <a:cs typeface="Arial" pitchFamily="34" charset="0"/>
              </a:rPr>
            </a:br>
            <a:r>
              <a:rPr lang="mn-MN" sz="975" b="1" dirty="0">
                <a:latin typeface="Arial" pitchFamily="34" charset="0"/>
                <a:cs typeface="Arial" pitchFamily="34" charset="0"/>
              </a:rPr>
              <a:t/>
            </a:r>
            <a:br>
              <a:rPr lang="mn-MN" sz="975" b="1" dirty="0">
                <a:latin typeface="Arial" pitchFamily="34" charset="0"/>
                <a:cs typeface="Arial" pitchFamily="34" charset="0"/>
              </a:rPr>
            </a:br>
            <a:r>
              <a:rPr lang="mn-MN" sz="975" b="1" dirty="0">
                <a:latin typeface="Arial" pitchFamily="34" charset="0"/>
                <a:cs typeface="Arial" pitchFamily="34" charset="0"/>
              </a:rPr>
              <a:t/>
            </a:r>
            <a:br>
              <a:rPr lang="mn-MN" sz="975" b="1" dirty="0">
                <a:latin typeface="Arial" pitchFamily="34" charset="0"/>
                <a:cs typeface="Arial" pitchFamily="34" charset="0"/>
              </a:rPr>
            </a:br>
            <a:r>
              <a:rPr lang="mn-MN" sz="975" b="1" dirty="0">
                <a:latin typeface="Arial" pitchFamily="34" charset="0"/>
                <a:cs typeface="Arial" pitchFamily="34" charset="0"/>
              </a:rPr>
              <a:t/>
            </a:r>
            <a:br>
              <a:rPr lang="mn-MN" sz="975" b="1" dirty="0">
                <a:latin typeface="Arial" pitchFamily="34" charset="0"/>
                <a:cs typeface="Arial" pitchFamily="34" charset="0"/>
              </a:rPr>
            </a:br>
            <a:r>
              <a:rPr lang="en-US" sz="1200" dirty="0">
                <a:latin typeface="Arial" pitchFamily="34" charset="0"/>
                <a:cs typeface="Arial" pitchFamily="34" charset="0"/>
              </a:rPr>
              <a:t/>
            </a:r>
            <a:br>
              <a:rPr lang="en-US" sz="1200" dirty="0">
                <a:latin typeface="Arial" pitchFamily="34" charset="0"/>
                <a:cs typeface="Arial" pitchFamily="34" charset="0"/>
              </a:rPr>
            </a:br>
            <a:r>
              <a:rPr lang="mn-MN" b="1" dirty="0" smtClean="0"/>
              <a:t> </a:t>
            </a:r>
            <a:r>
              <a:rPr lang="en-US" dirty="0" smtClean="0"/>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2317240"/>
              </p:ext>
            </p:extLst>
          </p:nvPr>
        </p:nvGraphicFramePr>
        <p:xfrm>
          <a:off x="485776" y="1378249"/>
          <a:ext cx="8558214" cy="4446413"/>
        </p:xfrm>
        <a:graphic>
          <a:graphicData uri="http://schemas.openxmlformats.org/drawingml/2006/table">
            <a:tbl>
              <a:tblPr firstRow="1" bandRow="1">
                <a:tableStyleId>{5940675A-B579-460E-94D1-54222C63F5DA}</a:tableStyleId>
              </a:tblPr>
              <a:tblGrid>
                <a:gridCol w="407537"/>
                <a:gridCol w="1290529"/>
                <a:gridCol w="747147"/>
                <a:gridCol w="1765986"/>
                <a:gridCol w="1290529"/>
                <a:gridCol w="3056486"/>
              </a:tblGrid>
              <a:tr h="205740">
                <a:tc gridSpan="6">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n-MN" sz="900" kern="1200" dirty="0" smtClean="0">
                          <a:solidFill>
                            <a:schemeClr val="tx1"/>
                          </a:solidFill>
                          <a:latin typeface="Arial" pitchFamily="34" charset="0"/>
                          <a:ea typeface="+mn-ea"/>
                          <a:cs typeface="Arial" pitchFamily="34" charset="0"/>
                        </a:rPr>
                        <a:t>Тээврийн хэрэгсэл байхгүй бол /-/ тэмдэглэгээ</a:t>
                      </a:r>
                      <a:r>
                        <a:rPr lang="mn-MN" sz="900" kern="1200" baseline="0" dirty="0" smtClean="0">
                          <a:solidFill>
                            <a:schemeClr val="tx1"/>
                          </a:solidFill>
                          <a:latin typeface="Arial" pitchFamily="34" charset="0"/>
                          <a:ea typeface="+mn-ea"/>
                          <a:cs typeface="Arial" pitchFamily="34" charset="0"/>
                        </a:rPr>
                        <a:t> хийх</a:t>
                      </a:r>
                      <a:endParaRPr lang="en-US" sz="900" kern="1200" dirty="0" smtClean="0">
                        <a:solidFill>
                          <a:schemeClr val="tx1"/>
                        </a:solidFill>
                        <a:latin typeface="Arial" pitchFamily="34" charset="0"/>
                        <a:ea typeface="+mn-ea"/>
                        <a:cs typeface="Arial" pitchFamily="34" charset="0"/>
                      </a:endParaRPr>
                    </a:p>
                  </a:txBody>
                  <a:tcPr marL="68580" marR="68580" marT="34290" marB="34290">
                    <a:lnL w="12700" cmpd="sng">
                      <a:noFill/>
                    </a:lnL>
                    <a:lnR w="12700" cmpd="sng">
                      <a:noFill/>
                    </a:lnR>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28600">
                <a:tc gridSpan="6">
                  <a:txBody>
                    <a:bodyPr/>
                    <a:lstStyle/>
                    <a:p>
                      <a:r>
                        <a:rPr lang="mn-MN" sz="1100" b="1" kern="1200" dirty="0" smtClean="0">
                          <a:solidFill>
                            <a:schemeClr val="bg1"/>
                          </a:solidFill>
                          <a:latin typeface="Arial" pitchFamily="34" charset="0"/>
                          <a:ea typeface="+mn-ea"/>
                          <a:cs typeface="Arial" pitchFamily="34" charset="0"/>
                        </a:rPr>
                        <a:t>3.2.2. Тээврийн хэрэгсэл</a:t>
                      </a:r>
                      <a:endParaRPr lang="en-US" sz="1100" dirty="0">
                        <a:solidFill>
                          <a:schemeClr val="bg1"/>
                        </a:solidFill>
                        <a:latin typeface="Arial" pitchFamily="34" charset="0"/>
                        <a:cs typeface="Arial" pitchFamily="34" charset="0"/>
                      </a:endParaRPr>
                    </a:p>
                  </a:txBody>
                  <a:tcPr marL="68580" marR="68580" marT="34290" marB="34290">
                    <a:solidFill>
                      <a:schemeClr val="bg1">
                        <a:lumMod val="65000"/>
                      </a:schemeClr>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61094">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Тээврийн хэрэгслийн төрөл, үйлдвэрлэсэн он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Тоо, ширхэг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Гэрчилгээ</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улсын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дугаар</a:t>
                      </a:r>
                      <a:r>
                        <a:rPr lang="mn-MN" sz="900" b="1" dirty="0">
                          <a:solidFill>
                            <a:srgbClr val="000000"/>
                          </a:solidFill>
                          <a:latin typeface="Arial" pitchFamily="34" charset="0"/>
                          <a:ea typeface="Times New Roman"/>
                          <a:cs typeface="Arial" pitchFamily="34" charset="0"/>
                        </a:rPr>
                        <a:t>, эзэмшигчийн нэр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Зах</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зээлийн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үнэлгээ</a:t>
                      </a:r>
                      <a:r>
                        <a:rPr lang="en-US" sz="900" b="1" dirty="0">
                          <a:solidFill>
                            <a:srgbClr val="000000"/>
                          </a:solidFill>
                          <a:latin typeface="Arial" pitchFamily="34" charset="0"/>
                          <a:ea typeface="Times New Roman"/>
                          <a:cs typeface="Arial" pitchFamily="34" charset="0"/>
                        </a:rPr>
                        <a:t> /</a:t>
                      </a:r>
                      <a:r>
                        <a:rPr lang="mn-MN" sz="900" b="1" dirty="0">
                          <a:solidFill>
                            <a:srgbClr val="000000"/>
                          </a:solidFill>
                          <a:latin typeface="Arial" pitchFamily="34" charset="0"/>
                          <a:ea typeface="Times New Roman"/>
                          <a:cs typeface="Arial" pitchFamily="34" charset="0"/>
                        </a:rPr>
                        <a:t>төгрөг</a:t>
                      </a:r>
                      <a:r>
                        <a:rPr lang="en-US"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Эх</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үүсвэрийн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тайлбар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1070785">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Тоёота Клюгер, 2004 онд үйлдвэрлэгдсэн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 ш</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АЯ123456, УНП 12-34, </a:t>
                      </a:r>
                      <a:r>
                        <a:rPr lang="mn-MN" sz="900" dirty="0" smtClean="0">
                          <a:solidFill>
                            <a:srgbClr val="000000"/>
                          </a:solidFill>
                          <a:latin typeface="Arial" pitchFamily="34" charset="0"/>
                          <a:ea typeface="Times New Roman"/>
                          <a:cs typeface="Arial" pitchFamily="34" charset="0"/>
                        </a:rPr>
                        <a:t>Д.Болд</a:t>
                      </a:r>
                      <a:endParaRPr lang="en-US" sz="900" dirty="0">
                        <a:solidFill>
                          <a:srgbClr val="000000"/>
                        </a:solidFill>
                        <a:latin typeface="Arial" pitchFamily="34" charset="0"/>
                        <a:ea typeface="Times New Roman"/>
                        <a:cs typeface="Arial" pitchFamily="34" charset="0"/>
                      </a:endParaRPr>
                    </a:p>
                    <a:p>
                      <a:pPr algn="ctr">
                        <a:lnSpc>
                          <a:spcPct val="115000"/>
                        </a:lnSpc>
                        <a:spcAft>
                          <a:spcPts val="0"/>
                        </a:spcAft>
                      </a:pPr>
                      <a:r>
                        <a:rPr lang="mn-MN" sz="900" dirty="0">
                          <a:solidFill>
                            <a:srgbClr val="000000"/>
                          </a:solidFill>
                          <a:latin typeface="Arial" pitchFamily="34" charset="0"/>
                          <a:ea typeface="Times New Roman"/>
                          <a:cs typeface="Arial" pitchFamily="34" charset="0"/>
                        </a:rPr>
                        <a:t>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17 000 000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2010 онд 15 сая төгрөгөөр худалдаж авсан. Худалдаа хөгжлийн банкны хадгаламжаас 2 сая төгрөг, “ХХХ” ХХК-ын ногдол ашгаас 5 сая төгрөг, урьд нь хэрэглэж байсан Гранд Марк</a:t>
                      </a:r>
                      <a:r>
                        <a:rPr lang="en-US" sz="900" dirty="0">
                          <a:solidFill>
                            <a:srgbClr val="000000"/>
                          </a:solidFill>
                          <a:latin typeface="Arial" pitchFamily="34" charset="0"/>
                          <a:ea typeface="Times New Roman"/>
                          <a:cs typeface="Arial" pitchFamily="34" charset="0"/>
                        </a:rPr>
                        <a:t> II</a:t>
                      </a:r>
                      <a:r>
                        <a:rPr lang="mn-MN" sz="900" dirty="0">
                          <a:solidFill>
                            <a:srgbClr val="000000"/>
                          </a:solidFill>
                          <a:latin typeface="Arial" pitchFamily="34" charset="0"/>
                          <a:ea typeface="Times New Roman"/>
                          <a:cs typeface="Arial" pitchFamily="34" charset="0"/>
                        </a:rPr>
                        <a:t> маркийн УБӨ 23-45 дугаартай машиныг борлуулсан 8 сая төгрөгөөр эх үүсвэрийг бий болгосон.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451400">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2</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Тоёота Приус, 2002 онд үйлдвэрлэгдсэн</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1 ш</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АЯ654321, УБП 34-56, О.Энхцэцэг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6 000 000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2009 онд 8 сая төгрөгөөр хадам эцэг, эх эхнэр О.Энхцэцэгт худалдаж авч өгсөн.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47991">
                <a:tc gridSpan="4">
                  <a:txBody>
                    <a:bodyPr/>
                    <a:lstStyle/>
                    <a:p>
                      <a:pPr algn="ctr">
                        <a:lnSpc>
                          <a:spcPct val="115000"/>
                        </a:lnSpc>
                        <a:spcAft>
                          <a:spcPts val="0"/>
                        </a:spcAft>
                      </a:pPr>
                      <a:r>
                        <a:rPr lang="mn-MN" sz="900" b="1" dirty="0" smtClean="0">
                          <a:solidFill>
                            <a:srgbClr val="000000"/>
                          </a:solidFill>
                          <a:latin typeface="Arial"/>
                          <a:ea typeface="Times New Roman"/>
                        </a:rPr>
                        <a:t>Нийт</a:t>
                      </a:r>
                      <a:r>
                        <a:rPr lang="mn-MN" sz="900" b="1" baseline="0" dirty="0" smtClean="0">
                          <a:solidFill>
                            <a:srgbClr val="000000"/>
                          </a:solidFill>
                          <a:latin typeface="Arial"/>
                          <a:ea typeface="Times New Roman"/>
                        </a:rPr>
                        <a:t> дүн</a:t>
                      </a:r>
                      <a:endParaRPr lang="en-US" sz="900" dirty="0">
                        <a:solidFill>
                          <a:srgbClr val="000000"/>
                        </a:solidFill>
                        <a:latin typeface="Times New Roman"/>
                        <a:ea typeface="Times New Roman"/>
                      </a:endParaRPr>
                    </a:p>
                  </a:txBody>
                  <a:tcPr marL="51435" marR="51435" marT="0" marB="0" anchor="ctr">
                    <a:solidFill>
                      <a:schemeClr val="bg1"/>
                    </a:solidFill>
                  </a:tcPr>
                </a:tc>
                <a:tc hMerge="1">
                  <a:txBody>
                    <a:bodyPr/>
                    <a:lstStyle/>
                    <a:p>
                      <a:pPr algn="ctr">
                        <a:lnSpc>
                          <a:spcPct val="115000"/>
                        </a:lnSpc>
                        <a:spcAft>
                          <a:spcPts val="0"/>
                        </a:spcAft>
                      </a:pPr>
                      <a:endParaRPr lang="en-US" sz="1200">
                        <a:solidFill>
                          <a:srgbClr val="000000"/>
                        </a:solidFill>
                        <a:latin typeface="Times New Roman"/>
                        <a:ea typeface="Times New Roman"/>
                      </a:endParaRPr>
                    </a:p>
                  </a:txBody>
                  <a:tcPr marL="68580" marR="68580" marT="0" marB="0" anchor="ctr"/>
                </a:tc>
                <a:tc hMerge="1">
                  <a:txBody>
                    <a:bodyPr/>
                    <a:lstStyle/>
                    <a:p>
                      <a:pPr algn="ctr">
                        <a:lnSpc>
                          <a:spcPct val="115000"/>
                        </a:lnSpc>
                        <a:spcAft>
                          <a:spcPts val="0"/>
                        </a:spcAft>
                      </a:pPr>
                      <a:endParaRPr lang="en-US" sz="1200">
                        <a:solidFill>
                          <a:srgbClr val="000000"/>
                        </a:solidFill>
                        <a:latin typeface="Times New Roman"/>
                        <a:ea typeface="Times New Roman"/>
                      </a:endParaRPr>
                    </a:p>
                  </a:txBody>
                  <a:tcPr marL="68580" marR="68580" marT="0" marB="0" anchor="ctr"/>
                </a:tc>
                <a:tc hMerge="1">
                  <a:txBody>
                    <a:bodyPr/>
                    <a:lstStyle/>
                    <a:p>
                      <a:pPr algn="ctr">
                        <a:lnSpc>
                          <a:spcPct val="115000"/>
                        </a:lnSpc>
                        <a:spcAft>
                          <a:spcPts val="0"/>
                        </a:spcAft>
                      </a:pPr>
                      <a:endParaRPr lang="en-US" sz="1200" dirty="0">
                        <a:solidFill>
                          <a:srgbClr val="000000"/>
                        </a:solidFill>
                        <a:latin typeface="Times New Roman"/>
                        <a:ea typeface="Times New Roman"/>
                      </a:endParaRPr>
                    </a:p>
                  </a:txBody>
                  <a:tcPr marL="68580" marR="68580" marT="0" marB="0" anchor="ctr"/>
                </a:tc>
                <a:tc>
                  <a:txBody>
                    <a:bodyPr/>
                    <a:lstStyle/>
                    <a:p>
                      <a:pPr algn="ctr"/>
                      <a:r>
                        <a:rPr lang="mn-MN" sz="900" b="1" dirty="0" smtClean="0">
                          <a:latin typeface="Arial" pitchFamily="34" charset="0"/>
                          <a:cs typeface="Arial" pitchFamily="34" charset="0"/>
                        </a:rPr>
                        <a:t>23 000 000</a:t>
                      </a:r>
                      <a:endParaRPr lang="en-US" sz="900" b="1" dirty="0">
                        <a:latin typeface="Arial" pitchFamily="34" charset="0"/>
                        <a:cs typeface="Arial" pitchFamily="34" charset="0"/>
                      </a:endParaRPr>
                    </a:p>
                  </a:txBody>
                  <a:tcPr marL="68580" marR="68580" marT="34290" marB="34290">
                    <a:solidFill>
                      <a:schemeClr val="bg1"/>
                    </a:solidFill>
                  </a:tcPr>
                </a:tc>
                <a:tc>
                  <a:txBody>
                    <a:bodyPr/>
                    <a:lstStyle/>
                    <a:p>
                      <a:r>
                        <a:rPr lang="mn-MN" sz="1000" dirty="0" smtClean="0"/>
                        <a:t>               </a:t>
                      </a:r>
                    </a:p>
                    <a:p>
                      <a:r>
                        <a:rPr lang="mn-MN" sz="1000" dirty="0" smtClean="0">
                          <a:latin typeface="Arial" panose="020B0604020202020204" pitchFamily="34" charset="0"/>
                          <a:cs typeface="Arial" panose="020B0604020202020204" pitchFamily="34" charset="0"/>
                        </a:rPr>
                        <a:t>               </a:t>
                      </a:r>
                      <a:r>
                        <a:rPr lang="mn-MN" sz="900" dirty="0" smtClean="0">
                          <a:solidFill>
                            <a:srgbClr val="FF0000"/>
                          </a:solidFill>
                          <a:latin typeface="Arial" panose="020B0604020202020204" pitchFamily="34" charset="0"/>
                          <a:cs typeface="Arial" panose="020B0604020202020204" pitchFamily="34" charset="0"/>
                        </a:rPr>
                        <a:t>Бусдын</a:t>
                      </a:r>
                      <a:r>
                        <a:rPr lang="mn-MN" sz="900" baseline="0" dirty="0" smtClean="0">
                          <a:solidFill>
                            <a:srgbClr val="FF0000"/>
                          </a:solidFill>
                          <a:latin typeface="Arial" panose="020B0604020202020204" pitchFamily="34" charset="0"/>
                          <a:cs typeface="Arial" panose="020B0604020202020204" pitchFamily="34" charset="0"/>
                        </a:rPr>
                        <a:t> нэр, эзэмшилд байгаа хөрөнгө</a:t>
                      </a:r>
                      <a:endParaRPr lang="en-US" sz="900" dirty="0">
                        <a:solidFill>
                          <a:srgbClr val="FF0000"/>
                        </a:solidFill>
                        <a:latin typeface="Arial" panose="020B0604020202020204" pitchFamily="34" charset="0"/>
                        <a:cs typeface="Arial" panose="020B0604020202020204" pitchFamily="34" charset="0"/>
                      </a:endParaRPr>
                    </a:p>
                  </a:txBody>
                  <a:tcPr marL="68580" marR="68580" marT="34290" marB="34290">
                    <a:solidFill>
                      <a:schemeClr val="bg1"/>
                    </a:solidFill>
                  </a:tcPr>
                </a:tc>
              </a:tr>
              <a:tr h="1173183">
                <a:tc gridSpan="6">
                  <a:txBody>
                    <a:bodyPr/>
                    <a:lstStyle/>
                    <a:p>
                      <a:r>
                        <a:rPr kumimoji="0" lang="mn-MN" sz="900" b="0" kern="1200" dirty="0" smtClean="0">
                          <a:solidFill>
                            <a:schemeClr val="tx1"/>
                          </a:solidFill>
                          <a:effectLst/>
                          <a:latin typeface="Arial" panose="020B0604020202020204" pitchFamily="34" charset="0"/>
                          <a:ea typeface="+mn-ea"/>
                          <a:cs typeface="Arial" panose="020B0604020202020204" pitchFamily="34" charset="0"/>
                        </a:rPr>
                        <a:t>Тайлбар: “Тээврийн хэрэгсэл “хэсэгт автомашин, өөрөө явагч хэрэгсэл, усан онгоц, нисэх онгоц, бусад техник, тоног төхөөрөмжийг мэдүүлнэ.</a:t>
                      </a:r>
                      <a:endParaRPr kumimoji="0" lang="en-US" sz="9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3" name="Rectangle 2"/>
          <p:cNvSpPr/>
          <p:nvPr/>
        </p:nvSpPr>
        <p:spPr>
          <a:xfrm>
            <a:off x="421662" y="1000125"/>
            <a:ext cx="2163413" cy="369332"/>
          </a:xfrm>
          <a:prstGeom prst="rect">
            <a:avLst/>
          </a:prstGeom>
        </p:spPr>
        <p:txBody>
          <a:bodyPr wrap="none">
            <a:spAutoFit/>
          </a:bodyPr>
          <a:lstStyle/>
          <a:p>
            <a:pPr algn="l" eaLnBrk="1" fontAlgn="auto" hangingPunct="1">
              <a:spcBef>
                <a:spcPts val="0"/>
              </a:spcBef>
              <a:spcAft>
                <a:spcPts val="0"/>
              </a:spcAft>
            </a:pPr>
            <a:r>
              <a:rPr lang="mn-MN" b="1" dirty="0">
                <a:solidFill>
                  <a:prstClr val="black"/>
                </a:solidFill>
                <a:latin typeface="Arial" panose="020B0604020202020204" pitchFamily="34" charset="0"/>
                <a:cs typeface="Arial" panose="020B0604020202020204" pitchFamily="34" charset="0"/>
              </a:rPr>
              <a:t>3.2 Хөрөнгө, зээл</a:t>
            </a:r>
            <a:endParaRPr lang="en-US" dirty="0">
              <a:solidFill>
                <a:prstClr val="black"/>
              </a:solidFill>
              <a:latin typeface="Century Gothic"/>
            </a:endParaRPr>
          </a:p>
        </p:txBody>
      </p:sp>
      <p:sp>
        <p:nvSpPr>
          <p:cNvPr id="5" name="Action Button: Help 4">
            <a:hlinkClick r:id="" action="ppaction://noaction" highlightClick="1"/>
          </p:cNvPr>
          <p:cNvSpPr/>
          <p:nvPr/>
        </p:nvSpPr>
        <p:spPr>
          <a:xfrm>
            <a:off x="6019800" y="4191000"/>
            <a:ext cx="457200" cy="4572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1604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431" y="878681"/>
            <a:ext cx="6172200" cy="222632"/>
          </a:xfrm>
        </p:spPr>
        <p:txBody>
          <a:bodyPr>
            <a:normAutofit fontScale="90000"/>
          </a:bodyPr>
          <a:lstStyle/>
          <a:p>
            <a:pPr algn="l"/>
            <a:r>
              <a:rPr lang="mn-MN" sz="1350" b="1" dirty="0">
                <a:latin typeface="Arial" pitchFamily="34" charset="0"/>
                <a:cs typeface="Arial" pitchFamily="34" charset="0"/>
              </a:rPr>
              <a:t>3.2 Хөрөнгө, зээл</a:t>
            </a:r>
            <a:br>
              <a:rPr lang="mn-MN" sz="1350" b="1" dirty="0">
                <a:latin typeface="Arial" pitchFamily="34" charset="0"/>
                <a:cs typeface="Arial" pitchFamily="34" charset="0"/>
              </a:rPr>
            </a:br>
            <a:r>
              <a:rPr lang="mn-MN" sz="1350" b="1" dirty="0">
                <a:latin typeface="Arial" pitchFamily="34" charset="0"/>
                <a:cs typeface="Arial" pitchFamily="34" charset="0"/>
              </a:rPr>
              <a:t/>
            </a:r>
            <a:br>
              <a:rPr lang="mn-MN" sz="1350" b="1" dirty="0">
                <a:latin typeface="Arial" pitchFamily="34" charset="0"/>
                <a:cs typeface="Arial" pitchFamily="34" charset="0"/>
              </a:rPr>
            </a:br>
            <a:r>
              <a:rPr lang="mn-MN" sz="975" b="1" dirty="0">
                <a:latin typeface="Arial" pitchFamily="34" charset="0"/>
                <a:cs typeface="Arial" pitchFamily="34" charset="0"/>
              </a:rPr>
              <a:t/>
            </a:r>
            <a:br>
              <a:rPr lang="mn-MN" sz="975" b="1" dirty="0">
                <a:latin typeface="Arial" pitchFamily="34" charset="0"/>
                <a:cs typeface="Arial" pitchFamily="34" charset="0"/>
              </a:rPr>
            </a:br>
            <a:r>
              <a:rPr lang="mn-MN" sz="975" b="1" dirty="0">
                <a:latin typeface="Arial" pitchFamily="34" charset="0"/>
                <a:cs typeface="Arial" pitchFamily="34" charset="0"/>
              </a:rPr>
              <a:t/>
            </a:r>
            <a:br>
              <a:rPr lang="mn-MN" sz="975" b="1" dirty="0">
                <a:latin typeface="Arial" pitchFamily="34" charset="0"/>
                <a:cs typeface="Arial" pitchFamily="34" charset="0"/>
              </a:rPr>
            </a:br>
            <a:r>
              <a:rPr lang="mn-MN" sz="975" b="1" dirty="0">
                <a:latin typeface="Arial" pitchFamily="34" charset="0"/>
                <a:cs typeface="Arial" pitchFamily="34" charset="0"/>
              </a:rPr>
              <a:t/>
            </a:r>
            <a:br>
              <a:rPr lang="mn-MN" sz="975" b="1" dirty="0">
                <a:latin typeface="Arial" pitchFamily="34" charset="0"/>
                <a:cs typeface="Arial" pitchFamily="34" charset="0"/>
              </a:rPr>
            </a:br>
            <a:r>
              <a:rPr lang="mn-MN" b="1" dirty="0" smtClean="0"/>
              <a:t> </a:t>
            </a:r>
            <a:r>
              <a:rPr lang="en-US" dirty="0" smtClean="0"/>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6153781"/>
              </p:ext>
            </p:extLst>
          </p:nvPr>
        </p:nvGraphicFramePr>
        <p:xfrm>
          <a:off x="457198" y="1318199"/>
          <a:ext cx="8686802" cy="4536028"/>
        </p:xfrm>
        <a:graphic>
          <a:graphicData uri="http://schemas.openxmlformats.org/drawingml/2006/table">
            <a:tbl>
              <a:tblPr firstRow="1" bandRow="1">
                <a:tableStyleId>{5940675A-B579-460E-94D1-54222C63F5DA}</a:tableStyleId>
              </a:tblPr>
              <a:tblGrid>
                <a:gridCol w="490387"/>
                <a:gridCol w="840658"/>
                <a:gridCol w="770619"/>
                <a:gridCol w="1471136"/>
                <a:gridCol w="2662082"/>
                <a:gridCol w="2451920"/>
              </a:tblGrid>
              <a:tr h="208549">
                <a:tc gridSpan="6">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n-MN" sz="900" kern="1200" dirty="0" smtClean="0">
                          <a:solidFill>
                            <a:schemeClr val="tx1"/>
                          </a:solidFill>
                          <a:latin typeface="Arial" pitchFamily="34" charset="0"/>
                          <a:ea typeface="+mn-ea"/>
                          <a:cs typeface="Arial" pitchFamily="34" charset="0"/>
                        </a:rPr>
                        <a:t>Мал, аж ахуй байхгүй бол /-/ тэмдэглэгээ хийх</a:t>
                      </a:r>
                      <a:endParaRPr lang="en-US" sz="900" kern="1200" dirty="0" smtClean="0">
                        <a:solidFill>
                          <a:schemeClr val="tx1"/>
                        </a:solidFill>
                        <a:latin typeface="Arial" pitchFamily="34" charset="0"/>
                        <a:ea typeface="+mn-ea"/>
                        <a:cs typeface="Arial" pitchFamily="34" charset="0"/>
                      </a:endParaRPr>
                    </a:p>
                  </a:txBody>
                  <a:tcPr marL="68580" marR="68580" marT="34290" marB="34290">
                    <a:lnL w="12700" cmpd="sng">
                      <a:noFill/>
                    </a:lnL>
                    <a:lnR w="12700" cmpd="sng">
                      <a:noFill/>
                    </a:lnR>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31721">
                <a:tc gridSpan="6">
                  <a:txBody>
                    <a:bodyPr/>
                    <a:lstStyle/>
                    <a:p>
                      <a:r>
                        <a:rPr lang="mn-MN" sz="1100" b="1" kern="1200" dirty="0" smtClean="0">
                          <a:solidFill>
                            <a:schemeClr val="bg1"/>
                          </a:solidFill>
                          <a:latin typeface="Arial" pitchFamily="34" charset="0"/>
                          <a:ea typeface="+mn-ea"/>
                          <a:cs typeface="Arial" pitchFamily="34" charset="0"/>
                        </a:rPr>
                        <a:t>4.2</a:t>
                      </a:r>
                      <a:r>
                        <a:rPr lang="en-US" sz="1100" b="1" kern="1200" dirty="0" smtClean="0">
                          <a:solidFill>
                            <a:schemeClr val="bg1"/>
                          </a:solidFill>
                          <a:latin typeface="Arial" pitchFamily="34" charset="0"/>
                          <a:ea typeface="+mn-ea"/>
                          <a:cs typeface="Arial" pitchFamily="34" charset="0"/>
                        </a:rPr>
                        <a:t>.3 </a:t>
                      </a:r>
                      <a:r>
                        <a:rPr lang="mn-MN" sz="1100" b="1" kern="1200" dirty="0" smtClean="0">
                          <a:solidFill>
                            <a:schemeClr val="bg1"/>
                          </a:solidFill>
                          <a:latin typeface="Arial" pitchFamily="34" charset="0"/>
                          <a:ea typeface="+mn-ea"/>
                          <a:cs typeface="Arial" pitchFamily="34" charset="0"/>
                        </a:rPr>
                        <a:t>Мал, аж ахуй</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15468">
                <a:tc>
                  <a:txBody>
                    <a:bodyPr/>
                    <a:lstStyle/>
                    <a:p>
                      <a:pPr algn="ctr">
                        <a:lnSpc>
                          <a:spcPct val="115000"/>
                        </a:lnSpc>
                        <a:spcAft>
                          <a:spcPts val="0"/>
                        </a:spcAft>
                      </a:pPr>
                      <a:r>
                        <a:rPr lang="mn-MN" sz="900" b="1" dirty="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a:ea typeface="Times New Roman"/>
                        </a:rPr>
                        <a:t>Төрөл</a:t>
                      </a:r>
                      <a:r>
                        <a:rPr lang="en-US" sz="900" b="1" dirty="0">
                          <a:solidFill>
                            <a:srgbClr val="000000"/>
                          </a:solidFill>
                          <a:latin typeface="Arial"/>
                          <a:ea typeface="Times New Roman"/>
                        </a:rPr>
                        <a:t> </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a:ea typeface="Times New Roman"/>
                        </a:rPr>
                        <a:t>Тоо</a:t>
                      </a:r>
                      <a:r>
                        <a:rPr lang="en-US" sz="900" b="1" dirty="0">
                          <a:solidFill>
                            <a:srgbClr val="000000"/>
                          </a:solidFill>
                          <a:latin typeface="Arial"/>
                          <a:ea typeface="Times New Roman"/>
                        </a:rPr>
                        <a:t>, </a:t>
                      </a:r>
                      <a:r>
                        <a:rPr lang="en-US" sz="900" b="1" dirty="0" err="1">
                          <a:solidFill>
                            <a:srgbClr val="000000"/>
                          </a:solidFill>
                          <a:latin typeface="Arial"/>
                          <a:ea typeface="Times New Roman"/>
                        </a:rPr>
                        <a:t>толгой</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a:ea typeface="Times New Roman"/>
                        </a:rPr>
                        <a:t>Зах</a:t>
                      </a:r>
                      <a:r>
                        <a:rPr lang="en-US" sz="900" b="1" dirty="0">
                          <a:solidFill>
                            <a:srgbClr val="000000"/>
                          </a:solidFill>
                          <a:latin typeface="Arial"/>
                          <a:ea typeface="Times New Roman"/>
                        </a:rPr>
                        <a:t> </a:t>
                      </a:r>
                      <a:r>
                        <a:rPr lang="en-US" sz="900" b="1" dirty="0" err="1">
                          <a:solidFill>
                            <a:srgbClr val="000000"/>
                          </a:solidFill>
                          <a:latin typeface="Arial"/>
                          <a:ea typeface="Times New Roman"/>
                        </a:rPr>
                        <a:t>зээлийн</a:t>
                      </a:r>
                      <a:r>
                        <a:rPr lang="en-US" sz="900" b="1" dirty="0">
                          <a:solidFill>
                            <a:srgbClr val="000000"/>
                          </a:solidFill>
                          <a:latin typeface="Arial"/>
                          <a:ea typeface="Times New Roman"/>
                        </a:rPr>
                        <a:t> </a:t>
                      </a:r>
                      <a:r>
                        <a:rPr lang="en-US" sz="900" b="1" dirty="0" err="1">
                          <a:solidFill>
                            <a:srgbClr val="000000"/>
                          </a:solidFill>
                          <a:latin typeface="Arial"/>
                          <a:ea typeface="Times New Roman"/>
                        </a:rPr>
                        <a:t>үнэлгээ</a:t>
                      </a:r>
                      <a:r>
                        <a:rPr lang="en-US" sz="900" b="1" dirty="0">
                          <a:solidFill>
                            <a:srgbClr val="000000"/>
                          </a:solidFill>
                          <a:latin typeface="Arial"/>
                          <a:ea typeface="Times New Roman"/>
                        </a:rPr>
                        <a:t> /</a:t>
                      </a:r>
                      <a:r>
                        <a:rPr lang="mn-MN" sz="900" b="1" dirty="0">
                          <a:solidFill>
                            <a:srgbClr val="000000"/>
                          </a:solidFill>
                          <a:latin typeface="Arial"/>
                          <a:ea typeface="Times New Roman"/>
                        </a:rPr>
                        <a:t>т</a:t>
                      </a:r>
                      <a:r>
                        <a:rPr lang="en-US" sz="900" b="1" dirty="0" err="1">
                          <a:solidFill>
                            <a:srgbClr val="000000"/>
                          </a:solidFill>
                          <a:latin typeface="Arial"/>
                          <a:ea typeface="Times New Roman"/>
                        </a:rPr>
                        <a:t>өг</a:t>
                      </a:r>
                      <a:r>
                        <a:rPr lang="mn-MN" sz="900" b="1" dirty="0">
                          <a:solidFill>
                            <a:srgbClr val="000000"/>
                          </a:solidFill>
                          <a:latin typeface="Arial"/>
                          <a:ea typeface="Times New Roman"/>
                        </a:rPr>
                        <a:t>рөг</a:t>
                      </a:r>
                      <a:r>
                        <a:rPr lang="en-US" sz="900" b="1" dirty="0">
                          <a:solidFill>
                            <a:srgbClr val="000000"/>
                          </a:solidFill>
                          <a:latin typeface="Arial"/>
                          <a:ea typeface="Times New Roman"/>
                        </a:rPr>
                        <a:t>/</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a:ea typeface="Times New Roman"/>
                        </a:rPr>
                        <a:t>Эх</a:t>
                      </a:r>
                      <a:r>
                        <a:rPr lang="en-US" sz="900" b="1" dirty="0">
                          <a:solidFill>
                            <a:srgbClr val="000000"/>
                          </a:solidFill>
                          <a:latin typeface="Arial"/>
                          <a:ea typeface="Times New Roman"/>
                        </a:rPr>
                        <a:t> </a:t>
                      </a:r>
                      <a:r>
                        <a:rPr lang="en-US" sz="900" b="1" dirty="0" err="1">
                          <a:solidFill>
                            <a:srgbClr val="000000"/>
                          </a:solidFill>
                          <a:latin typeface="Arial"/>
                          <a:ea typeface="Times New Roman"/>
                        </a:rPr>
                        <a:t>үүсвэрийн</a:t>
                      </a:r>
                      <a:r>
                        <a:rPr lang="en-US" sz="900" b="1" dirty="0">
                          <a:solidFill>
                            <a:srgbClr val="000000"/>
                          </a:solidFill>
                          <a:latin typeface="Arial"/>
                          <a:ea typeface="Times New Roman"/>
                        </a:rPr>
                        <a:t> </a:t>
                      </a:r>
                      <a:r>
                        <a:rPr lang="en-US" sz="900" b="1" dirty="0" err="1">
                          <a:solidFill>
                            <a:srgbClr val="000000"/>
                          </a:solidFill>
                          <a:latin typeface="Arial"/>
                          <a:ea typeface="Times New Roman"/>
                        </a:rPr>
                        <a:t>тайлбар</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a:ea typeface="Times New Roman"/>
                        </a:rPr>
                        <a:t>Байршил</a:t>
                      </a:r>
                      <a:endParaRPr lang="en-US" sz="900" dirty="0">
                        <a:solidFill>
                          <a:srgbClr val="000000"/>
                        </a:solidFill>
                        <a:latin typeface="Times New Roman"/>
                        <a:ea typeface="Times New Roman"/>
                      </a:endParaRPr>
                    </a:p>
                  </a:txBody>
                  <a:tcPr marL="51435" marR="51435" marT="0" marB="0" anchor="ctr">
                    <a:solidFill>
                      <a:schemeClr val="bg1"/>
                    </a:solidFill>
                  </a:tcPr>
                </a:tc>
              </a:tr>
              <a:tr h="466676">
                <a:tc>
                  <a:txBody>
                    <a:bodyPr/>
                    <a:lstStyle/>
                    <a:p>
                      <a:pPr algn="ctr">
                        <a:lnSpc>
                          <a:spcPct val="115000"/>
                        </a:lnSpc>
                        <a:spcAft>
                          <a:spcPts val="0"/>
                        </a:spcAft>
                      </a:pPr>
                      <a:r>
                        <a:rPr lang="mn-MN" sz="900">
                          <a:solidFill>
                            <a:srgbClr val="000000"/>
                          </a:solidFill>
                          <a:latin typeface="Arial"/>
                          <a:ea typeface="Times New Roman"/>
                        </a:rPr>
                        <a:t>1</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Хонь</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126</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11 340 000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a:ea typeface="Times New Roman"/>
                        </a:rPr>
                        <a:t>Өвөө Н.Мягмараас 2000 онд тасалж өгсөн 20 хонь, төлөөр өссөн</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just">
                        <a:lnSpc>
                          <a:spcPct val="115000"/>
                        </a:lnSpc>
                        <a:spcAft>
                          <a:spcPts val="0"/>
                        </a:spcAft>
                      </a:pPr>
                      <a:r>
                        <a:rPr lang="mn-MN" sz="900">
                          <a:solidFill>
                            <a:srgbClr val="000000"/>
                          </a:solidFill>
                          <a:latin typeface="Arial"/>
                          <a:ea typeface="Times New Roman"/>
                        </a:rPr>
                        <a:t>Архангай аймгийн Их тамир суманд нагац ах М.Рагчаагийн байдаг</a:t>
                      </a:r>
                      <a:endParaRPr lang="en-US" sz="900">
                        <a:solidFill>
                          <a:srgbClr val="000000"/>
                        </a:solidFill>
                        <a:latin typeface="Times New Roman"/>
                        <a:ea typeface="Times New Roman"/>
                      </a:endParaRPr>
                    </a:p>
                  </a:txBody>
                  <a:tcPr marL="51435" marR="51435" marT="0" marB="0" anchor="ctr">
                    <a:solidFill>
                      <a:schemeClr val="bg1"/>
                    </a:solidFill>
                  </a:tcPr>
                </a:tc>
              </a:tr>
              <a:tr h="466676">
                <a:tc>
                  <a:txBody>
                    <a:bodyPr/>
                    <a:lstStyle/>
                    <a:p>
                      <a:pPr algn="ctr">
                        <a:lnSpc>
                          <a:spcPct val="115000"/>
                        </a:lnSpc>
                        <a:spcAft>
                          <a:spcPts val="0"/>
                        </a:spcAft>
                      </a:pPr>
                      <a:r>
                        <a:rPr lang="mn-MN" sz="900">
                          <a:solidFill>
                            <a:srgbClr val="000000"/>
                          </a:solidFill>
                          <a:latin typeface="Arial"/>
                          <a:ea typeface="Times New Roman"/>
                        </a:rPr>
                        <a:t>2</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Ямаа</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85</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en-US" sz="900" dirty="0">
                          <a:solidFill>
                            <a:srgbClr val="000000"/>
                          </a:solidFill>
                          <a:latin typeface="Arial"/>
                          <a:ea typeface="Times New Roman"/>
                        </a:rPr>
                        <a:t>7 650 000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a:ea typeface="Times New Roman"/>
                        </a:rPr>
                        <a:t>Өвөө Н.Мягмараас 2000 онд тасалж өгсөн 20 ямаа, төлөөр өссөн</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a:ea typeface="Times New Roman"/>
                        </a:rPr>
                        <a:t>Архангай аймгийн Их тамир суманд нагац ах М.Рагчаагийн байдаг</a:t>
                      </a:r>
                      <a:endParaRPr lang="en-US" sz="900" dirty="0">
                        <a:solidFill>
                          <a:srgbClr val="000000"/>
                        </a:solidFill>
                        <a:latin typeface="Times New Roman"/>
                        <a:ea typeface="Times New Roman"/>
                      </a:endParaRPr>
                    </a:p>
                  </a:txBody>
                  <a:tcPr marL="51435" marR="51435" marT="0" marB="0" anchor="ctr">
                    <a:solidFill>
                      <a:schemeClr val="bg1"/>
                    </a:solidFill>
                  </a:tcPr>
                </a:tc>
              </a:tr>
              <a:tr h="786450">
                <a:tc>
                  <a:txBody>
                    <a:bodyPr/>
                    <a:lstStyle/>
                    <a:p>
                      <a:pPr algn="ctr">
                        <a:lnSpc>
                          <a:spcPct val="115000"/>
                        </a:lnSpc>
                        <a:spcAft>
                          <a:spcPts val="0"/>
                        </a:spcAft>
                      </a:pPr>
                      <a:r>
                        <a:rPr lang="mn-MN" sz="900">
                          <a:solidFill>
                            <a:srgbClr val="000000"/>
                          </a:solidFill>
                          <a:latin typeface="Arial"/>
                          <a:ea typeface="Times New Roman"/>
                        </a:rPr>
                        <a:t>3</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Адуу</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19</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en-US" sz="900" dirty="0">
                          <a:solidFill>
                            <a:srgbClr val="000000"/>
                          </a:solidFill>
                          <a:latin typeface="Arial"/>
                          <a:ea typeface="Times New Roman"/>
                        </a:rPr>
                        <a:t>5 700 000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a:ea typeface="Times New Roman"/>
                        </a:rPr>
                        <a:t>Аав М.Доржоос 2005 онд 5 адуу тасалж өгсөн, 2007 онд Хэнтий аймгаас 3 унагатай гүүг 3 сая төгрөгийн хуримтлалын орлогоор худалдаж авсан, төлөөр өссөн.</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a:ea typeface="Times New Roman"/>
                        </a:rPr>
                        <a:t>Архангай аймгийн Их тамир суманд нагац ах М.Рагчаагийн байдаг</a:t>
                      </a:r>
                      <a:endParaRPr lang="en-US" sz="900" dirty="0">
                        <a:solidFill>
                          <a:srgbClr val="000000"/>
                        </a:solidFill>
                        <a:latin typeface="Times New Roman"/>
                        <a:ea typeface="Times New Roman"/>
                      </a:endParaRPr>
                    </a:p>
                  </a:txBody>
                  <a:tcPr marL="51435" marR="51435" marT="0" marB="0" anchor="ctr">
                    <a:solidFill>
                      <a:schemeClr val="bg1"/>
                    </a:solidFill>
                  </a:tcPr>
                </a:tc>
              </a:tr>
              <a:tr h="466676">
                <a:tc>
                  <a:txBody>
                    <a:bodyPr/>
                    <a:lstStyle/>
                    <a:p>
                      <a:pPr algn="ctr">
                        <a:lnSpc>
                          <a:spcPct val="115000"/>
                        </a:lnSpc>
                        <a:spcAft>
                          <a:spcPts val="0"/>
                        </a:spcAft>
                      </a:pPr>
                      <a:r>
                        <a:rPr lang="mn-MN" sz="900">
                          <a:solidFill>
                            <a:srgbClr val="000000"/>
                          </a:solidFill>
                          <a:latin typeface="Arial"/>
                          <a:ea typeface="Times New Roman"/>
                        </a:rPr>
                        <a:t>4</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800" dirty="0">
                          <a:solidFill>
                            <a:srgbClr val="000000"/>
                          </a:solidFill>
                          <a:latin typeface="Arial"/>
                          <a:ea typeface="Times New Roman"/>
                        </a:rPr>
                        <a:t>Хурдан удмын адуу</a:t>
                      </a:r>
                      <a:endParaRPr lang="en-US" sz="800" dirty="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a:ea typeface="Times New Roman"/>
                        </a:rPr>
                        <a:t>5</a:t>
                      </a:r>
                      <a:endParaRPr lang="en-US" sz="900">
                        <a:solidFill>
                          <a:srgbClr val="000000"/>
                        </a:solidFill>
                        <a:latin typeface="Times New Roman"/>
                        <a:ea typeface="Times New Roman"/>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a:ea typeface="Times New Roman"/>
                        </a:rPr>
                        <a:t>5 000 000</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a:ea typeface="Times New Roman"/>
                        </a:rPr>
                        <a:t>Найз нөхдөөс бэлэглэсэн.</a:t>
                      </a:r>
                      <a:endParaRPr lang="en-US" sz="900" dirty="0">
                        <a:solidFill>
                          <a:srgbClr val="000000"/>
                        </a:solidFill>
                        <a:latin typeface="Times New Roman"/>
                        <a:ea typeface="Times New Roman"/>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a:ea typeface="Times New Roman"/>
                        </a:rPr>
                        <a:t>Архангай аймгийн Их тамир суманд нагац ах М.Рагчаагийн байдаг</a:t>
                      </a:r>
                      <a:endParaRPr lang="en-US" sz="900" dirty="0">
                        <a:solidFill>
                          <a:srgbClr val="000000"/>
                        </a:solidFill>
                        <a:latin typeface="Times New Roman"/>
                        <a:ea typeface="Times New Roman"/>
                      </a:endParaRPr>
                    </a:p>
                  </a:txBody>
                  <a:tcPr marL="51435" marR="51435" marT="0" marB="0" anchor="ctr">
                    <a:solidFill>
                      <a:schemeClr val="bg1"/>
                    </a:solidFill>
                  </a:tcPr>
                </a:tc>
              </a:tr>
              <a:tr h="347580">
                <a:tc gridSpan="2">
                  <a:txBody>
                    <a:bodyPr/>
                    <a:lstStyle/>
                    <a:p>
                      <a:pPr algn="ctr">
                        <a:lnSpc>
                          <a:spcPct val="115000"/>
                        </a:lnSpc>
                        <a:spcAft>
                          <a:spcPts val="0"/>
                        </a:spcAft>
                      </a:pPr>
                      <a:r>
                        <a:rPr lang="mn-MN" sz="900" b="1" dirty="0" smtClean="0">
                          <a:solidFill>
                            <a:srgbClr val="000000"/>
                          </a:solidFill>
                          <a:latin typeface="Arial"/>
                          <a:ea typeface="Times New Roman"/>
                        </a:rPr>
                        <a:t>Нийт</a:t>
                      </a:r>
                      <a:r>
                        <a:rPr lang="mn-MN" sz="900" b="1" baseline="0" dirty="0" smtClean="0">
                          <a:solidFill>
                            <a:srgbClr val="000000"/>
                          </a:solidFill>
                          <a:latin typeface="Arial"/>
                          <a:ea typeface="Times New Roman"/>
                        </a:rPr>
                        <a:t> дүн</a:t>
                      </a:r>
                      <a:endParaRPr lang="en-US" sz="900" dirty="0">
                        <a:solidFill>
                          <a:srgbClr val="000000"/>
                        </a:solidFill>
                        <a:latin typeface="Times New Roman"/>
                        <a:ea typeface="Times New Roman"/>
                      </a:endParaRPr>
                    </a:p>
                  </a:txBody>
                  <a:tcPr marL="51435" marR="51435" marT="0" marB="0" anchor="ctr">
                    <a:solidFill>
                      <a:schemeClr val="bg1"/>
                    </a:solidFill>
                  </a:tcPr>
                </a:tc>
                <a:tc hMerge="1">
                  <a:txBody>
                    <a:bodyPr/>
                    <a:lstStyle/>
                    <a:p>
                      <a:pPr algn="ctr">
                        <a:lnSpc>
                          <a:spcPct val="115000"/>
                        </a:lnSpc>
                        <a:spcAft>
                          <a:spcPts val="0"/>
                        </a:spcAft>
                      </a:pPr>
                      <a:endParaRPr lang="en-US" sz="1000" dirty="0">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mn-MN" sz="900" dirty="0" smtClean="0">
                          <a:solidFill>
                            <a:srgbClr val="000000"/>
                          </a:solidFill>
                          <a:latin typeface="Arial" panose="020B0604020202020204" pitchFamily="34" charset="0"/>
                          <a:ea typeface="Times New Roman"/>
                          <a:cs typeface="Arial" panose="020B0604020202020204" pitchFamily="34" charset="0"/>
                        </a:rPr>
                        <a:t>235</a:t>
                      </a:r>
                      <a:endParaRPr lang="en-US" sz="900" dirty="0">
                        <a:solidFill>
                          <a:srgbClr val="000000"/>
                        </a:solidFill>
                        <a:latin typeface="Arial" panose="020B0604020202020204" pitchFamily="34" charset="0"/>
                        <a:ea typeface="Times New Roman"/>
                        <a:cs typeface="Arial" panose="020B0604020202020204" pitchFamily="34" charset="0"/>
                      </a:endParaRPr>
                    </a:p>
                  </a:txBody>
                  <a:tcPr marL="51435" marR="51435" marT="0" marB="0" anchor="ctr">
                    <a:solidFill>
                      <a:schemeClr val="bg1"/>
                    </a:solidFill>
                  </a:tcPr>
                </a:tc>
                <a:tc>
                  <a:txBody>
                    <a:bodyPr/>
                    <a:lstStyle/>
                    <a:p>
                      <a:pPr algn="ctr"/>
                      <a:endParaRPr lang="mn-MN" sz="900" dirty="0" smtClean="0">
                        <a:latin typeface="Arial" panose="020B0604020202020204" pitchFamily="34" charset="0"/>
                        <a:cs typeface="Arial" panose="020B0604020202020204" pitchFamily="34" charset="0"/>
                      </a:endParaRPr>
                    </a:p>
                    <a:p>
                      <a:pPr algn="ctr"/>
                      <a:r>
                        <a:rPr lang="mn-MN" sz="900" dirty="0" smtClean="0">
                          <a:latin typeface="Arial" panose="020B0604020202020204" pitchFamily="34" charset="0"/>
                          <a:cs typeface="Arial" panose="020B0604020202020204" pitchFamily="34" charset="0"/>
                        </a:rPr>
                        <a:t>29 690 000</a:t>
                      </a:r>
                      <a:endParaRPr lang="en-US" sz="900" dirty="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just"/>
                      <a:r>
                        <a:rPr lang="mn-MN" sz="1100" dirty="0" smtClean="0">
                          <a:latin typeface="Arial" panose="020B0604020202020204" pitchFamily="34" charset="0"/>
                          <a:cs typeface="Arial" panose="020B0604020202020204" pitchFamily="34" charset="0"/>
                        </a:rPr>
                        <a:t>            </a:t>
                      </a:r>
                      <a:r>
                        <a:rPr lang="mn-MN" sz="900" dirty="0" smtClean="0">
                          <a:solidFill>
                            <a:srgbClr val="FF0000"/>
                          </a:solidFill>
                          <a:latin typeface="Arial" panose="020B0604020202020204" pitchFamily="34" charset="0"/>
                          <a:cs typeface="Arial" panose="020B0604020202020204" pitchFamily="34" charset="0"/>
                        </a:rPr>
                        <a:t>Ижил төрлийн боловч үнэ адилгүй хөрө</a:t>
                      </a:r>
                      <a:endParaRPr lang="en-US" sz="900" dirty="0">
                        <a:solidFill>
                          <a:srgbClr val="FF0000"/>
                        </a:solidFill>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endParaRPr lang="en-US" sz="1000" dirty="0"/>
                    </a:p>
                  </a:txBody>
                  <a:tcPr marL="68580" marR="68580" marT="34290" marB="34290">
                    <a:solidFill>
                      <a:schemeClr val="bg1"/>
                    </a:solidFill>
                  </a:tcPr>
                </a:tc>
              </a:tr>
              <a:tr h="1215933">
                <a:tc gridSpan="6">
                  <a:txBody>
                    <a:bodyPr/>
                    <a:lstStyle/>
                    <a:p>
                      <a:pPr algn="just"/>
                      <a:r>
                        <a:rPr kumimoji="0" lang="mn-MN" sz="900" b="0" kern="1200" dirty="0" smtClean="0">
                          <a:solidFill>
                            <a:schemeClr val="tx1"/>
                          </a:solidFill>
                          <a:effectLst/>
                          <a:latin typeface="Arial" panose="020B0604020202020204" pitchFamily="34" charset="0"/>
                          <a:ea typeface="+mn-ea"/>
                          <a:cs typeface="Arial" panose="020B0604020202020204" pitchFamily="34" charset="0"/>
                        </a:rPr>
                        <a:t>Тайлбар: “Мал, аж ахуй” хэсэгт таван хошуу малаас гадна туслах аж ахуйн чиглэл</a:t>
                      </a:r>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ээр</a:t>
                      </a:r>
                      <a:r>
                        <a:rPr kumimoji="0" lang="en-US" sz="900" b="0" kern="1200" dirty="0" smtClean="0">
                          <a:solidFill>
                            <a:schemeClr val="tx1"/>
                          </a:solidFill>
                          <a:effectLst/>
                          <a:latin typeface="Arial" panose="020B0604020202020204" pitchFamily="34" charset="0"/>
                          <a:ea typeface="+mn-ea"/>
                          <a:cs typeface="Arial" panose="020B0604020202020204" pitchFamily="34" charset="0"/>
                        </a:rPr>
                        <a:t> </a:t>
                      </a:r>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үржүүлж</a:t>
                      </a:r>
                      <a:r>
                        <a:rPr kumimoji="0" lang="en-US" sz="900" b="0" kern="1200" dirty="0" smtClean="0">
                          <a:solidFill>
                            <a:schemeClr val="tx1"/>
                          </a:solidFill>
                          <a:effectLst/>
                          <a:latin typeface="Arial" panose="020B0604020202020204" pitchFamily="34" charset="0"/>
                          <a:ea typeface="+mn-ea"/>
                          <a:cs typeface="Arial" panose="020B0604020202020204" pitchFamily="34" charset="0"/>
                        </a:rPr>
                        <a:t> </a:t>
                      </a:r>
                      <a:r>
                        <a:rPr kumimoji="0" lang="en-US" sz="900" b="0" kern="1200" dirty="0" err="1" smtClean="0">
                          <a:solidFill>
                            <a:schemeClr val="tx1"/>
                          </a:solidFill>
                          <a:effectLst/>
                          <a:latin typeface="Arial" panose="020B0604020202020204" pitchFamily="34" charset="0"/>
                          <a:ea typeface="+mn-ea"/>
                          <a:cs typeface="Arial" panose="020B0604020202020204" pitchFamily="34" charset="0"/>
                        </a:rPr>
                        <a:t>байгаа</a:t>
                      </a:r>
                      <a:r>
                        <a:rPr kumimoji="0" lang="mn-MN" sz="900" b="0" kern="1200" dirty="0" smtClean="0">
                          <a:solidFill>
                            <a:schemeClr val="tx1"/>
                          </a:solidFill>
                          <a:effectLst/>
                          <a:latin typeface="Arial" panose="020B0604020202020204" pitchFamily="34" charset="0"/>
                          <a:ea typeface="+mn-ea"/>
                          <a:cs typeface="Arial" panose="020B0604020202020204" pitchFamily="34" charset="0"/>
                        </a:rPr>
                        <a:t> гахай, тахиа, загас, зөгий бусад тэжээвэр амьтдыг мэдүүлнэ.</a:t>
                      </a:r>
                      <a:endParaRPr kumimoji="0" lang="en-US" sz="9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5" name="Title 1"/>
          <p:cNvSpPr txBox="1">
            <a:spLocks/>
          </p:cNvSpPr>
          <p:nvPr/>
        </p:nvSpPr>
        <p:spPr>
          <a:xfrm>
            <a:off x="423473" y="952994"/>
            <a:ext cx="6229350" cy="285750"/>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4400" kern="1200">
                <a:solidFill>
                  <a:schemeClr val="tx2"/>
                </a:solidFill>
                <a:latin typeface="+mj-lt"/>
                <a:ea typeface="+mj-ea"/>
                <a:cs typeface="+mj-cs"/>
              </a:defRPr>
            </a:lvl1pPr>
          </a:lstStyle>
          <a:p>
            <a:pPr fontAlgn="auto">
              <a:spcAft>
                <a:spcPts val="0"/>
              </a:spcAft>
            </a:pPr>
            <a:r>
              <a:rPr lang="mn-MN" sz="1200" b="1">
                <a:solidFill>
                  <a:prstClr val="black"/>
                </a:solidFill>
                <a:latin typeface="Arial" panose="020B0604020202020204" pitchFamily="34" charset="0"/>
                <a:cs typeface="Arial" panose="020B0604020202020204" pitchFamily="34" charset="0"/>
              </a:rPr>
              <a:t>3.2 Хөрөнгө, зээл</a:t>
            </a:r>
            <a:endParaRPr lang="en-US" sz="1200" b="1" dirty="0">
              <a:solidFill>
                <a:prstClr val="black"/>
              </a:solidFill>
              <a:latin typeface="Arial" panose="020B0604020202020204" pitchFamily="34" charset="0"/>
              <a:cs typeface="Arial" panose="020B0604020202020204" pitchFamily="34" charset="0"/>
            </a:endParaRPr>
          </a:p>
        </p:txBody>
      </p:sp>
      <p:sp>
        <p:nvSpPr>
          <p:cNvPr id="3" name="Action Button: Help 2">
            <a:hlinkClick r:id="" action="ppaction://noaction" highlightClick="1"/>
          </p:cNvPr>
          <p:cNvSpPr/>
          <p:nvPr/>
        </p:nvSpPr>
        <p:spPr>
          <a:xfrm>
            <a:off x="4060031" y="4191000"/>
            <a:ext cx="381000" cy="4572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752197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08" y="992162"/>
            <a:ext cx="6351327" cy="285750"/>
          </a:xfrm>
        </p:spPr>
        <p:txBody>
          <a:bodyPr>
            <a:noAutofit/>
          </a:bodyPr>
          <a:lstStyle/>
          <a:p>
            <a:pPr algn="l"/>
            <a:r>
              <a:rPr lang="mn-MN" sz="1050" b="1" dirty="0">
                <a:latin typeface="Arial" pitchFamily="34" charset="0"/>
                <a:cs typeface="Arial" pitchFamily="34" charset="0"/>
              </a:rPr>
              <a:t>3.2. Хөрөнгө, зээл</a:t>
            </a:r>
            <a:r>
              <a:rPr lang="en-US" sz="1050" dirty="0">
                <a:latin typeface="Arial" pitchFamily="34" charset="0"/>
                <a:cs typeface="Arial" pitchFamily="34" charset="0"/>
              </a:rPr>
              <a:t/>
            </a:r>
            <a:br>
              <a:rPr lang="en-US" sz="1050" dirty="0">
                <a:latin typeface="Arial" pitchFamily="34" charset="0"/>
                <a:cs typeface="Arial" pitchFamily="34" charset="0"/>
              </a:rPr>
            </a:br>
            <a:endParaRPr lang="en-US" sz="1050" dirty="0">
              <a:latin typeface="Arial" pitchFamily="34" charset="0"/>
              <a:cs typeface="Arial" pitchFamily="34" charset="0"/>
            </a:endParaRPr>
          </a:p>
        </p:txBody>
      </p:sp>
      <p:graphicFrame>
        <p:nvGraphicFramePr>
          <p:cNvPr id="4" name="Content Placeholder 3"/>
          <p:cNvGraphicFramePr>
            <a:graphicFrameLocks noGrp="1"/>
          </p:cNvGraphicFramePr>
          <p:nvPr>
            <p:ph idx="1"/>
            <p:extLst/>
          </p:nvPr>
        </p:nvGraphicFramePr>
        <p:xfrm>
          <a:off x="457199" y="1168003"/>
          <a:ext cx="8686802" cy="4832749"/>
        </p:xfrm>
        <a:graphic>
          <a:graphicData uri="http://schemas.openxmlformats.org/drawingml/2006/table">
            <a:tbl>
              <a:tblPr firstRow="1" bandRow="1">
                <a:tableStyleId>{5940675A-B579-460E-94D1-54222C63F5DA}</a:tableStyleId>
              </a:tblPr>
              <a:tblGrid>
                <a:gridCol w="351926"/>
                <a:gridCol w="2543675"/>
                <a:gridCol w="1221580"/>
                <a:gridCol w="1674020"/>
                <a:gridCol w="1040624"/>
                <a:gridCol w="1854977"/>
              </a:tblGrid>
              <a:tr h="240964">
                <a:tc gridSpan="6">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n-MN" sz="900" kern="1200" dirty="0" smtClean="0">
                          <a:solidFill>
                            <a:schemeClr val="tx1"/>
                          </a:solidFill>
                          <a:latin typeface="Arial" pitchFamily="34" charset="0"/>
                          <a:ea typeface="+mn-ea"/>
                          <a:cs typeface="Arial" pitchFamily="34" charset="0"/>
                        </a:rPr>
                        <a:t>Газар байхгүй бол /-/ тэмдэглэгээ хийх</a:t>
                      </a:r>
                      <a:endParaRPr lang="en-US" sz="900" kern="1200" dirty="0" smtClean="0">
                        <a:solidFill>
                          <a:schemeClr val="tx1"/>
                        </a:solidFill>
                        <a:latin typeface="Arial" pitchFamily="34" charset="0"/>
                        <a:ea typeface="+mn-ea"/>
                        <a:cs typeface="Arial" pitchFamily="34" charset="0"/>
                      </a:endParaRPr>
                    </a:p>
                  </a:txBody>
                  <a:tcPr marL="68580" marR="68580" marT="34290" marB="34290">
                    <a:lnL w="12700" cmpd="sng">
                      <a:noFill/>
                    </a:lnL>
                    <a:lnR w="12700" cmpd="sng">
                      <a:noFill/>
                    </a:lnR>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267737">
                <a:tc gridSpan="6">
                  <a:txBody>
                    <a:bodyPr/>
                    <a:lstStyle/>
                    <a:p>
                      <a:r>
                        <a:rPr lang="mn-MN" sz="1100" b="1" kern="1200" dirty="0" smtClean="0">
                          <a:solidFill>
                            <a:schemeClr val="bg1"/>
                          </a:solidFill>
                          <a:latin typeface="Arial" pitchFamily="34" charset="0"/>
                          <a:ea typeface="+mn-ea"/>
                          <a:cs typeface="Arial" pitchFamily="34" charset="0"/>
                        </a:rPr>
                        <a:t>3.2</a:t>
                      </a:r>
                      <a:r>
                        <a:rPr lang="en-US" sz="1100" b="1" kern="1200" dirty="0" smtClean="0">
                          <a:solidFill>
                            <a:schemeClr val="bg1"/>
                          </a:solidFill>
                          <a:latin typeface="Arial" pitchFamily="34" charset="0"/>
                          <a:ea typeface="+mn-ea"/>
                          <a:cs typeface="Arial" pitchFamily="34" charset="0"/>
                        </a:rPr>
                        <a:t>.4 </a:t>
                      </a:r>
                      <a:r>
                        <a:rPr lang="mn-MN" sz="1100" b="1" kern="1200" dirty="0" smtClean="0">
                          <a:solidFill>
                            <a:schemeClr val="bg1"/>
                          </a:solidFill>
                          <a:latin typeface="Arial" pitchFamily="34" charset="0"/>
                          <a:ea typeface="+mn-ea"/>
                          <a:cs typeface="Arial" pitchFamily="34" charset="0"/>
                        </a:rPr>
                        <a:t>Газар</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42826">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Газар</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өмчлөх</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эзэмших</a:t>
                      </a:r>
                      <a:r>
                        <a:rPr lang="mn-MN" sz="900" b="1" dirty="0">
                          <a:solidFill>
                            <a:srgbClr val="000000"/>
                          </a:solidFill>
                          <a:latin typeface="Arial" pitchFamily="34" charset="0"/>
                          <a:ea typeface="Times New Roman"/>
                          <a:cs typeface="Arial" pitchFamily="34" charset="0"/>
                        </a:rPr>
                        <a:t>, ашиглах</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эрхийн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гэрчилгээ</a:t>
                      </a:r>
                      <a:r>
                        <a:rPr lang="mn-MN" sz="900" b="1" dirty="0">
                          <a:solidFill>
                            <a:srgbClr val="000000"/>
                          </a:solidFill>
                          <a:latin typeface="Arial" pitchFamily="34" charset="0"/>
                          <a:ea typeface="Times New Roman"/>
                          <a:cs typeface="Arial" pitchFamily="34" charset="0"/>
                        </a:rPr>
                        <a:t>ний </a:t>
                      </a:r>
                      <a:r>
                        <a:rPr lang="en-US" sz="900" b="1" dirty="0" err="1">
                          <a:solidFill>
                            <a:srgbClr val="000000"/>
                          </a:solidFill>
                          <a:latin typeface="Arial" pitchFamily="34" charset="0"/>
                          <a:ea typeface="Times New Roman"/>
                          <a:cs typeface="Arial" pitchFamily="34" charset="0"/>
                        </a:rPr>
                        <a:t>дугаар</a:t>
                      </a:r>
                      <a:r>
                        <a:rPr lang="mn-MN" sz="900" b="1" dirty="0">
                          <a:solidFill>
                            <a:srgbClr val="000000"/>
                          </a:solidFill>
                          <a:latin typeface="Arial" pitchFamily="34" charset="0"/>
                          <a:ea typeface="Times New Roman"/>
                          <a:cs typeface="Arial" pitchFamily="34" charset="0"/>
                        </a:rPr>
                        <a:t>, он, сар, өдөр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Төрөл, хэмжээ</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Байршил</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бүс</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нутаг</a:t>
                      </a:r>
                      <a:r>
                        <a:rPr lang="en-US" sz="900" b="1" dirty="0">
                          <a:solidFill>
                            <a:srgbClr val="000000"/>
                          </a:solidFill>
                          <a:latin typeface="Arial" pitchFamily="34" charset="0"/>
                          <a:ea typeface="Times New Roman"/>
                          <a:cs typeface="Arial" pitchFamily="34" charset="0"/>
                        </a:rPr>
                        <a:t>/, </a:t>
                      </a:r>
                      <a:r>
                        <a:rPr lang="mn-MN" sz="900" b="1" dirty="0">
                          <a:solidFill>
                            <a:srgbClr val="000000"/>
                          </a:solidFill>
                          <a:latin typeface="Arial" pitchFamily="34" charset="0"/>
                          <a:ea typeface="Times New Roman"/>
                          <a:cs typeface="Arial" pitchFamily="34" charset="0"/>
                        </a:rPr>
                        <a:t>хаяг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Зах</a:t>
                      </a:r>
                      <a:r>
                        <a:rPr lang="mn-MN" sz="900" b="1" baseline="0" dirty="0" smtClean="0">
                          <a:solidFill>
                            <a:srgbClr val="000000"/>
                          </a:solidFill>
                          <a:latin typeface="Arial" pitchFamily="34" charset="0"/>
                          <a:ea typeface="Times New Roman"/>
                          <a:cs typeface="Arial" pitchFamily="34" charset="0"/>
                        </a:rPr>
                        <a:t> зээлийн үнэлгээ</a:t>
                      </a:r>
                      <a:r>
                        <a:rPr lang="en-US" sz="900" b="1" dirty="0" smtClean="0">
                          <a:solidFill>
                            <a:srgbClr val="000000"/>
                          </a:solidFill>
                          <a:latin typeface="Arial" pitchFamily="34" charset="0"/>
                          <a:ea typeface="Times New Roman"/>
                          <a:cs typeface="Arial" pitchFamily="34" charset="0"/>
                        </a:rPr>
                        <a:t> /</a:t>
                      </a:r>
                      <a:r>
                        <a:rPr lang="mn-MN" sz="900" b="1" dirty="0" smtClean="0">
                          <a:solidFill>
                            <a:srgbClr val="000000"/>
                          </a:solidFill>
                          <a:latin typeface="Arial" pitchFamily="34" charset="0"/>
                          <a:ea typeface="Times New Roman"/>
                          <a:cs typeface="Arial" pitchFamily="34" charset="0"/>
                        </a:rPr>
                        <a:t>төгрөг</a:t>
                      </a:r>
                      <a:r>
                        <a:rPr lang="en-US" sz="900" b="1" dirty="0" smtClean="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Эх</a:t>
                      </a:r>
                      <a:r>
                        <a:rPr lang="mn-MN" sz="900" b="1" baseline="0" dirty="0" smtClean="0">
                          <a:solidFill>
                            <a:srgbClr val="000000"/>
                          </a:solidFill>
                          <a:latin typeface="Arial" pitchFamily="34" charset="0"/>
                          <a:ea typeface="Times New Roman"/>
                          <a:cs typeface="Arial" pitchFamily="34" charset="0"/>
                        </a:rPr>
                        <a:t> үүсвэрийн тайлбар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809842">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ГД:987654, 2004.10.24-ны өдрийн Сүхбаатар дүүргийн Засаг даргын 358 дугаартай захирамжаар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Эзэмших эрхтэй, 0,04 га</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Сүхбаатар дүүргийн 15 дугаар хороо, Шарга морьт зуслан</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Улсаас хууль ёсны дагуу үнэгүй авсан.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1012304">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2</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ГД:123456, 2008.12.19-ны өдрийн Нийслэлийн Засаг даргын 147 дугаартай захирамжаар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Өмчлөх эрхтэй, 0,07 га</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Сонгино-Хайрхан дүүргийн 20 дугаар хороо, Тахилтын аманд</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4 000 000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2008 онд цалин, хуримтлалын орлогоор 500 000 төгрөгөөр худалдаж авсан.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809842">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3</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2006.10.24-ны өдрийн Баянгол дүүргийн Засаг даргын 322 дугаартай захирамжаар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Ашиглах эрхтэй, 12м2</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Баянгол дүүргийн 5-р хороо 10-р хороолол 9А байрны дэргэд</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Гэрээгээр түр ашиглаж байгаа</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356996">
                <a:tc gridSpan="4">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Нийт</a:t>
                      </a:r>
                      <a:r>
                        <a:rPr lang="mn-MN" sz="900" b="1" baseline="0" dirty="0" smtClean="0">
                          <a:solidFill>
                            <a:srgbClr val="000000"/>
                          </a:solidFill>
                          <a:latin typeface="Arial" pitchFamily="34" charset="0"/>
                          <a:ea typeface="Times New Roman"/>
                          <a:cs typeface="Arial" pitchFamily="34" charset="0"/>
                        </a:rPr>
                        <a:t> дүн</a:t>
                      </a:r>
                      <a:endParaRPr lang="en-US" sz="900" b="1"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hMerge="1">
                  <a:txBody>
                    <a:bodyPr/>
                    <a:lstStyle/>
                    <a:p>
                      <a:pPr algn="ctr">
                        <a:lnSpc>
                          <a:spcPct val="115000"/>
                        </a:lnSpc>
                        <a:spcAft>
                          <a:spcPts val="0"/>
                        </a:spcAft>
                      </a:pPr>
                      <a:endParaRPr lang="en-US" sz="1200">
                        <a:solidFill>
                          <a:srgbClr val="000000"/>
                        </a:solidFill>
                        <a:latin typeface="Times New Roman"/>
                        <a:ea typeface="Times New Roman"/>
                      </a:endParaRPr>
                    </a:p>
                  </a:txBody>
                  <a:tcPr marL="68580" marR="68580" marT="0" marB="0" anchor="ctr"/>
                </a:tc>
                <a:tc hMerge="1">
                  <a:txBody>
                    <a:bodyPr/>
                    <a:lstStyle/>
                    <a:p>
                      <a:pPr algn="ctr">
                        <a:lnSpc>
                          <a:spcPct val="115000"/>
                        </a:lnSpc>
                        <a:spcAft>
                          <a:spcPts val="0"/>
                        </a:spcAft>
                      </a:pPr>
                      <a:endParaRPr lang="en-US" sz="1200">
                        <a:solidFill>
                          <a:srgbClr val="000000"/>
                        </a:solidFill>
                        <a:latin typeface="Times New Roman"/>
                        <a:ea typeface="Times New Roman"/>
                      </a:endParaRPr>
                    </a:p>
                  </a:txBody>
                  <a:tcPr marL="68580" marR="68580" marT="0" marB="0" anchor="ctr"/>
                </a:tc>
                <a:tc hMerge="1">
                  <a:txBody>
                    <a:bodyPr/>
                    <a:lstStyle/>
                    <a:p>
                      <a:pPr algn="ctr">
                        <a:lnSpc>
                          <a:spcPct val="115000"/>
                        </a:lnSpc>
                        <a:spcAft>
                          <a:spcPts val="0"/>
                        </a:spcAft>
                      </a:pPr>
                      <a:endParaRPr lang="en-US" sz="1200" dirty="0">
                        <a:solidFill>
                          <a:srgbClr val="000000"/>
                        </a:solidFill>
                        <a:latin typeface="Times New Roman"/>
                        <a:ea typeface="Times New Roman"/>
                      </a:endParaRPr>
                    </a:p>
                  </a:txBody>
                  <a:tcPr marL="68580" marR="68580" marT="0" marB="0" anchor="ctr"/>
                </a:tc>
                <a:tc>
                  <a:txBody>
                    <a:bodyPr/>
                    <a:lstStyle/>
                    <a:p>
                      <a:pPr algn="ctr"/>
                      <a:r>
                        <a:rPr lang="mn-MN" sz="900" b="1" dirty="0" smtClean="0">
                          <a:latin typeface="Arial" pitchFamily="34" charset="0"/>
                          <a:cs typeface="Arial" pitchFamily="34" charset="0"/>
                        </a:rPr>
                        <a:t>4 000 000</a:t>
                      </a:r>
                      <a:endParaRPr lang="en-US" sz="900" b="1" dirty="0">
                        <a:latin typeface="Arial" pitchFamily="34" charset="0"/>
                        <a:cs typeface="Arial" pitchFamily="34" charset="0"/>
                      </a:endParaRPr>
                    </a:p>
                  </a:txBody>
                  <a:tcPr marL="68580" marR="68580" marT="34290" marB="34290">
                    <a:solidFill>
                      <a:schemeClr val="bg1"/>
                    </a:solidFill>
                  </a:tcPr>
                </a:tc>
                <a:tc>
                  <a:txBody>
                    <a:bodyPr/>
                    <a:lstStyle/>
                    <a:p>
                      <a:endParaRPr lang="en-US" sz="900" dirty="0">
                        <a:latin typeface="Arial" pitchFamily="34" charset="0"/>
                        <a:cs typeface="Arial" pitchFamily="34" charset="0"/>
                      </a:endParaRPr>
                    </a:p>
                  </a:txBody>
                  <a:tcPr marL="68580" marR="68580" marT="34290" marB="34290">
                    <a:solidFill>
                      <a:schemeClr val="bg1"/>
                    </a:solidFill>
                  </a:tcPr>
                </a:tc>
              </a:tr>
              <a:tr h="792238">
                <a:tc gridSpan="6">
                  <a:txBody>
                    <a:bodyPr/>
                    <a:lstStyle/>
                    <a:p>
                      <a:r>
                        <a:rPr kumimoji="0" lang="mn-MN" sz="900" b="0" kern="1200" dirty="0" smtClean="0">
                          <a:solidFill>
                            <a:schemeClr val="tx1"/>
                          </a:solidFill>
                          <a:effectLst/>
                          <a:latin typeface="Arial" panose="020B0604020202020204" pitchFamily="34" charset="0"/>
                          <a:ea typeface="+mn-ea"/>
                          <a:cs typeface="Arial" panose="020B0604020202020204" pitchFamily="34" charset="0"/>
                        </a:rPr>
                        <a:t>Тайлбар: Мэдүүлэг гаргагчийн болон гэр бүлийн гишүүдийн өмчлөл, эзэмшилд байгаа болон ашиглаж байгаа газрыг мэдүүлнэ.</a:t>
                      </a:r>
                      <a:endParaRPr kumimoji="0" lang="en-US" sz="9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3174227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1828800"/>
            <a:ext cx="6612341" cy="193899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68580" tIns="34290" rIns="68580" bIns="34290">
            <a:spAutoFit/>
          </a:bodyPr>
          <a:lstStyle/>
          <a:p>
            <a:r>
              <a:rPr lang="mn-MN" sz="4050" b="1" dirty="0" smtClean="0">
                <a:ln w="6600">
                  <a:solidFill>
                    <a:srgbClr val="3333CC"/>
                  </a:solidFill>
                  <a:prstDash val="solid"/>
                </a:ln>
                <a:solidFill>
                  <a:srgbClr val="FFFFFF"/>
                </a:solidFill>
                <a:effectLst>
                  <a:outerShdw dist="38100" dir="2700000" algn="tl" rotWithShape="0">
                    <a:srgbClr val="3333CC"/>
                  </a:outerShdw>
                </a:effectLst>
                <a:latin typeface="Arial" panose="020B0604020202020204" pitchFamily="34" charset="0"/>
                <a:cs typeface="Arial" panose="020B0604020202020204" pitchFamily="34" charset="0"/>
              </a:rPr>
              <a:t>Хувийн </a:t>
            </a:r>
            <a:r>
              <a:rPr lang="mn-MN" sz="4050" b="1" dirty="0">
                <a:ln w="6600">
                  <a:solidFill>
                    <a:srgbClr val="3333CC"/>
                  </a:solidFill>
                  <a:prstDash val="solid"/>
                </a:ln>
                <a:solidFill>
                  <a:srgbClr val="FFFFFF"/>
                </a:solidFill>
                <a:effectLst>
                  <a:outerShdw dist="38100" dir="2700000" algn="tl" rotWithShape="0">
                    <a:srgbClr val="3333CC"/>
                  </a:outerShdw>
                </a:effectLst>
                <a:latin typeface="Arial" panose="020B0604020202020204" pitchFamily="34" charset="0"/>
                <a:cs typeface="Arial" panose="020B0604020202020204" pitchFamily="34" charset="0"/>
              </a:rPr>
              <a:t>ашиг сонирхлын урьдчилсан </a:t>
            </a:r>
            <a:r>
              <a:rPr lang="mn-MN" sz="4050" b="1" dirty="0" smtClean="0">
                <a:ln w="6600">
                  <a:solidFill>
                    <a:srgbClr val="3333CC"/>
                  </a:solidFill>
                  <a:prstDash val="solid"/>
                </a:ln>
                <a:solidFill>
                  <a:srgbClr val="FFFFFF"/>
                </a:solidFill>
                <a:effectLst>
                  <a:outerShdw dist="38100" dir="2700000" algn="tl" rotWithShape="0">
                    <a:srgbClr val="3333CC"/>
                  </a:outerShdw>
                </a:effectLst>
                <a:latin typeface="Arial" panose="020B0604020202020204" pitchFamily="34" charset="0"/>
                <a:cs typeface="Arial" panose="020B0604020202020204" pitchFamily="34" charset="0"/>
              </a:rPr>
              <a:t>мэдүүлгийг гаргах тухай</a:t>
            </a:r>
            <a:endParaRPr lang="en-US" sz="4050" b="1" dirty="0">
              <a:ln w="6600">
                <a:solidFill>
                  <a:srgbClr val="3333CC"/>
                </a:solidFill>
                <a:prstDash val="solid"/>
              </a:ln>
              <a:solidFill>
                <a:srgbClr val="FFFFFF"/>
              </a:solidFill>
              <a:effectLst>
                <a:outerShdw dist="38100" dir="2700000" algn="tl" rotWithShape="0">
                  <a:srgbClr val="3333CC"/>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854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42" y="857250"/>
            <a:ext cx="6195060" cy="285750"/>
          </a:xfrm>
        </p:spPr>
        <p:txBody>
          <a:bodyPr>
            <a:normAutofit/>
          </a:bodyPr>
          <a:lstStyle/>
          <a:p>
            <a:pPr algn="l"/>
            <a:r>
              <a:rPr lang="mn-MN" sz="1050" b="1" dirty="0">
                <a:latin typeface="Arial" pitchFamily="34" charset="0"/>
                <a:cs typeface="Arial" pitchFamily="34" charset="0"/>
              </a:rPr>
              <a:t>3.2. Хөрөнгө, зээл</a:t>
            </a:r>
            <a:endParaRPr lang="en-US" sz="105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1666023"/>
              </p:ext>
            </p:extLst>
          </p:nvPr>
        </p:nvGraphicFramePr>
        <p:xfrm>
          <a:off x="500062" y="1143001"/>
          <a:ext cx="8643938" cy="4729164"/>
        </p:xfrm>
        <a:graphic>
          <a:graphicData uri="http://schemas.openxmlformats.org/drawingml/2006/table">
            <a:tbl>
              <a:tblPr firstRow="1" bandRow="1">
                <a:tableStyleId>{5940675A-B579-460E-94D1-54222C63F5DA}</a:tableStyleId>
              </a:tblPr>
              <a:tblGrid>
                <a:gridCol w="945408"/>
                <a:gridCol w="1800833"/>
                <a:gridCol w="1725799"/>
                <a:gridCol w="1950902"/>
                <a:gridCol w="2220996"/>
              </a:tblGrid>
              <a:tr h="281375">
                <a:tc gridSpan="5">
                  <a:txBody>
                    <a:bodyPr/>
                    <a:lstStyle/>
                    <a:p>
                      <a:pPr marL="171450" indent="-171450">
                        <a:buFont typeface="Wingdings" panose="05000000000000000000" pitchFamily="2" charset="2"/>
                        <a:buChar char="q"/>
                      </a:pPr>
                      <a:r>
                        <a:rPr lang="mn-MN" sz="900" kern="1200" dirty="0" smtClean="0">
                          <a:solidFill>
                            <a:schemeClr val="tx1"/>
                          </a:solidFill>
                          <a:latin typeface="Arial" pitchFamily="34" charset="0"/>
                          <a:ea typeface="+mn-ea"/>
                          <a:cs typeface="Arial" pitchFamily="34" charset="0"/>
                        </a:rPr>
                        <a:t>Үнэт</a:t>
                      </a:r>
                      <a:r>
                        <a:rPr lang="mn-MN" sz="900" kern="1200" baseline="0" dirty="0" smtClean="0">
                          <a:solidFill>
                            <a:schemeClr val="tx1"/>
                          </a:solidFill>
                          <a:latin typeface="Arial" pitchFamily="34" charset="0"/>
                          <a:ea typeface="+mn-ea"/>
                          <a:cs typeface="Arial" pitchFamily="34" charset="0"/>
                        </a:rPr>
                        <a:t> эдлэл, урлагийн бүтээл байхгүй бол /-/ тэмдэглэгээ хийх.</a:t>
                      </a:r>
                      <a:endParaRPr lang="en-US" sz="900" kern="1200" dirty="0">
                        <a:solidFill>
                          <a:schemeClr val="tx1"/>
                        </a:solidFill>
                        <a:latin typeface="Arial" pitchFamily="34" charset="0"/>
                        <a:ea typeface="+mn-ea"/>
                        <a:cs typeface="Arial" pitchFamily="34" charset="0"/>
                      </a:endParaRPr>
                    </a:p>
                  </a:txBody>
                  <a:tcPr marL="68580" marR="68580" marT="34290" marB="34290">
                    <a:lnL w="12700" cmpd="sng">
                      <a:noFill/>
                    </a:lnL>
                    <a:lnR w="12700" cmpd="sng">
                      <a:noFill/>
                    </a:lnR>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27455">
                <a:tc gridSpan="5">
                  <a:txBody>
                    <a:bodyPr/>
                    <a:lstStyle/>
                    <a:p>
                      <a:r>
                        <a:rPr lang="mn-MN" sz="1100" b="1" kern="1200" dirty="0" smtClean="0">
                          <a:solidFill>
                            <a:schemeClr val="bg1"/>
                          </a:solidFill>
                          <a:latin typeface="Arial" pitchFamily="34" charset="0"/>
                          <a:ea typeface="+mn-ea"/>
                          <a:cs typeface="Arial" pitchFamily="34" charset="0"/>
                        </a:rPr>
                        <a:t>3.2</a:t>
                      </a:r>
                      <a:r>
                        <a:rPr lang="en-US" sz="1100" b="1" kern="1200" dirty="0" smtClean="0">
                          <a:solidFill>
                            <a:schemeClr val="bg1"/>
                          </a:solidFill>
                          <a:latin typeface="Arial" pitchFamily="34" charset="0"/>
                          <a:ea typeface="+mn-ea"/>
                          <a:cs typeface="Arial" pitchFamily="34" charset="0"/>
                        </a:rPr>
                        <a:t>.</a:t>
                      </a:r>
                      <a:r>
                        <a:rPr lang="mn-MN" sz="1100" b="1" kern="1200" dirty="0" smtClean="0">
                          <a:solidFill>
                            <a:schemeClr val="bg1"/>
                          </a:solidFill>
                          <a:latin typeface="Arial" pitchFamily="34" charset="0"/>
                          <a:ea typeface="+mn-ea"/>
                          <a:cs typeface="Arial" pitchFamily="34" charset="0"/>
                        </a:rPr>
                        <a:t>5 Үнэт эдлэл, урлаг, түүхийн үнэт зүйл </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47353">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Хөрөнгийн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нэр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Үнэлгээ</a:t>
                      </a:r>
                      <a:r>
                        <a:rPr lang="en-US" sz="900" b="1" dirty="0" smtClean="0">
                          <a:solidFill>
                            <a:srgbClr val="000000"/>
                          </a:solidFill>
                          <a:latin typeface="Arial" pitchFamily="34" charset="0"/>
                          <a:ea typeface="Times New Roman"/>
                          <a:cs typeface="Arial" pitchFamily="34" charset="0"/>
                        </a:rPr>
                        <a:t> </a:t>
                      </a:r>
                      <a:r>
                        <a:rPr lang="en-US" sz="900" b="1" dirty="0">
                          <a:solidFill>
                            <a:srgbClr val="000000"/>
                          </a:solidFill>
                          <a:latin typeface="Arial" pitchFamily="34" charset="0"/>
                          <a:ea typeface="Times New Roman"/>
                          <a:cs typeface="Arial" pitchFamily="34" charset="0"/>
                        </a:rPr>
                        <a:t>/</a:t>
                      </a:r>
                      <a:r>
                        <a:rPr lang="mn-MN" sz="900" b="1" dirty="0" smtClean="0">
                          <a:solidFill>
                            <a:srgbClr val="000000"/>
                          </a:solidFill>
                          <a:latin typeface="Arial" pitchFamily="34" charset="0"/>
                          <a:ea typeface="Times New Roman"/>
                          <a:cs typeface="Arial" pitchFamily="34" charset="0"/>
                        </a:rPr>
                        <a:t>төгрөг</a:t>
                      </a:r>
                      <a:r>
                        <a:rPr lang="en-US"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Эзэмшигчийн</a:t>
                      </a:r>
                      <a:r>
                        <a:rPr lang="mn-MN" sz="900" b="1" baseline="0" dirty="0" smtClean="0">
                          <a:solidFill>
                            <a:srgbClr val="000000"/>
                          </a:solidFill>
                          <a:latin typeface="Arial" pitchFamily="34" charset="0"/>
                          <a:ea typeface="Times New Roman"/>
                          <a:cs typeface="Arial" pitchFamily="34" charset="0"/>
                        </a:rPr>
                        <a:t> нэр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Эх</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үүсвэрийн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болон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бусад</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тайлбар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1087469">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Шүрэн толгойтой халтар манан хөөрөг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20 000 000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Д.Баяр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Өвөө Н.Мягмараас 2003 онд өвлөж авсан.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750685">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2</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Мөнгөн тоногтой хуучны эмээл хазаар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5 000 000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Б.Тэмүүлэн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Эцэг М.Доржоос хүү </a:t>
                      </a:r>
                      <a:r>
                        <a:rPr lang="mn-MN" sz="900" dirty="0" smtClean="0">
                          <a:solidFill>
                            <a:srgbClr val="000000"/>
                          </a:solidFill>
                          <a:latin typeface="Arial" pitchFamily="34" charset="0"/>
                          <a:ea typeface="Times New Roman"/>
                          <a:cs typeface="Arial" pitchFamily="34" charset="0"/>
                        </a:rPr>
                        <a:t>Б.Тэмүүлэнд 2012  </a:t>
                      </a:r>
                      <a:r>
                        <a:rPr lang="mn-MN" sz="900" dirty="0">
                          <a:solidFill>
                            <a:srgbClr val="000000"/>
                          </a:solidFill>
                          <a:latin typeface="Arial" pitchFamily="34" charset="0"/>
                          <a:ea typeface="Times New Roman"/>
                          <a:cs typeface="Arial" pitchFamily="34" charset="0"/>
                        </a:rPr>
                        <a:t>онд өвлөгдсөн.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76068">
                <a:tc gridSpan="2">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Нийт</a:t>
                      </a:r>
                      <a:r>
                        <a:rPr lang="mn-MN" sz="900" b="1" baseline="0" dirty="0" smtClean="0">
                          <a:solidFill>
                            <a:srgbClr val="000000"/>
                          </a:solidFill>
                          <a:latin typeface="Arial" pitchFamily="34" charset="0"/>
                          <a:ea typeface="Times New Roman"/>
                          <a:cs typeface="Arial" pitchFamily="34" charset="0"/>
                        </a:rPr>
                        <a:t> дүн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hMerge="1">
                  <a:txBody>
                    <a:bodyPr/>
                    <a:lstStyle/>
                    <a:p>
                      <a:pPr algn="ctr">
                        <a:lnSpc>
                          <a:spcPct val="115000"/>
                        </a:lnSpc>
                        <a:spcAft>
                          <a:spcPts val="0"/>
                        </a:spcAft>
                      </a:pPr>
                      <a:endParaRPr lang="en-US" sz="1200" dirty="0">
                        <a:solidFill>
                          <a:srgbClr val="000000"/>
                        </a:solidFill>
                        <a:latin typeface="Times New Roman"/>
                        <a:ea typeface="Times New Roman"/>
                      </a:endParaRPr>
                    </a:p>
                  </a:txBody>
                  <a:tcPr marL="68580" marR="68580" marT="0" marB="0" anchor="ctr"/>
                </a:tc>
                <a:tc>
                  <a:txBody>
                    <a:bodyPr/>
                    <a:lstStyle/>
                    <a:p>
                      <a:pPr algn="ctr"/>
                      <a:r>
                        <a:rPr lang="mn-MN" sz="900" b="1" dirty="0" smtClean="0">
                          <a:latin typeface="Arial" pitchFamily="34" charset="0"/>
                          <a:cs typeface="Arial" pitchFamily="34" charset="0"/>
                        </a:rPr>
                        <a:t>25 000 000</a:t>
                      </a:r>
                      <a:endParaRPr lang="en-US" sz="900" b="1" dirty="0">
                        <a:latin typeface="Arial" pitchFamily="34" charset="0"/>
                        <a:cs typeface="Arial" pitchFamily="34" charset="0"/>
                      </a:endParaRPr>
                    </a:p>
                  </a:txBody>
                  <a:tcPr marL="68580" marR="68580" marT="34290" marB="34290">
                    <a:solidFill>
                      <a:schemeClr val="bg1"/>
                    </a:solidFill>
                  </a:tcPr>
                </a:tc>
                <a:tc>
                  <a:txBody>
                    <a:bodyPr/>
                    <a:lstStyle/>
                    <a:p>
                      <a:pPr algn="ct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endParaRPr lang="mn-MN" sz="900" dirty="0" smtClean="0">
                        <a:latin typeface="Arial" pitchFamily="34" charset="0"/>
                        <a:cs typeface="Arial" pitchFamily="34" charset="0"/>
                      </a:endParaRPr>
                    </a:p>
                    <a:p>
                      <a:pPr algn="ctr"/>
                      <a:r>
                        <a:rPr lang="mn-MN" sz="900" dirty="0" smtClean="0">
                          <a:solidFill>
                            <a:srgbClr val="FF0000"/>
                          </a:solidFill>
                          <a:latin typeface="Arial" pitchFamily="34" charset="0"/>
                          <a:cs typeface="Arial" pitchFamily="34" charset="0"/>
                        </a:rPr>
                        <a:t>Эх үүсвэрийн тайлбар</a:t>
                      </a:r>
                      <a:endParaRPr lang="en-US" sz="900" dirty="0">
                        <a:solidFill>
                          <a:srgbClr val="FF0000"/>
                        </a:solidFill>
                        <a:latin typeface="Arial" pitchFamily="34" charset="0"/>
                        <a:cs typeface="Arial" pitchFamily="34" charset="0"/>
                      </a:endParaRPr>
                    </a:p>
                  </a:txBody>
                  <a:tcPr marL="68580" marR="68580" marT="34290" marB="34290">
                    <a:solidFill>
                      <a:schemeClr val="bg1"/>
                    </a:solidFill>
                  </a:tcPr>
                </a:tc>
              </a:tr>
              <a:tr h="958759">
                <a:tc gridSpan="5">
                  <a:txBody>
                    <a:bodyPr/>
                    <a:lstStyle/>
                    <a:p>
                      <a:pPr algn="ctr"/>
                      <a:endParaRPr lang="en-US" sz="900" dirty="0">
                        <a:latin typeface="Arial" pitchFamily="34" charset="0"/>
                        <a:cs typeface="Arial"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3" name="Action Button: Help 2">
            <a:hlinkClick r:id="" action="ppaction://noaction" highlightClick="1"/>
          </p:cNvPr>
          <p:cNvSpPr/>
          <p:nvPr/>
        </p:nvSpPr>
        <p:spPr>
          <a:xfrm>
            <a:off x="6934200" y="4419600"/>
            <a:ext cx="381000" cy="3810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60969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979748"/>
            <a:ext cx="6080760" cy="228600"/>
          </a:xfrm>
        </p:spPr>
        <p:txBody>
          <a:bodyPr>
            <a:normAutofit fontScale="90000"/>
          </a:bodyPr>
          <a:lstStyle/>
          <a:p>
            <a:pPr algn="l"/>
            <a:r>
              <a:rPr lang="mn-MN" sz="1050" b="1" dirty="0">
                <a:latin typeface="Arial" pitchFamily="34" charset="0"/>
                <a:cs typeface="Arial" pitchFamily="34" charset="0"/>
              </a:rPr>
              <a:t>3.2. Хөрөнгө, зээл</a:t>
            </a:r>
            <a:r>
              <a:rPr lang="en-US" sz="1050" dirty="0"/>
              <a:t/>
            </a:r>
            <a:br>
              <a:rPr lang="en-US" sz="1050" dirty="0"/>
            </a:br>
            <a:endParaRPr lang="en-US" sz="105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5658052"/>
              </p:ext>
            </p:extLst>
          </p:nvPr>
        </p:nvGraphicFramePr>
        <p:xfrm>
          <a:off x="528638" y="1200151"/>
          <a:ext cx="8615362" cy="4808354"/>
        </p:xfrm>
        <a:graphic>
          <a:graphicData uri="http://schemas.openxmlformats.org/drawingml/2006/table">
            <a:tbl>
              <a:tblPr firstRow="1" bandRow="1">
                <a:tableStyleId>{5940675A-B579-460E-94D1-54222C63F5DA}</a:tableStyleId>
              </a:tblPr>
              <a:tblGrid>
                <a:gridCol w="717947"/>
                <a:gridCol w="2360589"/>
                <a:gridCol w="1569727"/>
                <a:gridCol w="1498376"/>
                <a:gridCol w="2468723"/>
              </a:tblGrid>
              <a:tr h="213900">
                <a:tc gridSpan="5">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n-MN" sz="900" kern="1200" dirty="0" smtClean="0">
                          <a:solidFill>
                            <a:schemeClr val="tx1"/>
                          </a:solidFill>
                          <a:latin typeface="Arial" pitchFamily="34" charset="0"/>
                          <a:ea typeface="+mn-ea"/>
                          <a:cs typeface="Arial" pitchFamily="34" charset="0"/>
                        </a:rPr>
                        <a:t>Хадгаламж байхгүй бол /-/ тэмдэглэгээ хийх</a:t>
                      </a:r>
                      <a:endParaRPr lang="en-US" sz="900" kern="1200" dirty="0" smtClean="0">
                        <a:solidFill>
                          <a:schemeClr val="tx1"/>
                        </a:solidFill>
                        <a:latin typeface="Arial" pitchFamily="34" charset="0"/>
                        <a:ea typeface="+mn-ea"/>
                        <a:cs typeface="Arial" pitchFamily="34" charset="0"/>
                      </a:endParaRPr>
                    </a:p>
                  </a:txBody>
                  <a:tcPr marL="68580" marR="68580" marT="34290" marB="34290">
                    <a:lnL w="12700" cmpd="sng">
                      <a:noFill/>
                    </a:lnL>
                    <a:lnR w="12700" cmpd="sng">
                      <a:noFill/>
                    </a:lnR>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1165">
                <a:tc gridSpan="5">
                  <a:txBody>
                    <a:bodyPr/>
                    <a:lstStyle/>
                    <a:p>
                      <a:r>
                        <a:rPr lang="mn-MN" sz="1100" b="1" kern="1200" dirty="0" smtClean="0">
                          <a:solidFill>
                            <a:schemeClr val="bg1"/>
                          </a:solidFill>
                          <a:latin typeface="Arial" pitchFamily="34" charset="0"/>
                          <a:ea typeface="+mn-ea"/>
                          <a:cs typeface="Arial" pitchFamily="34" charset="0"/>
                        </a:rPr>
                        <a:t>3.2</a:t>
                      </a:r>
                      <a:r>
                        <a:rPr lang="en-US" sz="1100" b="1" kern="1200" dirty="0" smtClean="0">
                          <a:solidFill>
                            <a:schemeClr val="bg1"/>
                          </a:solidFill>
                          <a:latin typeface="Arial" pitchFamily="34" charset="0"/>
                          <a:ea typeface="+mn-ea"/>
                          <a:cs typeface="Arial" pitchFamily="34" charset="0"/>
                        </a:rPr>
                        <a:t>.</a:t>
                      </a:r>
                      <a:r>
                        <a:rPr lang="mn-MN" sz="1100" b="1" kern="1200" dirty="0" smtClean="0">
                          <a:solidFill>
                            <a:schemeClr val="bg1"/>
                          </a:solidFill>
                          <a:latin typeface="Arial" pitchFamily="34" charset="0"/>
                          <a:ea typeface="+mn-ea"/>
                          <a:cs typeface="Arial" pitchFamily="34" charset="0"/>
                        </a:rPr>
                        <a:t>6 Хадгаламж, бэлэн</a:t>
                      </a:r>
                      <a:r>
                        <a:rPr lang="mn-MN" sz="1100" b="1" kern="1200" baseline="0" dirty="0" smtClean="0">
                          <a:solidFill>
                            <a:schemeClr val="bg1"/>
                          </a:solidFill>
                          <a:latin typeface="Arial" pitchFamily="34" charset="0"/>
                          <a:ea typeface="+mn-ea"/>
                          <a:cs typeface="Arial" pitchFamily="34" charset="0"/>
                        </a:rPr>
                        <a:t> мөнгө</a:t>
                      </a:r>
                      <a:r>
                        <a:rPr lang="en-US" sz="1100" b="1" kern="1200" dirty="0" smtClean="0">
                          <a:solidFill>
                            <a:schemeClr val="bg1"/>
                          </a:solidFill>
                          <a:latin typeface="Arial" pitchFamily="34" charset="0"/>
                          <a:ea typeface="+mn-ea"/>
                          <a:cs typeface="Arial" pitchFamily="34" charset="0"/>
                        </a:rPr>
                        <a:t>, </a:t>
                      </a:r>
                      <a:r>
                        <a:rPr lang="mn-MN" sz="1100" b="1" kern="1200" dirty="0" smtClean="0">
                          <a:solidFill>
                            <a:schemeClr val="bg1"/>
                          </a:solidFill>
                          <a:latin typeface="Arial" pitchFamily="34" charset="0"/>
                          <a:ea typeface="+mn-ea"/>
                          <a:cs typeface="Arial" pitchFamily="34" charset="0"/>
                        </a:rPr>
                        <a:t>хувийн</a:t>
                      </a:r>
                      <a:r>
                        <a:rPr lang="mn-MN" sz="1100" b="1" kern="1200" baseline="0" dirty="0" smtClean="0">
                          <a:solidFill>
                            <a:schemeClr val="bg1"/>
                          </a:solidFill>
                          <a:latin typeface="Arial" pitchFamily="34" charset="0"/>
                          <a:ea typeface="+mn-ea"/>
                          <a:cs typeface="Arial" pitchFamily="34" charset="0"/>
                        </a:rPr>
                        <a:t> харилцах болон төлбөрийн данс</a:t>
                      </a:r>
                      <a:r>
                        <a:rPr lang="mn-MN" sz="1100" b="1" kern="1200" dirty="0" smtClean="0">
                          <a:solidFill>
                            <a:schemeClr val="bg1"/>
                          </a:solidFill>
                          <a:latin typeface="Arial" pitchFamily="34" charset="0"/>
                          <a:ea typeface="+mn-ea"/>
                          <a:cs typeface="Arial" pitchFamily="34" charset="0"/>
                        </a:rPr>
                        <a:t>, картны</a:t>
                      </a:r>
                      <a:r>
                        <a:rPr lang="mn-MN" sz="1100" b="1" kern="1200" baseline="0" dirty="0" smtClean="0">
                          <a:solidFill>
                            <a:schemeClr val="bg1"/>
                          </a:solidFill>
                          <a:latin typeface="Arial" pitchFamily="34" charset="0"/>
                          <a:ea typeface="+mn-ea"/>
                          <a:cs typeface="Arial" pitchFamily="34" charset="0"/>
                        </a:rPr>
                        <a:t> үлдэгдэл</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32543">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Банк</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санхүүгийн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байгууллагын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нэр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Дүн</a:t>
                      </a:r>
                      <a:r>
                        <a:rPr lang="mn-MN" sz="900" b="1" baseline="0" dirty="0" smtClean="0">
                          <a:solidFill>
                            <a:srgbClr val="000000"/>
                          </a:solidFill>
                          <a:latin typeface="Arial" pitchFamily="34" charset="0"/>
                          <a:ea typeface="Times New Roman"/>
                          <a:cs typeface="Arial" pitchFamily="34" charset="0"/>
                        </a:rPr>
                        <a:t> </a:t>
                      </a:r>
                      <a:r>
                        <a:rPr lang="mn-MN" sz="900" b="1" dirty="0" smtClean="0">
                          <a:solidFill>
                            <a:srgbClr val="000000"/>
                          </a:solidFill>
                          <a:latin typeface="Arial" pitchFamily="34" charset="0"/>
                          <a:ea typeface="Times New Roman"/>
                          <a:cs typeface="Arial" pitchFamily="34" charset="0"/>
                        </a:rPr>
                        <a:t>төгрөг</a:t>
                      </a:r>
                      <a:r>
                        <a:rPr lang="mn-MN"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Эзэмшигчийн</a:t>
                      </a:r>
                      <a:r>
                        <a:rPr lang="mn-MN" sz="900" b="1" baseline="0" dirty="0" smtClean="0">
                          <a:solidFill>
                            <a:srgbClr val="000000"/>
                          </a:solidFill>
                          <a:latin typeface="Arial" pitchFamily="34" charset="0"/>
                          <a:ea typeface="Times New Roman"/>
                          <a:cs typeface="Arial" pitchFamily="34" charset="0"/>
                        </a:rPr>
                        <a:t> нэр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Эх</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үүсвэрийн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тайлбар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1374533">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Худалдаа хөгжлийн банкны хугацаатай хадгаламж</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26 657 500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О.Энхцэцэг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2005 онд 3 сая төгрөгөөр хугацаагүй хадгаламжийн данс нээлгэсэн. Цалин, хуримтлалын орлого, хөрөнгө борлуулсны орлого, “ХХХ” ХХК-ийн ногдол ашгийг хадгалуулсан мөнгө</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06208">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2</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Худалдаа хөгжлийн банкны цалингийн карт</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237 000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Д.Болд</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Цалингийн орлого</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06208">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3</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Хаан банкин дахь хувийн харилцах данс</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2 345 000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О.Энхцэцэг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Үйл ажиллагааны орлого, өдөр тутмын гүйлгээ хийгддэг. </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06208">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4</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Бэлэн мөнгө</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680 000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О.Энхцэцэг, </a:t>
                      </a:r>
                      <a:r>
                        <a:rPr lang="mn-MN" sz="900" dirty="0" smtClean="0">
                          <a:solidFill>
                            <a:srgbClr val="000000"/>
                          </a:solidFill>
                          <a:latin typeface="Arial" pitchFamily="34" charset="0"/>
                          <a:ea typeface="Times New Roman"/>
                          <a:cs typeface="Arial" pitchFamily="34" charset="0"/>
                        </a:rPr>
                        <a:t>Д.Болд</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Цалин, үйл ажиллагааны орлогын </a:t>
                      </a:r>
                      <a:r>
                        <a:rPr lang="mn-MN" sz="900" dirty="0" smtClean="0">
                          <a:solidFill>
                            <a:srgbClr val="000000"/>
                          </a:solidFill>
                          <a:latin typeface="Arial" pitchFamily="34" charset="0"/>
                          <a:ea typeface="Times New Roman"/>
                          <a:cs typeface="Arial" pitchFamily="34" charset="0"/>
                        </a:rPr>
                        <a:t>2016.12.31-ны </a:t>
                      </a:r>
                      <a:r>
                        <a:rPr lang="mn-MN" sz="900" dirty="0">
                          <a:solidFill>
                            <a:srgbClr val="000000"/>
                          </a:solidFill>
                          <a:latin typeface="Arial" pitchFamily="34" charset="0"/>
                          <a:ea typeface="Times New Roman"/>
                          <a:cs typeface="Arial" pitchFamily="34" charset="0"/>
                        </a:rPr>
                        <a:t>өдрийн үлдэгдэл дүн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226049">
                <a:tc>
                  <a:txBody>
                    <a:bodyPr/>
                    <a:lstStyle/>
                    <a:p>
                      <a:endParaRPr lang="en-US" sz="900">
                        <a:latin typeface="Arial" pitchFamily="34" charset="0"/>
                        <a:cs typeface="Arial" pitchFamily="34" charset="0"/>
                      </a:endParaRPr>
                    </a:p>
                  </a:txBody>
                  <a:tcPr marL="68580" marR="68580" marT="34290" marB="34290">
                    <a:solidFill>
                      <a:schemeClr val="bg1"/>
                    </a:solidFill>
                  </a:tcPr>
                </a:tc>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Нийт</a:t>
                      </a:r>
                      <a:r>
                        <a:rPr lang="mn-MN" sz="900" b="1" baseline="0" dirty="0" smtClean="0">
                          <a:solidFill>
                            <a:srgbClr val="000000"/>
                          </a:solidFill>
                          <a:latin typeface="Arial" pitchFamily="34" charset="0"/>
                          <a:ea typeface="Times New Roman"/>
                          <a:cs typeface="Arial" pitchFamily="34" charset="0"/>
                        </a:rPr>
                        <a:t> дүн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a:solidFill>
                            <a:srgbClr val="000000"/>
                          </a:solidFill>
                          <a:latin typeface="Arial" pitchFamily="34" charset="0"/>
                          <a:ea typeface="Times New Roman"/>
                          <a:cs typeface="Arial" pitchFamily="34" charset="0"/>
                        </a:rPr>
                        <a:t>29 899 500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endParaRPr lang="en-US" sz="900">
                        <a:latin typeface="Arial" pitchFamily="34" charset="0"/>
                        <a:cs typeface="Arial" pitchFamily="34" charset="0"/>
                      </a:endParaRPr>
                    </a:p>
                  </a:txBody>
                  <a:tcPr marL="68580" marR="68580" marT="34290" marB="34290">
                    <a:solidFill>
                      <a:schemeClr val="bg1"/>
                    </a:solidFill>
                  </a:tcPr>
                </a:tc>
                <a:tc>
                  <a:txBody>
                    <a:bodyPr/>
                    <a:lstStyle/>
                    <a:p>
                      <a:endParaRPr lang="en-US" sz="900" dirty="0">
                        <a:latin typeface="Arial" pitchFamily="34" charset="0"/>
                        <a:cs typeface="Arial" pitchFamily="34" charset="0"/>
                      </a:endParaRPr>
                    </a:p>
                  </a:txBody>
                  <a:tcPr marL="68580" marR="68580" marT="34290" marB="34290">
                    <a:solidFill>
                      <a:schemeClr val="bg1"/>
                    </a:solidFill>
                  </a:tcPr>
                </a:tc>
              </a:tr>
              <a:tr h="883787">
                <a:tc gridSpan="5">
                  <a:txBody>
                    <a:bodyPr/>
                    <a:lstStyle/>
                    <a:p>
                      <a:r>
                        <a:rPr kumimoji="0" lang="mn-MN" sz="900" b="1" kern="1200" dirty="0" smtClean="0">
                          <a:solidFill>
                            <a:schemeClr val="tx1"/>
                          </a:solidFill>
                          <a:effectLst/>
                          <a:latin typeface="+mn-lt"/>
                          <a:ea typeface="+mn-ea"/>
                          <a:cs typeface="+mn-cs"/>
                        </a:rPr>
                        <a:t> </a:t>
                      </a:r>
                      <a:r>
                        <a:rPr kumimoji="0" lang="mn-MN" sz="900" b="0" kern="1200" dirty="0" smtClean="0">
                          <a:solidFill>
                            <a:schemeClr val="tx1"/>
                          </a:solidFill>
                          <a:effectLst/>
                          <a:latin typeface="Arial" panose="020B0604020202020204" pitchFamily="34" charset="0"/>
                          <a:ea typeface="+mn-ea"/>
                          <a:cs typeface="Arial" panose="020B0604020202020204" pitchFamily="34" charset="0"/>
                        </a:rPr>
                        <a:t>Тайлбар: Энэ хэсэгт гадаад, дотоодын</a:t>
                      </a:r>
                      <a:r>
                        <a:rPr kumimoji="0" lang="mn-MN" sz="900" b="0" kern="1200" baseline="0" dirty="0" smtClean="0">
                          <a:solidFill>
                            <a:schemeClr val="tx1"/>
                          </a:solidFill>
                          <a:effectLst/>
                          <a:latin typeface="Arial" panose="020B0604020202020204" pitchFamily="34" charset="0"/>
                          <a:ea typeface="+mn-ea"/>
                          <a:cs typeface="Arial" panose="020B0604020202020204" pitchFamily="34" charset="0"/>
                        </a:rPr>
                        <a:t> банк, санхүүгийн байгууллагад байгаа бүх төрлийн данс, картны үлдэгдлийг мэдүүлнэ.</a:t>
                      </a:r>
                      <a:endParaRPr kumimoji="0" lang="en-US" sz="900" b="0" kern="1200" dirty="0" smtClean="0">
                        <a:solidFill>
                          <a:schemeClr val="tx1"/>
                        </a:solidFill>
                        <a:effectLst/>
                        <a:latin typeface="Arial" panose="020B0604020202020204" pitchFamily="34" charset="0"/>
                        <a:ea typeface="+mn-ea"/>
                        <a:cs typeface="Arial" panose="020B0604020202020204" pitchFamily="34" charset="0"/>
                      </a:endParaRPr>
                    </a:p>
                    <a:p>
                      <a:endParaRPr kumimoji="0" lang="en-US" sz="900" kern="1200" dirty="0" smtClean="0">
                        <a:solidFill>
                          <a:schemeClr val="tx1"/>
                        </a:solidFill>
                        <a:effectLst/>
                        <a:latin typeface="Arial" panose="020B0604020202020204" pitchFamily="34" charset="0"/>
                        <a:ea typeface="+mn-ea"/>
                        <a:cs typeface="Arial" panose="020B0604020202020204" pitchFamily="34" charset="0"/>
                      </a:endParaRPr>
                    </a:p>
                    <a:p>
                      <a:r>
                        <a:rPr lang="mn-MN" sz="900" dirty="0" smtClean="0">
                          <a:latin typeface="Arial" pitchFamily="34" charset="0"/>
                          <a:cs typeface="Arial" pitchFamily="34" charset="0"/>
                        </a:rPr>
                        <a:t>                       </a:t>
                      </a:r>
                    </a:p>
                    <a:p>
                      <a:r>
                        <a:rPr lang="mn-MN" sz="900" dirty="0" smtClean="0">
                          <a:latin typeface="Arial" pitchFamily="34" charset="0"/>
                          <a:cs typeface="Arial" pitchFamily="34" charset="0"/>
                        </a:rPr>
                        <a:t>                        </a:t>
                      </a:r>
                      <a:r>
                        <a:rPr lang="mn-MN" sz="900" dirty="0" smtClean="0">
                          <a:solidFill>
                            <a:srgbClr val="FF0000"/>
                          </a:solidFill>
                          <a:latin typeface="Arial" pitchFamily="34" charset="0"/>
                          <a:cs typeface="Arial" pitchFamily="34" charset="0"/>
                        </a:rPr>
                        <a:t>Үнийн дүнг зөвхөн төгрөгөөр</a:t>
                      </a:r>
                    </a:p>
                    <a:p>
                      <a:r>
                        <a:rPr lang="mn-MN" sz="900" dirty="0" smtClean="0">
                          <a:solidFill>
                            <a:srgbClr val="FF0000"/>
                          </a:solidFill>
                          <a:latin typeface="Arial" pitchFamily="34" charset="0"/>
                          <a:cs typeface="Arial" pitchFamily="34" charset="0"/>
                        </a:rPr>
                        <a:t>                        Оны эцсийн үлдэгдлээр</a:t>
                      </a:r>
                    </a:p>
                    <a:p>
                      <a:r>
                        <a:rPr lang="mn-MN" sz="900" dirty="0" smtClean="0">
                          <a:solidFill>
                            <a:srgbClr val="FF0000"/>
                          </a:solidFill>
                          <a:latin typeface="Arial" pitchFamily="34" charset="0"/>
                          <a:cs typeface="Arial" pitchFamily="34" charset="0"/>
                        </a:rPr>
                        <a:t>                        </a:t>
                      </a:r>
                      <a:endParaRPr lang="en-US" sz="900" dirty="0">
                        <a:solidFill>
                          <a:srgbClr val="FF0000"/>
                        </a:solidFill>
                        <a:latin typeface="Arial" pitchFamily="34" charset="0"/>
                        <a:cs typeface="Arial"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3" name="Action Button: Help 2">
            <a:hlinkClick r:id="" action="ppaction://noaction" highlightClick="1"/>
          </p:cNvPr>
          <p:cNvSpPr/>
          <p:nvPr/>
        </p:nvSpPr>
        <p:spPr>
          <a:xfrm>
            <a:off x="685800" y="5486400"/>
            <a:ext cx="457200" cy="4572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13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47" y="1028700"/>
            <a:ext cx="5623560" cy="285750"/>
          </a:xfrm>
        </p:spPr>
        <p:txBody>
          <a:bodyPr>
            <a:normAutofit fontScale="90000"/>
          </a:bodyPr>
          <a:lstStyle/>
          <a:p>
            <a:pPr algn="l"/>
            <a:r>
              <a:rPr lang="mn-MN" sz="1050" b="1" dirty="0">
                <a:latin typeface="Arial" pitchFamily="34" charset="0"/>
                <a:cs typeface="Arial" pitchFamily="34" charset="0"/>
              </a:rPr>
              <a:t>3.2. Хөрөнгө, зээл</a:t>
            </a:r>
            <a:r>
              <a:rPr lang="en-US" sz="1050" dirty="0"/>
              <a:t/>
            </a:r>
            <a:br>
              <a:rPr lang="en-US" sz="1050" dirty="0"/>
            </a:br>
            <a:endParaRPr lang="en-US" sz="105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7188589"/>
              </p:ext>
            </p:extLst>
          </p:nvPr>
        </p:nvGraphicFramePr>
        <p:xfrm>
          <a:off x="489346" y="1314451"/>
          <a:ext cx="8654655" cy="4534338"/>
        </p:xfrm>
        <a:graphic>
          <a:graphicData uri="http://schemas.openxmlformats.org/drawingml/2006/table">
            <a:tbl>
              <a:tblPr firstRow="1" bandRow="1">
                <a:tableStyleId>{5940675A-B579-460E-94D1-54222C63F5DA}</a:tableStyleId>
              </a:tblPr>
              <a:tblGrid>
                <a:gridCol w="646068"/>
                <a:gridCol w="2253832"/>
                <a:gridCol w="1427428"/>
                <a:gridCol w="2178705"/>
                <a:gridCol w="2148622"/>
              </a:tblGrid>
              <a:tr h="270335">
                <a:tc gridSpan="5">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n-MN" sz="900" kern="1200" dirty="0" smtClean="0">
                          <a:solidFill>
                            <a:schemeClr val="tx1"/>
                          </a:solidFill>
                          <a:latin typeface="Arial" pitchFamily="34" charset="0"/>
                          <a:ea typeface="+mn-ea"/>
                          <a:cs typeface="Arial" pitchFamily="34" charset="0"/>
                        </a:rPr>
                        <a:t>Авлага байхгүй бол /-/ тэмдэглэгээ хийх</a:t>
                      </a:r>
                      <a:endParaRPr lang="en-US" sz="900" kern="1200" dirty="0" smtClean="0">
                        <a:solidFill>
                          <a:schemeClr val="tx1"/>
                        </a:solidFill>
                        <a:latin typeface="Arial" pitchFamily="34" charset="0"/>
                        <a:ea typeface="+mn-ea"/>
                        <a:cs typeface="Arial" pitchFamily="34" charset="0"/>
                      </a:endParaRPr>
                    </a:p>
                  </a:txBody>
                  <a:tcPr marL="68580" marR="68580" marT="34290" marB="34290">
                    <a:lnL w="12700" cmpd="sng">
                      <a:noFill/>
                    </a:lnL>
                    <a:lnR w="12700" cmpd="sng">
                      <a:noFill/>
                    </a:lnR>
                    <a:lnT w="12700" cmpd="sng">
                      <a:noFill/>
                    </a:lnT>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9385">
                <a:tc gridSpan="5">
                  <a:txBody>
                    <a:bodyPr/>
                    <a:lstStyle/>
                    <a:p>
                      <a:r>
                        <a:rPr lang="mn-MN" sz="1100" b="1" kern="1200" dirty="0" smtClean="0">
                          <a:solidFill>
                            <a:schemeClr val="bg1"/>
                          </a:solidFill>
                          <a:latin typeface="Arial" pitchFamily="34" charset="0"/>
                          <a:ea typeface="+mn-ea"/>
                          <a:cs typeface="Arial" pitchFamily="34" charset="0"/>
                        </a:rPr>
                        <a:t>3.2</a:t>
                      </a:r>
                      <a:r>
                        <a:rPr lang="en-US" sz="1100" b="1" kern="1200" dirty="0" smtClean="0">
                          <a:solidFill>
                            <a:schemeClr val="bg1"/>
                          </a:solidFill>
                          <a:latin typeface="Arial" pitchFamily="34" charset="0"/>
                          <a:ea typeface="+mn-ea"/>
                          <a:cs typeface="Arial" pitchFamily="34" charset="0"/>
                        </a:rPr>
                        <a:t>.</a:t>
                      </a:r>
                      <a:r>
                        <a:rPr lang="mn-MN" sz="1100" b="1" kern="1200" dirty="0" smtClean="0">
                          <a:solidFill>
                            <a:schemeClr val="bg1"/>
                          </a:solidFill>
                          <a:latin typeface="Arial" pitchFamily="34" charset="0"/>
                          <a:ea typeface="+mn-ea"/>
                          <a:cs typeface="Arial" pitchFamily="34" charset="0"/>
                        </a:rPr>
                        <a:t>7 Авлага </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65163">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Хувь хүн, хуулийн этгээдийн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нэр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Дүн </a:t>
                      </a:r>
                      <a:r>
                        <a:rPr lang="mn-MN" sz="900" b="1" dirty="0">
                          <a:solidFill>
                            <a:srgbClr val="000000"/>
                          </a:solidFill>
                          <a:latin typeface="Arial" pitchFamily="34" charset="0"/>
                          <a:ea typeface="Times New Roman"/>
                          <a:cs typeface="Arial" pitchFamily="34" charset="0"/>
                        </a:rPr>
                        <a:t>/төгрөг/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Хугацаа, </a:t>
                      </a:r>
                      <a:r>
                        <a:rPr lang="mn-MN" sz="900" b="1" dirty="0" smtClean="0">
                          <a:solidFill>
                            <a:srgbClr val="000000"/>
                          </a:solidFill>
                          <a:latin typeface="Arial" pitchFamily="34" charset="0"/>
                          <a:ea typeface="Times New Roman"/>
                          <a:cs typeface="Arial" pitchFamily="34" charset="0"/>
                        </a:rPr>
                        <a:t>хүү</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r>
                        <a:rPr lang="mn-MN" sz="900" b="1" dirty="0" smtClean="0">
                          <a:latin typeface="Arial" pitchFamily="34" charset="0"/>
                          <a:cs typeface="Arial" pitchFamily="34" charset="0"/>
                        </a:rPr>
                        <a:t>Тайлбар</a:t>
                      </a:r>
                      <a:endParaRPr lang="en-US" sz="900" b="1" dirty="0">
                        <a:latin typeface="Arial" pitchFamily="34" charset="0"/>
                        <a:cs typeface="Arial" pitchFamily="34" charset="0"/>
                      </a:endParaRPr>
                    </a:p>
                  </a:txBody>
                  <a:tcPr marL="68580" marR="68580" marT="34290" marB="34290">
                    <a:solidFill>
                      <a:schemeClr val="bg1"/>
                    </a:solidFill>
                  </a:tcPr>
                </a:tc>
              </a:tr>
              <a:tr h="615855">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1</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Д.Эрдэнэхуяг</a:t>
                      </a:r>
                      <a:r>
                        <a:rPr lang="mn-MN" sz="900" baseline="0" dirty="0" smtClean="0">
                          <a:solidFill>
                            <a:srgbClr val="000000"/>
                          </a:solidFill>
                          <a:latin typeface="Arial" pitchFamily="34" charset="0"/>
                          <a:ea typeface="Times New Roman"/>
                          <a:cs typeface="Arial" pitchFamily="34" charset="0"/>
                        </a:rPr>
                        <a:t> / иргэн/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22 500 000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r>
                        <a:rPr lang="mn-MN" sz="900" dirty="0" smtClean="0">
                          <a:latin typeface="Arial" pitchFamily="34" charset="0"/>
                          <a:cs typeface="Arial" pitchFamily="34" charset="0"/>
                        </a:rPr>
                        <a:t>2016</a:t>
                      </a:r>
                      <a:r>
                        <a:rPr lang="mn-MN" sz="900" baseline="0" dirty="0" smtClean="0">
                          <a:latin typeface="Arial" pitchFamily="34" charset="0"/>
                          <a:cs typeface="Arial" pitchFamily="34" charset="0"/>
                        </a:rPr>
                        <a:t> онд худалдан борлуулсан орон сууцны үлдэгдэл талбөр</a:t>
                      </a:r>
                      <a:endParaRPr lang="en-US" sz="900" dirty="0">
                        <a:latin typeface="Arial" pitchFamily="34" charset="0"/>
                        <a:cs typeface="Arial" pitchFamily="34" charset="0"/>
                      </a:endParaRPr>
                    </a:p>
                  </a:txBody>
                  <a:tcPr marL="68580" marR="68580" marT="34290" marB="34290">
                    <a:solidFill>
                      <a:schemeClr val="bg1"/>
                    </a:solidFill>
                  </a:tcPr>
                </a:tc>
              </a:tr>
              <a:tr h="603305">
                <a:tc>
                  <a:txBody>
                    <a:bodyPr/>
                    <a:lstStyle/>
                    <a:p>
                      <a:pPr algn="ctr">
                        <a:lnSpc>
                          <a:spcPct val="115000"/>
                        </a:lnSpc>
                        <a:spcAft>
                          <a:spcPts val="0"/>
                        </a:spcAft>
                      </a:pP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endParaRPr lang="en-US" sz="900" dirty="0">
                        <a:latin typeface="Arial" pitchFamily="34" charset="0"/>
                        <a:cs typeface="Arial" pitchFamily="34" charset="0"/>
                      </a:endParaRPr>
                    </a:p>
                  </a:txBody>
                  <a:tcPr marL="51435" marR="51435" marT="0" marB="0" anchor="ctr">
                    <a:solidFill>
                      <a:schemeClr val="bg1"/>
                    </a:solidFill>
                  </a:tcPr>
                </a:tc>
                <a:tc>
                  <a:txBody>
                    <a:bodyPr/>
                    <a:lstStyle/>
                    <a:p>
                      <a:endParaRPr lang="en-US" sz="900" dirty="0">
                        <a:latin typeface="Arial" pitchFamily="34" charset="0"/>
                        <a:cs typeface="Arial" pitchFamily="34" charset="0"/>
                      </a:endParaRPr>
                    </a:p>
                  </a:txBody>
                  <a:tcPr marL="51435" marR="51435" marT="0" marB="0" anchor="ctr">
                    <a:solidFill>
                      <a:schemeClr val="bg1"/>
                    </a:solidFill>
                  </a:tcPr>
                </a:tc>
                <a:tc>
                  <a:txBody>
                    <a:bodyPr/>
                    <a:lstStyle/>
                    <a:p>
                      <a:endParaRPr lang="en-US" sz="900" dirty="0">
                        <a:latin typeface="Arial" pitchFamily="34" charset="0"/>
                        <a:cs typeface="Arial" pitchFamily="34" charset="0"/>
                      </a:endParaRPr>
                    </a:p>
                  </a:txBody>
                  <a:tcPr marL="68580" marR="68580" marT="34290" marB="34290">
                    <a:solidFill>
                      <a:schemeClr val="bg1"/>
                    </a:solidFill>
                  </a:tcPr>
                </a:tc>
              </a:tr>
              <a:tr h="1450295">
                <a:tc>
                  <a:txBody>
                    <a:bodyPr/>
                    <a:lstStyle/>
                    <a:p>
                      <a:pPr algn="ctr">
                        <a:lnSpc>
                          <a:spcPct val="115000"/>
                        </a:lnSpc>
                        <a:spcAft>
                          <a:spcPts val="0"/>
                        </a:spcAft>
                      </a:pPr>
                      <a:endParaRPr lang="en-US" sz="900" dirty="0">
                        <a:solidFill>
                          <a:srgbClr val="000000"/>
                        </a:solidFill>
                        <a:latin typeface="Arial" pitchFamily="34" charset="0"/>
                        <a:ea typeface="Times New Roman"/>
                        <a:cs typeface="Arial" pitchFamily="34" charset="0"/>
                      </a:endParaRPr>
                    </a:p>
                  </a:txBody>
                  <a:tcPr marL="51435" marR="51435" marT="0" marB="0" anchor="ctr">
                    <a:lnL w="12700" cmpd="sng">
                      <a:noFill/>
                    </a:lnL>
                    <a:lnR w="12700" cmpd="sng">
                      <a:noFill/>
                    </a:ln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Нийт</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дүн</a:t>
                      </a:r>
                      <a:endParaRPr lang="en-US" sz="900" dirty="0">
                        <a:solidFill>
                          <a:srgbClr val="000000"/>
                        </a:solidFill>
                        <a:latin typeface="Arial" pitchFamily="34" charset="0"/>
                        <a:ea typeface="Times New Roman"/>
                        <a:cs typeface="Arial" pitchFamily="34" charset="0"/>
                      </a:endParaRPr>
                    </a:p>
                  </a:txBody>
                  <a:tcPr marL="51435" marR="51435" marT="0" marB="0" anchor="ctr">
                    <a:lnL>
                      <a:noFill/>
                    </a:lnL>
                    <a:solidFill>
                      <a:schemeClr val="bg1"/>
                    </a:solidFill>
                  </a:tcPr>
                </a:tc>
                <a:tc>
                  <a:txBody>
                    <a:bodyPr/>
                    <a:lstStyle/>
                    <a:p>
                      <a:pPr algn="ctr"/>
                      <a:r>
                        <a:rPr lang="mn-MN" sz="900" dirty="0" smtClean="0">
                          <a:latin typeface="Arial" pitchFamily="34" charset="0"/>
                          <a:cs typeface="Arial" pitchFamily="34" charset="0"/>
                        </a:rPr>
                        <a:t>22 500</a:t>
                      </a:r>
                      <a:r>
                        <a:rPr lang="mn-MN" sz="900" baseline="0" dirty="0" smtClean="0">
                          <a:latin typeface="Arial" pitchFamily="34" charset="0"/>
                          <a:cs typeface="Arial" pitchFamily="34" charset="0"/>
                        </a:rPr>
                        <a:t> 000</a:t>
                      </a:r>
                      <a:endParaRPr lang="en-US" sz="900" dirty="0">
                        <a:latin typeface="Arial" pitchFamily="34" charset="0"/>
                        <a:cs typeface="Arial" pitchFamily="34" charset="0"/>
                      </a:endParaRPr>
                    </a:p>
                  </a:txBody>
                  <a:tcPr marL="51435" marR="51435" marT="0" marB="0" anchor="ctr">
                    <a:solidFill>
                      <a:schemeClr val="bg1"/>
                    </a:solidFill>
                  </a:tcPr>
                </a:tc>
                <a:tc>
                  <a:txBody>
                    <a:bodyPr/>
                    <a:lstStyle/>
                    <a:p>
                      <a:endParaRPr lang="en-US" sz="900" dirty="0">
                        <a:latin typeface="Arial" pitchFamily="34" charset="0"/>
                        <a:cs typeface="Arial" pitchFamily="34" charset="0"/>
                      </a:endParaRPr>
                    </a:p>
                  </a:txBody>
                  <a:tcPr marL="51435" marR="51435" marT="0" marB="0" anchor="ctr">
                    <a:solidFill>
                      <a:schemeClr val="bg1"/>
                    </a:solidFill>
                  </a:tcPr>
                </a:tc>
                <a:tc>
                  <a:txBody>
                    <a:bodyPr/>
                    <a:lstStyle/>
                    <a:p>
                      <a:endParaRPr lang="mn-MN" sz="900" dirty="0" smtClean="0">
                        <a:latin typeface="Arial" pitchFamily="34" charset="0"/>
                        <a:cs typeface="Arial" pitchFamily="34" charset="0"/>
                      </a:endParaRPr>
                    </a:p>
                    <a:p>
                      <a:endParaRPr lang="mn-MN" sz="900" dirty="0" smtClean="0">
                        <a:latin typeface="Arial" pitchFamily="34" charset="0"/>
                        <a:cs typeface="Arial" pitchFamily="34" charset="0"/>
                      </a:endParaRPr>
                    </a:p>
                    <a:p>
                      <a:endParaRPr lang="mn-MN" sz="900" dirty="0" smtClean="0">
                        <a:latin typeface="Arial" pitchFamily="34" charset="0"/>
                        <a:cs typeface="Arial" pitchFamily="34" charset="0"/>
                      </a:endParaRPr>
                    </a:p>
                    <a:p>
                      <a:endParaRPr lang="mn-MN" sz="900" dirty="0" smtClean="0">
                        <a:latin typeface="Arial" pitchFamily="34" charset="0"/>
                        <a:cs typeface="Arial" pitchFamily="34" charset="0"/>
                      </a:endParaRPr>
                    </a:p>
                    <a:p>
                      <a:endParaRPr lang="en-US" sz="900" dirty="0">
                        <a:latin typeface="Arial" pitchFamily="34" charset="0"/>
                        <a:cs typeface="Arial" pitchFamily="34" charset="0"/>
                      </a:endParaRPr>
                    </a:p>
                  </a:txBody>
                  <a:tcPr marL="68580" marR="68580" marT="34290" marB="34290">
                    <a:solidFill>
                      <a:schemeClr val="bg1"/>
                    </a:solidFill>
                  </a:tcPr>
                </a:tc>
              </a:tr>
            </a:tbl>
          </a:graphicData>
        </a:graphic>
      </p:graphicFrame>
      <p:cxnSp>
        <p:nvCxnSpPr>
          <p:cNvPr id="5" name="Straight Connector 4"/>
          <p:cNvCxnSpPr/>
          <p:nvPr/>
        </p:nvCxnSpPr>
        <p:spPr>
          <a:xfrm>
            <a:off x="489347" y="4377690"/>
            <a:ext cx="0" cy="145161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1462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904009705"/>
              </p:ext>
            </p:extLst>
          </p:nvPr>
        </p:nvGraphicFramePr>
        <p:xfrm>
          <a:off x="528637" y="1100137"/>
          <a:ext cx="8615365" cy="4900614"/>
        </p:xfrm>
        <a:graphic>
          <a:graphicData uri="http://schemas.openxmlformats.org/drawingml/2006/table">
            <a:tbl>
              <a:tblPr firstRow="1" bandRow="1">
                <a:tableStyleId>{5940675A-B579-460E-94D1-54222C63F5DA}</a:tableStyleId>
              </a:tblPr>
              <a:tblGrid>
                <a:gridCol w="643136"/>
                <a:gridCol w="1570519"/>
                <a:gridCol w="1271374"/>
                <a:gridCol w="1271374"/>
                <a:gridCol w="1196587"/>
                <a:gridCol w="1047014"/>
                <a:gridCol w="1615361"/>
              </a:tblGrid>
              <a:tr h="220832">
                <a:tc gridSpan="7">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n-MN" sz="900" kern="1200" dirty="0" smtClean="0">
                          <a:solidFill>
                            <a:schemeClr val="tx1"/>
                          </a:solidFill>
                          <a:latin typeface="Arial" pitchFamily="34" charset="0"/>
                          <a:ea typeface="+mn-ea"/>
                          <a:cs typeface="Arial" pitchFamily="34" charset="0"/>
                        </a:rPr>
                        <a:t>Зээл байхгүй бол /-/ тэмдэглэгээ хийх</a:t>
                      </a:r>
                      <a:endParaRPr lang="en-US" sz="900" kern="1200" dirty="0" smtClean="0">
                        <a:solidFill>
                          <a:schemeClr val="tx1"/>
                        </a:solidFill>
                        <a:latin typeface="Arial" pitchFamily="34" charset="0"/>
                        <a:ea typeface="+mn-ea"/>
                        <a:cs typeface="Arial" pitchFamily="34" charset="0"/>
                      </a:endParaRPr>
                    </a:p>
                  </a:txBody>
                  <a:tcPr marL="68580" marR="68580" marT="34290" marB="34290">
                    <a:lnL w="12700" cmpd="sng">
                      <a:noFill/>
                    </a:lnL>
                    <a:lnR w="12700" cmpd="sng">
                      <a:noFill/>
                    </a:lnR>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1613">
                <a:tc gridSpan="7">
                  <a:txBody>
                    <a:bodyPr/>
                    <a:lstStyle/>
                    <a:p>
                      <a:r>
                        <a:rPr lang="mn-MN" sz="1100" b="1" kern="1200" dirty="0" smtClean="0">
                          <a:solidFill>
                            <a:schemeClr val="bg1"/>
                          </a:solidFill>
                          <a:latin typeface="Arial" pitchFamily="34" charset="0"/>
                          <a:ea typeface="+mn-ea"/>
                          <a:cs typeface="Arial" pitchFamily="34" charset="0"/>
                        </a:rPr>
                        <a:t>3.2</a:t>
                      </a:r>
                      <a:r>
                        <a:rPr lang="en-US" sz="1100" b="1" kern="1200" dirty="0" smtClean="0">
                          <a:solidFill>
                            <a:schemeClr val="bg1"/>
                          </a:solidFill>
                          <a:latin typeface="Arial" pitchFamily="34" charset="0"/>
                          <a:ea typeface="+mn-ea"/>
                          <a:cs typeface="Arial" pitchFamily="34" charset="0"/>
                        </a:rPr>
                        <a:t>.</a:t>
                      </a:r>
                      <a:r>
                        <a:rPr lang="mn-MN" sz="1100" b="1" kern="1200" dirty="0" smtClean="0">
                          <a:solidFill>
                            <a:schemeClr val="bg1"/>
                          </a:solidFill>
                          <a:latin typeface="Arial" pitchFamily="34" charset="0"/>
                          <a:ea typeface="+mn-ea"/>
                          <a:cs typeface="Arial" pitchFamily="34" charset="0"/>
                        </a:rPr>
                        <a:t>8 Зээл</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922355">
                <a:tc>
                  <a:txBody>
                    <a:bodyPr/>
                    <a:lstStyle/>
                    <a:p>
                      <a:pPr algn="ctr"/>
                      <a:endParaRPr lang="mn-MN" sz="900" b="1" dirty="0" smtClean="0">
                        <a:latin typeface="Arial" pitchFamily="34" charset="0"/>
                        <a:cs typeface="Arial" pitchFamily="34" charset="0"/>
                      </a:endParaRPr>
                    </a:p>
                    <a:p>
                      <a:pPr algn="ctr"/>
                      <a:endParaRPr lang="mn-MN" sz="900" b="1" dirty="0" smtClean="0">
                        <a:latin typeface="Arial" pitchFamily="34" charset="0"/>
                        <a:cs typeface="Arial" pitchFamily="34" charset="0"/>
                      </a:endParaRPr>
                    </a:p>
                    <a:p>
                      <a:pPr algn="ctr"/>
                      <a:r>
                        <a:rPr lang="mn-MN" sz="900" b="1" dirty="0" smtClean="0">
                          <a:latin typeface="Arial" pitchFamily="34" charset="0"/>
                          <a:cs typeface="Arial" pitchFamily="34" charset="0"/>
                        </a:rPr>
                        <a:t>№</a:t>
                      </a:r>
                      <a:endParaRPr lang="en-US" sz="900" b="1" dirty="0">
                        <a:latin typeface="Arial" pitchFamily="34" charset="0"/>
                        <a:cs typeface="Arial" pitchFamily="34" charset="0"/>
                      </a:endParaRPr>
                    </a:p>
                  </a:txBody>
                  <a:tcPr marL="68580" marR="68580" marT="34290" marB="34290">
                    <a:solidFill>
                      <a:schemeClr val="bg1"/>
                    </a:solidFill>
                  </a:tcPr>
                </a:tc>
                <a:tc>
                  <a:txBody>
                    <a:bodyPr/>
                    <a:lstStyle/>
                    <a:p>
                      <a:pPr algn="ctr"/>
                      <a:endParaRPr lang="mn-MN" sz="900" b="1" dirty="0" smtClean="0">
                        <a:latin typeface="Arial" pitchFamily="34" charset="0"/>
                        <a:cs typeface="Arial" pitchFamily="34" charset="0"/>
                      </a:endParaRPr>
                    </a:p>
                    <a:p>
                      <a:pPr algn="ctr"/>
                      <a:r>
                        <a:rPr lang="mn-MN" sz="900" b="1" dirty="0" smtClean="0">
                          <a:latin typeface="Arial" pitchFamily="34" charset="0"/>
                          <a:cs typeface="Arial" pitchFamily="34" charset="0"/>
                        </a:rPr>
                        <a:t>Зээлдүүлэгчийн нэр, хаяг</a:t>
                      </a:r>
                      <a:endParaRPr lang="en-US" sz="900" b="1"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b="1" dirty="0" smtClean="0">
                          <a:latin typeface="Arial" pitchFamily="34" charset="0"/>
                          <a:cs typeface="Arial" pitchFamily="34" charset="0"/>
                        </a:rPr>
                        <a:t>Анх</a:t>
                      </a:r>
                      <a:r>
                        <a:rPr lang="mn-MN" sz="900" b="1" baseline="0" dirty="0" smtClean="0">
                          <a:latin typeface="Arial" pitchFamily="34" charset="0"/>
                          <a:cs typeface="Arial" pitchFamily="34" charset="0"/>
                        </a:rPr>
                        <a:t> авсан зээлийн хэмжээ /төгрөг/</a:t>
                      </a:r>
                      <a:endParaRPr lang="en-US" sz="900" b="1" dirty="0">
                        <a:latin typeface="Arial" pitchFamily="34" charset="0"/>
                        <a:cs typeface="Arial" pitchFamily="34" charset="0"/>
                      </a:endParaRPr>
                    </a:p>
                  </a:txBody>
                  <a:tcPr marL="68580" marR="68580" marT="34290" marB="34290">
                    <a:solidFill>
                      <a:schemeClr val="bg1"/>
                    </a:solidFill>
                  </a:tcPr>
                </a:tc>
                <a:tc>
                  <a:txBody>
                    <a:bodyPr/>
                    <a:lstStyle/>
                    <a:p>
                      <a:pPr algn="ctr"/>
                      <a:r>
                        <a:rPr lang="mn-MN" sz="800" b="1" dirty="0" smtClean="0">
                          <a:latin typeface="Arial" pitchFamily="34" charset="0"/>
                          <a:cs typeface="Arial" pitchFamily="34" charset="0"/>
                        </a:rPr>
                        <a:t>Тухайн жилд зээл, зээлийн хүүд төлсөн дүн /төгрөг/</a:t>
                      </a:r>
                      <a:endParaRPr lang="en-US" sz="800" b="1"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b="1" dirty="0" smtClean="0">
                          <a:latin typeface="Arial" pitchFamily="34" charset="0"/>
                          <a:cs typeface="Arial" pitchFamily="34" charset="0"/>
                        </a:rPr>
                        <a:t>Зээл авсан, болон төлж дуусах огноо</a:t>
                      </a:r>
                      <a:endParaRPr lang="en-US" sz="900" b="1" dirty="0">
                        <a:latin typeface="Arial" pitchFamily="34" charset="0"/>
                        <a:cs typeface="Arial" pitchFamily="34" charset="0"/>
                      </a:endParaRPr>
                    </a:p>
                  </a:txBody>
                  <a:tcPr marL="68580" marR="68580" marT="34290" marB="34290">
                    <a:solidFill>
                      <a:schemeClr val="bg1"/>
                    </a:solidFill>
                  </a:tcPr>
                </a:tc>
                <a:tc>
                  <a:txBody>
                    <a:bodyPr/>
                    <a:lstStyle/>
                    <a:p>
                      <a:pPr algn="ctr"/>
                      <a:endParaRPr lang="mn-MN" sz="900" b="1" dirty="0" smtClean="0">
                        <a:latin typeface="Arial" pitchFamily="34" charset="0"/>
                        <a:cs typeface="Arial" pitchFamily="34" charset="0"/>
                      </a:endParaRPr>
                    </a:p>
                    <a:p>
                      <a:pPr algn="ctr"/>
                      <a:endParaRPr lang="mn-MN" sz="900" b="1" dirty="0" smtClean="0">
                        <a:latin typeface="Arial" pitchFamily="34" charset="0"/>
                        <a:cs typeface="Arial" pitchFamily="34" charset="0"/>
                      </a:endParaRPr>
                    </a:p>
                    <a:p>
                      <a:pPr algn="ctr"/>
                      <a:r>
                        <a:rPr lang="mn-MN" sz="900" b="1" dirty="0" smtClean="0">
                          <a:latin typeface="Arial" pitchFamily="34" charset="0"/>
                          <a:cs typeface="Arial" pitchFamily="34" charset="0"/>
                        </a:rPr>
                        <a:t>Зориулалт</a:t>
                      </a:r>
                      <a:endParaRPr lang="en-US" sz="900" b="1" dirty="0">
                        <a:latin typeface="Arial" pitchFamily="34" charset="0"/>
                        <a:cs typeface="Arial" pitchFamily="34" charset="0"/>
                      </a:endParaRPr>
                    </a:p>
                  </a:txBody>
                  <a:tcPr marL="68580" marR="68580" marT="34290" marB="34290">
                    <a:solidFill>
                      <a:schemeClr val="bg1"/>
                    </a:solidFill>
                  </a:tcPr>
                </a:tc>
                <a:tc>
                  <a:txBody>
                    <a:bodyPr/>
                    <a:lstStyle/>
                    <a:p>
                      <a:pPr algn="ctr"/>
                      <a:endParaRPr lang="mn-MN" sz="900" b="1" dirty="0" smtClean="0">
                        <a:latin typeface="Arial" pitchFamily="34" charset="0"/>
                        <a:cs typeface="Arial" pitchFamily="34" charset="0"/>
                      </a:endParaRPr>
                    </a:p>
                    <a:p>
                      <a:pPr algn="ctr"/>
                      <a:r>
                        <a:rPr lang="mn-MN" sz="900" b="1" dirty="0" smtClean="0">
                          <a:latin typeface="Arial" pitchFamily="34" charset="0"/>
                          <a:cs typeface="Arial" pitchFamily="34" charset="0"/>
                        </a:rPr>
                        <a:t>Зээлийн</a:t>
                      </a:r>
                      <a:r>
                        <a:rPr lang="mn-MN" sz="900" b="1" baseline="0" dirty="0" smtClean="0">
                          <a:latin typeface="Arial" pitchFamily="34" charset="0"/>
                          <a:cs typeface="Arial" pitchFamily="34" charset="0"/>
                        </a:rPr>
                        <a:t> байрьцаа, батлан даагч</a:t>
                      </a:r>
                      <a:endParaRPr lang="en-US" sz="900" b="1" dirty="0">
                        <a:latin typeface="Arial" pitchFamily="34" charset="0"/>
                        <a:cs typeface="Arial" pitchFamily="34" charset="0"/>
                      </a:endParaRPr>
                    </a:p>
                  </a:txBody>
                  <a:tcPr marL="68580" marR="68580" marT="34290" marB="34290">
                    <a:solidFill>
                      <a:schemeClr val="bg1"/>
                    </a:solidFill>
                  </a:tcPr>
                </a:tc>
              </a:tr>
              <a:tr h="922853">
                <a:tc>
                  <a:txBody>
                    <a:bodyPr/>
                    <a:lstStyle/>
                    <a:p>
                      <a:pPr algn="ctr"/>
                      <a:endParaRPr lang="mn-MN" sz="900" dirty="0" smtClean="0">
                        <a:latin typeface="Arial" pitchFamily="34" charset="0"/>
                        <a:cs typeface="Arial" pitchFamily="34" charset="0"/>
                      </a:endParaRPr>
                    </a:p>
                    <a:p>
                      <a:pPr algn="ctr"/>
                      <a:endParaRPr lang="mn-MN" sz="900" dirty="0" smtClean="0">
                        <a:latin typeface="Arial" pitchFamily="34" charset="0"/>
                        <a:cs typeface="Arial" pitchFamily="34" charset="0"/>
                      </a:endParaRPr>
                    </a:p>
                    <a:p>
                      <a:pPr algn="ctr"/>
                      <a:endParaRPr lang="mn-MN" sz="900" dirty="0" smtClean="0">
                        <a:latin typeface="Arial" pitchFamily="34" charset="0"/>
                        <a:cs typeface="Arial" pitchFamily="34" charset="0"/>
                      </a:endParaRPr>
                    </a:p>
                    <a:p>
                      <a:pPr algn="ctr"/>
                      <a:r>
                        <a:rPr lang="mn-MN" sz="900" dirty="0" smtClean="0">
                          <a:latin typeface="Arial" pitchFamily="34" charset="0"/>
                          <a:cs typeface="Arial" pitchFamily="34" charset="0"/>
                        </a:rPr>
                        <a:t>1</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r>
                        <a:rPr lang="mn-MN" sz="900" dirty="0" smtClean="0">
                          <a:latin typeface="Arial" pitchFamily="34" charset="0"/>
                          <a:cs typeface="Arial" pitchFamily="34" charset="0"/>
                        </a:rPr>
                        <a:t>Орон сууц санхүүжилтийн корпораци</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endParaRPr lang="mn-MN" sz="900" dirty="0" smtClean="0">
                        <a:latin typeface="Arial" pitchFamily="34" charset="0"/>
                        <a:cs typeface="Arial" pitchFamily="34" charset="0"/>
                      </a:endParaRPr>
                    </a:p>
                    <a:p>
                      <a:pPr algn="ctr"/>
                      <a:endParaRPr lang="mn-MN" sz="900" dirty="0" smtClean="0">
                        <a:latin typeface="Arial" pitchFamily="34" charset="0"/>
                        <a:cs typeface="Arial" pitchFamily="34" charset="0"/>
                      </a:endParaRPr>
                    </a:p>
                    <a:p>
                      <a:pPr algn="ctr"/>
                      <a:r>
                        <a:rPr lang="mn-MN" sz="900" dirty="0" smtClean="0">
                          <a:latin typeface="Arial" pitchFamily="34" charset="0"/>
                          <a:cs typeface="Arial" pitchFamily="34" charset="0"/>
                        </a:rPr>
                        <a:t>35 000 000</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endParaRPr lang="mn-MN" sz="900" dirty="0" smtClean="0">
                        <a:latin typeface="Arial" pitchFamily="34" charset="0"/>
                        <a:cs typeface="Arial" pitchFamily="34" charset="0"/>
                      </a:endParaRPr>
                    </a:p>
                    <a:p>
                      <a:pPr algn="ctr"/>
                      <a:endParaRPr lang="mn-MN" sz="900" dirty="0" smtClean="0">
                        <a:latin typeface="Arial" pitchFamily="34" charset="0"/>
                        <a:cs typeface="Arial" pitchFamily="34" charset="0"/>
                      </a:endParaRPr>
                    </a:p>
                    <a:p>
                      <a:pPr algn="ctr"/>
                      <a:r>
                        <a:rPr lang="mn-MN" sz="900" dirty="0" smtClean="0">
                          <a:latin typeface="Arial" pitchFamily="34" charset="0"/>
                          <a:cs typeface="Arial" pitchFamily="34" charset="0"/>
                        </a:rPr>
                        <a:t>4 236 890</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endParaRPr lang="mn-MN" sz="900" kern="1200" dirty="0" smtClean="0">
                        <a:solidFill>
                          <a:schemeClr val="tx1"/>
                        </a:solidFill>
                        <a:latin typeface="Arial" pitchFamily="34" charset="0"/>
                        <a:ea typeface="+mn-ea"/>
                        <a:cs typeface="Arial" pitchFamily="34" charset="0"/>
                      </a:endParaRPr>
                    </a:p>
                    <a:p>
                      <a:pPr algn="ctr"/>
                      <a:endParaRPr lang="mn-MN" sz="900" kern="1200" dirty="0" smtClean="0">
                        <a:solidFill>
                          <a:schemeClr val="tx1"/>
                        </a:solidFill>
                        <a:latin typeface="Arial" pitchFamily="34" charset="0"/>
                        <a:ea typeface="+mn-ea"/>
                        <a:cs typeface="Arial" pitchFamily="34" charset="0"/>
                      </a:endParaRPr>
                    </a:p>
                    <a:p>
                      <a:pPr algn="ctr"/>
                      <a:r>
                        <a:rPr lang="mn-MN" sz="900" kern="1200" dirty="0" smtClean="0">
                          <a:solidFill>
                            <a:schemeClr val="tx1"/>
                          </a:solidFill>
                          <a:latin typeface="Arial" pitchFamily="34" charset="0"/>
                          <a:ea typeface="+mn-ea"/>
                          <a:cs typeface="Arial" pitchFamily="34" charset="0"/>
                        </a:rPr>
                        <a:t>2011.07.20 - 2021.07.20</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endParaRPr lang="mn-MN" sz="900" kern="1200" dirty="0" smtClean="0">
                        <a:solidFill>
                          <a:schemeClr val="tx1"/>
                        </a:solidFill>
                        <a:latin typeface="Arial" pitchFamily="34" charset="0"/>
                        <a:ea typeface="+mn-ea"/>
                        <a:cs typeface="Arial" pitchFamily="34" charset="0"/>
                      </a:endParaRPr>
                    </a:p>
                    <a:p>
                      <a:pPr algn="ctr"/>
                      <a:r>
                        <a:rPr lang="mn-MN" sz="900" kern="1200" dirty="0" smtClean="0">
                          <a:solidFill>
                            <a:schemeClr val="tx1"/>
                          </a:solidFill>
                          <a:latin typeface="Arial" pitchFamily="34" charset="0"/>
                          <a:ea typeface="+mn-ea"/>
                          <a:cs typeface="Arial" pitchFamily="34" charset="0"/>
                        </a:rPr>
                        <a:t>Орон сууц худалдан авах</a:t>
                      </a:r>
                      <a:endParaRPr lang="en-US" sz="900" dirty="0">
                        <a:latin typeface="Arial" pitchFamily="34" charset="0"/>
                        <a:cs typeface="Arial" pitchFamily="34" charset="0"/>
                      </a:endParaRPr>
                    </a:p>
                  </a:txBody>
                  <a:tcPr marL="68580" marR="68580" marT="34290" marB="34290">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Баянгол дүүргийн 5 дугаар хороо, Өнөр хотхоны 10 дугаар байрны 65 тоот</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307451">
                <a:tc>
                  <a:txBody>
                    <a:bodyPr/>
                    <a:lstStyle/>
                    <a:p>
                      <a:pPr algn="ctr"/>
                      <a:endParaRPr lang="en-US" sz="900" dirty="0">
                        <a:latin typeface="Arial" pitchFamily="34" charset="0"/>
                        <a:cs typeface="Arial" pitchFamily="34" charset="0"/>
                      </a:endParaRP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900" b="1" dirty="0" smtClean="0">
                          <a:latin typeface="Arial" pitchFamily="34" charset="0"/>
                          <a:cs typeface="Arial" pitchFamily="34" charset="0"/>
                        </a:rPr>
                        <a:t>Нийт дүн</a:t>
                      </a:r>
                      <a:endParaRPr lang="en-US" sz="900" b="1" dirty="0">
                        <a:latin typeface="Arial" pitchFamily="34" charset="0"/>
                        <a:cs typeface="Arial" pitchFamily="34" charset="0"/>
                      </a:endParaRP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900" b="1" dirty="0" smtClean="0">
                          <a:latin typeface="Arial" pitchFamily="34" charset="0"/>
                          <a:cs typeface="Arial" pitchFamily="34" charset="0"/>
                        </a:rPr>
                        <a:t>35 000 000</a:t>
                      </a:r>
                      <a:endParaRPr lang="en-US" sz="900" b="1" dirty="0">
                        <a:latin typeface="Arial" pitchFamily="34" charset="0"/>
                        <a:cs typeface="Arial" pitchFamily="34" charset="0"/>
                      </a:endParaRP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latin typeface="Arial" pitchFamily="34" charset="0"/>
                        <a:cs typeface="Arial" pitchFamily="34" charset="0"/>
                      </a:endParaRP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latin typeface="Arial" pitchFamily="34" charset="0"/>
                        <a:cs typeface="Arial" pitchFamily="34" charset="0"/>
                      </a:endParaRP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latin typeface="Arial" pitchFamily="34" charset="0"/>
                        <a:cs typeface="Arial" pitchFamily="34" charset="0"/>
                      </a:endParaRP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en-US" sz="900" dirty="0">
                        <a:solidFill>
                          <a:srgbClr val="000000"/>
                        </a:solidFill>
                        <a:latin typeface="Arial" pitchFamily="34" charset="0"/>
                        <a:ea typeface="Times New Roman"/>
                        <a:cs typeface="Arial" pitchFamily="34" charset="0"/>
                      </a:endParaRPr>
                    </a:p>
                  </a:txBody>
                  <a:tcPr marL="51435" marR="51435" marT="0" marB="0" anchor="ctr">
                    <a:lnB w="12700" cap="flat" cmpd="sng" algn="ctr">
                      <a:solidFill>
                        <a:schemeClr val="tx1"/>
                      </a:solidFill>
                      <a:prstDash val="solid"/>
                      <a:round/>
                      <a:headEnd type="none" w="med" len="med"/>
                      <a:tailEnd type="none" w="med" len="med"/>
                    </a:lnB>
                    <a:solidFill>
                      <a:schemeClr val="bg1"/>
                    </a:solidFill>
                  </a:tcPr>
                </a:tc>
              </a:tr>
              <a:tr h="307451">
                <a:tc gridSpan="7">
                  <a:txBody>
                    <a:bodyPr/>
                    <a:lstStyle/>
                    <a:p>
                      <a:endParaRPr lang="en-US" sz="900" dirty="0">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r>
              <a:tr h="1878059">
                <a:tc gridSpan="7">
                  <a:txBody>
                    <a:bodyPr/>
                    <a:lstStyle/>
                    <a:p>
                      <a:pPr algn="just"/>
                      <a:r>
                        <a:rPr kumimoji="0" lang="mn-MN" sz="900" b="0" kern="1200" dirty="0" smtClean="0">
                          <a:solidFill>
                            <a:schemeClr val="tx1"/>
                          </a:solidFill>
                          <a:effectLst/>
                          <a:latin typeface="Arial" panose="020B0604020202020204" pitchFamily="34" charset="0"/>
                          <a:ea typeface="+mn-ea"/>
                          <a:cs typeface="Arial" panose="020B0604020202020204" pitchFamily="34" charset="0"/>
                        </a:rPr>
                        <a:t>Тайлбар:Энэ хэсэгт өөрийн болон гэр бүлийн гишүүдийн зээлийн талаарх мэдээллийг мэдүүлнэ.</a:t>
                      </a:r>
                      <a:endParaRPr kumimoji="0" lang="en-US" sz="900" b="0" kern="1200" dirty="0" smtClean="0">
                        <a:solidFill>
                          <a:schemeClr val="tx1"/>
                        </a:solidFill>
                        <a:effectLst/>
                        <a:latin typeface="Arial" panose="020B0604020202020204" pitchFamily="34" charset="0"/>
                        <a:ea typeface="+mn-ea"/>
                        <a:cs typeface="Arial" panose="020B0604020202020204" pitchFamily="34" charset="0"/>
                      </a:endParaRPr>
                    </a:p>
                    <a:p>
                      <a:pPr algn="just"/>
                      <a:r>
                        <a:rPr kumimoji="0" lang="mn-MN" sz="900" kern="1200" dirty="0" smtClean="0">
                          <a:solidFill>
                            <a:schemeClr val="tx1"/>
                          </a:solidFill>
                          <a:effectLst/>
                          <a:latin typeface="Arial" panose="020B0604020202020204" pitchFamily="34" charset="0"/>
                          <a:ea typeface="+mn-ea"/>
                          <a:cs typeface="Arial" panose="020B0604020202020204" pitchFamily="34" charset="0"/>
                        </a:rPr>
                        <a:t> </a:t>
                      </a:r>
                    </a:p>
                    <a:p>
                      <a:pPr algn="just"/>
                      <a:endParaRPr kumimoji="0" lang="mn-MN" sz="9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kumimoji="0" lang="mn-MN" sz="900" kern="1200" dirty="0" smtClean="0">
                        <a:solidFill>
                          <a:schemeClr val="tx1"/>
                        </a:solidFill>
                        <a:effectLst/>
                        <a:latin typeface="Arial" panose="020B0604020202020204" pitchFamily="34" charset="0"/>
                        <a:ea typeface="+mn-ea"/>
                        <a:cs typeface="Arial" panose="020B0604020202020204" pitchFamily="34" charset="0"/>
                      </a:endParaRPr>
                    </a:p>
                    <a:p>
                      <a:pPr algn="just"/>
                      <a:r>
                        <a:rPr kumimoji="0" lang="mn-MN" sz="900" kern="1200" dirty="0" smtClean="0">
                          <a:solidFill>
                            <a:schemeClr val="tx1"/>
                          </a:solidFill>
                          <a:effectLst/>
                          <a:latin typeface="Arial" panose="020B0604020202020204" pitchFamily="34" charset="0"/>
                          <a:ea typeface="+mn-ea"/>
                          <a:cs typeface="Arial" panose="020B0604020202020204" pitchFamily="34" charset="0"/>
                        </a:rPr>
                        <a:t>                         </a:t>
                      </a:r>
                      <a:r>
                        <a:rPr kumimoji="0" lang="mn-MN" sz="900" kern="1200" dirty="0" smtClean="0">
                          <a:solidFill>
                            <a:srgbClr val="FF0000"/>
                          </a:solidFill>
                          <a:effectLst/>
                          <a:latin typeface="Arial" panose="020B0604020202020204" pitchFamily="34" charset="0"/>
                          <a:ea typeface="+mn-ea"/>
                          <a:cs typeface="Arial" panose="020B0604020202020204" pitchFamily="34" charset="0"/>
                        </a:rPr>
                        <a:t>Тухайн жилд төлсөн зээл, зээлийн хүүгийн төлбөрийн</a:t>
                      </a:r>
                      <a:r>
                        <a:rPr kumimoji="0" lang="mn-MN" sz="900" kern="1200" baseline="0" dirty="0" smtClean="0">
                          <a:solidFill>
                            <a:srgbClr val="FF0000"/>
                          </a:solidFill>
                          <a:effectLst/>
                          <a:latin typeface="Arial" panose="020B0604020202020204" pitchFamily="34" charset="0"/>
                          <a:ea typeface="+mn-ea"/>
                          <a:cs typeface="Arial" panose="020B0604020202020204" pitchFamily="34" charset="0"/>
                        </a:rPr>
                        <a:t> дүн</a:t>
                      </a:r>
                    </a:p>
                    <a:p>
                      <a:pPr algn="just"/>
                      <a:r>
                        <a:rPr kumimoji="0" lang="mn-MN" sz="900" kern="1200" baseline="0" dirty="0" smtClean="0">
                          <a:solidFill>
                            <a:srgbClr val="FF0000"/>
                          </a:solidFill>
                          <a:effectLst/>
                          <a:latin typeface="Arial" panose="020B0604020202020204" pitchFamily="34" charset="0"/>
                          <a:ea typeface="+mn-ea"/>
                          <a:cs typeface="Arial" panose="020B0604020202020204" pitchFamily="34" charset="0"/>
                        </a:rPr>
                        <a:t>                          </a:t>
                      </a:r>
                      <a:endParaRPr lang="en-US" sz="900" dirty="0">
                        <a:solidFill>
                          <a:srgbClr val="FF0000"/>
                        </a:solidFill>
                        <a:latin typeface="Arial" pitchFamily="34" charset="0"/>
                        <a:cs typeface="Arial" pitchFamily="34" charset="0"/>
                      </a:endParaRP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5" name="Title 1"/>
          <p:cNvSpPr>
            <a:spLocks noGrp="1"/>
          </p:cNvSpPr>
          <p:nvPr>
            <p:ph type="title"/>
          </p:nvPr>
        </p:nvSpPr>
        <p:spPr>
          <a:xfrm>
            <a:off x="528638" y="857250"/>
            <a:ext cx="5623560" cy="228600"/>
          </a:xfrm>
        </p:spPr>
        <p:txBody>
          <a:bodyPr>
            <a:noAutofit/>
          </a:bodyPr>
          <a:lstStyle/>
          <a:p>
            <a:pPr algn="l"/>
            <a:r>
              <a:rPr lang="mn-MN" sz="1200" b="1" dirty="0">
                <a:solidFill>
                  <a:schemeClr val="tx1"/>
                </a:solidFill>
                <a:latin typeface="Arial" panose="020B0604020202020204" pitchFamily="34" charset="0"/>
                <a:cs typeface="Arial" panose="020B0604020202020204" pitchFamily="34" charset="0"/>
              </a:rPr>
              <a:t>3.2 Хөрөнгө,зээл</a:t>
            </a:r>
            <a:endParaRPr lang="en-US" sz="1200" b="1"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nvGraphicFramePr>
        <p:xfrm>
          <a:off x="5626289" y="1287155"/>
          <a:ext cx="162560" cy="222885"/>
        </p:xfrm>
        <a:graphic>
          <a:graphicData uri="http://schemas.openxmlformats.org/drawingml/2006/table">
            <a:tbl>
              <a:tblPr/>
              <a:tblGrid>
                <a:gridCol w="162560"/>
              </a:tblGrid>
              <a:tr h="222885">
                <a:tc>
                  <a:txBody>
                    <a:bodyPr/>
                    <a:lstStyle/>
                    <a:p>
                      <a:endParaRPr lang="en-US" sz="1000" dirty="0"/>
                    </a:p>
                  </a:txBody>
                  <a:tcPr marL="68580" marR="68580" marT="34290" marB="34290">
                    <a:lnL>
                      <a:noFill/>
                    </a:lnL>
                    <a:lnR>
                      <a:noFill/>
                    </a:lnR>
                    <a:lnT>
                      <a:noFill/>
                    </a:lnT>
                    <a:lnB>
                      <a:noFill/>
                    </a:lnB>
                  </a:tcPr>
                </a:tc>
              </a:tr>
            </a:tbl>
          </a:graphicData>
        </a:graphic>
      </p:graphicFrame>
      <p:sp>
        <p:nvSpPr>
          <p:cNvPr id="3" name="Action Button: Help 2">
            <a:hlinkClick r:id="" action="ppaction://noaction" highlightClick="1"/>
          </p:cNvPr>
          <p:cNvSpPr/>
          <p:nvPr/>
        </p:nvSpPr>
        <p:spPr>
          <a:xfrm>
            <a:off x="762000" y="4495800"/>
            <a:ext cx="533400" cy="5334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3654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958433"/>
            <a:ext cx="6686550" cy="285750"/>
          </a:xfrm>
        </p:spPr>
        <p:txBody>
          <a:bodyPr>
            <a:normAutofit fontScale="90000"/>
          </a:bodyPr>
          <a:lstStyle/>
          <a:p>
            <a:pPr algn="l"/>
            <a:r>
              <a:rPr lang="mn-MN" sz="1050" b="1" dirty="0">
                <a:latin typeface="Arial" pitchFamily="34" charset="0"/>
                <a:cs typeface="Arial" pitchFamily="34" charset="0"/>
              </a:rPr>
              <a:t>3.2. Хөрөнгө, зээл</a:t>
            </a:r>
            <a:r>
              <a:rPr lang="en-US" sz="1050" dirty="0"/>
              <a:t/>
            </a:r>
            <a:br>
              <a:rPr lang="en-US" sz="1050" dirty="0"/>
            </a:br>
            <a:endParaRPr lang="en-US" sz="105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7327480"/>
              </p:ext>
            </p:extLst>
          </p:nvPr>
        </p:nvGraphicFramePr>
        <p:xfrm>
          <a:off x="457199" y="1160860"/>
          <a:ext cx="8686801" cy="4839890"/>
        </p:xfrm>
        <a:graphic>
          <a:graphicData uri="http://schemas.openxmlformats.org/drawingml/2006/table">
            <a:tbl>
              <a:tblPr firstRow="1" bandRow="1">
                <a:tableStyleId>{5940675A-B579-460E-94D1-54222C63F5DA}</a:tableStyleId>
              </a:tblPr>
              <a:tblGrid>
                <a:gridCol w="497655"/>
                <a:gridCol w="1206509"/>
                <a:gridCol w="1131103"/>
                <a:gridCol w="1055695"/>
                <a:gridCol w="980287"/>
                <a:gridCol w="1055695"/>
                <a:gridCol w="829475"/>
                <a:gridCol w="1930382"/>
              </a:tblGrid>
              <a:tr h="216848">
                <a:tc gridSpan="8">
                  <a:txBody>
                    <a:bodyPr/>
                    <a:lstStyle/>
                    <a:p>
                      <a:r>
                        <a:rPr lang="en-US" sz="900" kern="1200" dirty="0" smtClean="0">
                          <a:solidFill>
                            <a:schemeClr val="tx1"/>
                          </a:solidFill>
                          <a:latin typeface="Arial" pitchFamily="34" charset="0"/>
                          <a:ea typeface="+mn-ea"/>
                          <a:cs typeface="Arial" pitchFamily="34" charset="0"/>
                        </a:rPr>
                        <a:t>¤ </a:t>
                      </a:r>
                      <a:r>
                        <a:rPr lang="mn-MN" sz="900" kern="1200" dirty="0" smtClean="0">
                          <a:solidFill>
                            <a:schemeClr val="tx1"/>
                          </a:solidFill>
                          <a:latin typeface="Arial" pitchFamily="34" charset="0"/>
                          <a:ea typeface="+mn-ea"/>
                          <a:cs typeface="Arial" pitchFamily="34" charset="0"/>
                        </a:rPr>
                        <a:t>Хөрөнгө</a:t>
                      </a:r>
                      <a:r>
                        <a:rPr lang="mn-MN" sz="900" kern="1200" baseline="0" dirty="0" smtClean="0">
                          <a:solidFill>
                            <a:schemeClr val="tx1"/>
                          </a:solidFill>
                          <a:latin typeface="Arial" pitchFamily="34" charset="0"/>
                          <a:ea typeface="+mn-ea"/>
                          <a:cs typeface="Arial" pitchFamily="34" charset="0"/>
                        </a:rPr>
                        <a:t> оруулалт байхгүй бол</a:t>
                      </a:r>
                      <a:r>
                        <a:rPr lang="en-US" sz="900" kern="1200" dirty="0" smtClean="0">
                          <a:solidFill>
                            <a:schemeClr val="tx1"/>
                          </a:solidFill>
                          <a:latin typeface="Arial" pitchFamily="34" charset="0"/>
                          <a:ea typeface="+mn-ea"/>
                          <a:cs typeface="Arial" pitchFamily="34" charset="0"/>
                        </a:rPr>
                        <a:t> /</a:t>
                      </a:r>
                      <a:r>
                        <a:rPr lang="mn-MN" sz="900" kern="1200" dirty="0" smtClean="0">
                          <a:solidFill>
                            <a:schemeClr val="tx1"/>
                          </a:solidFill>
                          <a:latin typeface="Arial" pitchFamily="34" charset="0"/>
                          <a:ea typeface="+mn-ea"/>
                          <a:cs typeface="Arial" pitchFamily="34" charset="0"/>
                        </a:rPr>
                        <a:t>-</a:t>
                      </a:r>
                      <a:r>
                        <a:rPr lang="en-US" sz="900" kern="1200" dirty="0" smtClean="0">
                          <a:solidFill>
                            <a:schemeClr val="tx1"/>
                          </a:solidFill>
                          <a:latin typeface="Arial" pitchFamily="34" charset="0"/>
                          <a:ea typeface="+mn-ea"/>
                          <a:cs typeface="Arial" pitchFamily="34" charset="0"/>
                        </a:rPr>
                        <a:t>/ </a:t>
                      </a:r>
                      <a:r>
                        <a:rPr lang="mn-MN" sz="900" kern="1200" dirty="0" smtClean="0">
                          <a:solidFill>
                            <a:schemeClr val="tx1"/>
                          </a:solidFill>
                          <a:latin typeface="Arial" pitchFamily="34" charset="0"/>
                          <a:ea typeface="+mn-ea"/>
                          <a:cs typeface="Arial" pitchFamily="34" charset="0"/>
                        </a:rPr>
                        <a:t>тэмдэглэгээ</a:t>
                      </a:r>
                      <a:r>
                        <a:rPr lang="mn-MN" sz="900" kern="1200" baseline="0" dirty="0" smtClean="0">
                          <a:solidFill>
                            <a:schemeClr val="tx1"/>
                          </a:solidFill>
                          <a:latin typeface="Arial" pitchFamily="34" charset="0"/>
                          <a:ea typeface="+mn-ea"/>
                          <a:cs typeface="Arial" pitchFamily="34" charset="0"/>
                        </a:rPr>
                        <a:t> хийх</a:t>
                      </a:r>
                      <a:r>
                        <a:rPr lang="en-US" sz="900" kern="1200" dirty="0" smtClean="0">
                          <a:solidFill>
                            <a:schemeClr val="tx1"/>
                          </a:solidFill>
                          <a:latin typeface="Arial" pitchFamily="34" charset="0"/>
                          <a:ea typeface="+mn-ea"/>
                          <a:cs typeface="Arial" pitchFamily="34" charset="0"/>
                        </a:rPr>
                        <a:t>.</a:t>
                      </a:r>
                      <a:endParaRPr lang="en-US" sz="900" kern="1200" dirty="0">
                        <a:solidFill>
                          <a:schemeClr val="tx1"/>
                        </a:solidFill>
                        <a:latin typeface="Arial" pitchFamily="34" charset="0"/>
                        <a:ea typeface="+mn-ea"/>
                        <a:cs typeface="Arial" pitchFamily="34" charset="0"/>
                      </a:endParaRPr>
                    </a:p>
                  </a:txBody>
                  <a:tcPr marL="68580" marR="68580" marT="34290" marB="34290">
                    <a:lnL w="12700" cmpd="sng">
                      <a:noFill/>
                    </a:lnL>
                    <a:lnR w="12700" cmpd="sng">
                      <a:noFill/>
                    </a:lnR>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40943">
                <a:tc gridSpan="8">
                  <a:txBody>
                    <a:bodyPr/>
                    <a:lstStyle/>
                    <a:p>
                      <a:r>
                        <a:rPr lang="mn-MN" sz="1100" b="1" kern="1200" dirty="0" smtClean="0">
                          <a:solidFill>
                            <a:schemeClr val="bg1"/>
                          </a:solidFill>
                          <a:latin typeface="Arial" pitchFamily="34" charset="0"/>
                          <a:ea typeface="+mn-ea"/>
                          <a:cs typeface="Arial" pitchFamily="34" charset="0"/>
                        </a:rPr>
                        <a:t>3.2.9 Компани, нөхөрлөл, хоршоонд оруулсан хөрөнгө оруулалт</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17148">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Хуулийн этгээдийн нэр, хэлбэр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Хувьцааны тоо</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Нэгж хувьцааны үнэ </a:t>
                      </a:r>
                      <a:r>
                        <a:rPr lang="en-US" sz="900" b="1" dirty="0">
                          <a:solidFill>
                            <a:srgbClr val="000000"/>
                          </a:solidFill>
                          <a:latin typeface="Arial" pitchFamily="34" charset="0"/>
                          <a:ea typeface="Times New Roman"/>
                          <a:cs typeface="Arial" pitchFamily="34" charset="0"/>
                        </a:rPr>
                        <a:t>/</a:t>
                      </a:r>
                      <a:r>
                        <a:rPr lang="mn-MN" sz="900" b="1" dirty="0">
                          <a:solidFill>
                            <a:srgbClr val="000000"/>
                          </a:solidFill>
                          <a:latin typeface="Arial" pitchFamily="34" charset="0"/>
                          <a:ea typeface="Times New Roman"/>
                          <a:cs typeface="Arial" pitchFamily="34" charset="0"/>
                        </a:rPr>
                        <a:t>төгрөг</a:t>
                      </a:r>
                      <a:r>
                        <a:rPr lang="en-US"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Хувьцааг х</a:t>
                      </a:r>
                      <a:r>
                        <a:rPr lang="en-US" sz="900" b="1" dirty="0" err="1">
                          <a:solidFill>
                            <a:srgbClr val="000000"/>
                          </a:solidFill>
                          <a:latin typeface="Arial" pitchFamily="34" charset="0"/>
                          <a:ea typeface="Times New Roman"/>
                          <a:cs typeface="Arial" pitchFamily="34" charset="0"/>
                        </a:rPr>
                        <a:t>удалдаж</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авсан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үнэ</a:t>
                      </a:r>
                      <a:r>
                        <a:rPr lang="mn-MN" sz="900" b="1" dirty="0">
                          <a:solidFill>
                            <a:srgbClr val="000000"/>
                          </a:solidFill>
                          <a:latin typeface="Arial" pitchFamily="34" charset="0"/>
                          <a:ea typeface="Times New Roman"/>
                          <a:cs typeface="Arial" pitchFamily="34" charset="0"/>
                        </a:rPr>
                        <a:t> /төгрөг/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Хуулийн этгээдийн нийт дүрмийн сан /төгрөг/</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Ногдол хувь</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dirty="0" err="1">
                          <a:solidFill>
                            <a:srgbClr val="000000"/>
                          </a:solidFill>
                          <a:latin typeface="Arial" pitchFamily="34" charset="0"/>
                          <a:ea typeface="Times New Roman"/>
                          <a:cs typeface="Arial" pitchFamily="34" charset="0"/>
                        </a:rPr>
                        <a:t>Эх</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үүсвэрийн</a:t>
                      </a:r>
                      <a:r>
                        <a:rPr lang="en-US" sz="900" b="1" dirty="0">
                          <a:solidFill>
                            <a:srgbClr val="000000"/>
                          </a:solidFill>
                          <a:latin typeface="Arial" pitchFamily="34" charset="0"/>
                          <a:ea typeface="Times New Roman"/>
                          <a:cs typeface="Arial" pitchFamily="34" charset="0"/>
                        </a:rPr>
                        <a:t> </a:t>
                      </a:r>
                      <a:r>
                        <a:rPr lang="en-US" sz="900" b="1" dirty="0" err="1">
                          <a:solidFill>
                            <a:srgbClr val="000000"/>
                          </a:solidFill>
                          <a:latin typeface="Arial" pitchFamily="34" charset="0"/>
                          <a:ea typeface="Times New Roman"/>
                          <a:cs typeface="Arial" pitchFamily="34" charset="0"/>
                        </a:rPr>
                        <a:t>тайлбар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1149649">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1</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“ХХХ” ХХК</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1000 ш</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1 000 000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100%</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l">
                        <a:lnSpc>
                          <a:spcPct val="115000"/>
                        </a:lnSpc>
                        <a:spcAft>
                          <a:spcPts val="0"/>
                        </a:spcAft>
                      </a:pPr>
                      <a:r>
                        <a:rPr lang="mn-MN" sz="900" dirty="0">
                          <a:solidFill>
                            <a:srgbClr val="000000"/>
                          </a:solidFill>
                          <a:latin typeface="Arial" pitchFamily="34" charset="0"/>
                          <a:ea typeface="Times New Roman"/>
                          <a:cs typeface="Arial" pitchFamily="34" charset="0"/>
                        </a:rPr>
                        <a:t>2006 онд эхнэрийн хамт үүсгэн байгуулсан. О.Энхцэцэг 50 хувийг, </a:t>
                      </a:r>
                      <a:r>
                        <a:rPr lang="mn-MN" sz="900" dirty="0" smtClean="0">
                          <a:solidFill>
                            <a:srgbClr val="000000"/>
                          </a:solidFill>
                          <a:latin typeface="Arial" pitchFamily="34" charset="0"/>
                          <a:ea typeface="Times New Roman"/>
                          <a:cs typeface="Arial" pitchFamily="34" charset="0"/>
                        </a:rPr>
                        <a:t>Д.Болд </a:t>
                      </a:r>
                      <a:r>
                        <a:rPr lang="mn-MN" sz="900" dirty="0">
                          <a:solidFill>
                            <a:srgbClr val="000000"/>
                          </a:solidFill>
                          <a:latin typeface="Arial" pitchFamily="34" charset="0"/>
                          <a:ea typeface="Times New Roman"/>
                          <a:cs typeface="Arial" pitchFamily="34" charset="0"/>
                        </a:rPr>
                        <a:t>50 хувийг тус тус эзэмшдэг. Дүрмийн санг мал зарсан орлогоор бүрдүүлсэн.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484647">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2</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“Эрдэнэс таван толгой” ХК</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4288 ш</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endParaRPr lang="mn-MN" sz="900" dirty="0" smtClean="0">
                        <a:solidFill>
                          <a:srgbClr val="000000"/>
                        </a:solidFill>
                        <a:latin typeface="Arial" pitchFamily="34" charset="0"/>
                        <a:ea typeface="Times New Roman"/>
                        <a:cs typeface="Arial" pitchFamily="34" charset="0"/>
                      </a:endParaRPr>
                    </a:p>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solidFill>
                      <a:schemeClr val="bg1"/>
                    </a:solidFill>
                  </a:tcPr>
                </a:tc>
                <a:tc>
                  <a:txBody>
                    <a:bodyPr/>
                    <a:lstStyle/>
                    <a:p>
                      <a:pPr algn="l">
                        <a:lnSpc>
                          <a:spcPct val="115000"/>
                        </a:lnSpc>
                        <a:spcAft>
                          <a:spcPts val="0"/>
                        </a:spcAft>
                      </a:pPr>
                      <a:r>
                        <a:rPr lang="mn-MN" sz="900" dirty="0">
                          <a:solidFill>
                            <a:srgbClr val="000000"/>
                          </a:solidFill>
                          <a:latin typeface="Arial" pitchFamily="34" charset="0"/>
                          <a:ea typeface="Times New Roman"/>
                          <a:cs typeface="Arial" pitchFamily="34" charset="0"/>
                        </a:rPr>
                        <a:t>Улсаас гэр бүлийн 4 гишүүнд үнэгүй өгсөн. Энгийн хувьцаа</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484647">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3</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“Эрдэнэс </a:t>
                      </a:r>
                      <a:r>
                        <a:rPr lang="en-US" sz="900">
                          <a:solidFill>
                            <a:srgbClr val="000000"/>
                          </a:solidFill>
                          <a:latin typeface="Arial" pitchFamily="34" charset="0"/>
                          <a:ea typeface="Times New Roman"/>
                          <a:cs typeface="Arial" pitchFamily="34" charset="0"/>
                        </a:rPr>
                        <a:t>M</a:t>
                      </a:r>
                      <a:r>
                        <a:rPr lang="mn-MN" sz="900">
                          <a:solidFill>
                            <a:srgbClr val="000000"/>
                          </a:solidFill>
                          <a:latin typeface="Arial" pitchFamily="34" charset="0"/>
                          <a:ea typeface="Times New Roman"/>
                          <a:cs typeface="Arial" pitchFamily="34" charset="0"/>
                        </a:rPr>
                        <a:t>ГЛ” ХХК</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4 ш</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endParaRPr lang="mn-MN" sz="900" dirty="0" smtClean="0">
                        <a:solidFill>
                          <a:srgbClr val="000000"/>
                        </a:solidFill>
                        <a:latin typeface="Arial" pitchFamily="34" charset="0"/>
                        <a:ea typeface="Times New Roman"/>
                        <a:cs typeface="Arial" pitchFamily="34" charset="0"/>
                      </a:endParaRPr>
                    </a:p>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solidFill>
                      <a:schemeClr val="bg1"/>
                    </a:solidFill>
                  </a:tcPr>
                </a:tc>
                <a:tc>
                  <a:txBody>
                    <a:bodyPr/>
                    <a:lstStyle/>
                    <a:p>
                      <a:pPr algn="l">
                        <a:lnSpc>
                          <a:spcPct val="115000"/>
                        </a:lnSpc>
                        <a:spcAft>
                          <a:spcPts val="0"/>
                        </a:spcAft>
                      </a:pPr>
                      <a:r>
                        <a:rPr lang="mn-MN" sz="900" dirty="0">
                          <a:solidFill>
                            <a:srgbClr val="000000"/>
                          </a:solidFill>
                          <a:latin typeface="Arial" pitchFamily="34" charset="0"/>
                          <a:ea typeface="Times New Roman"/>
                          <a:cs typeface="Arial" pitchFamily="34" charset="0"/>
                        </a:rPr>
                        <a:t>Улсаас гэр бүлийн 4 гишүүнд үнэгүй өгсөн. Давуу эрхийн хувьцаа</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484647">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4</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“Их дэлгүүр” ХК</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148 ш</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a:solidFill>
                            <a:srgbClr val="000000"/>
                          </a:solidFill>
                          <a:latin typeface="Arial" pitchFamily="34" charset="0"/>
                          <a:ea typeface="Times New Roman"/>
                          <a:cs typeface="Arial" pitchFamily="34" charset="0"/>
                        </a:rPr>
                        <a:t>568</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endParaRPr lang="mn-MN" sz="900" dirty="0" smtClean="0">
                        <a:solidFill>
                          <a:srgbClr val="000000"/>
                        </a:solidFill>
                        <a:latin typeface="Arial" pitchFamily="34" charset="0"/>
                        <a:ea typeface="Times New Roman"/>
                        <a:cs typeface="Arial" pitchFamily="34" charset="0"/>
                      </a:endParaRPr>
                    </a:p>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solidFill>
                      <a:schemeClr val="bg1"/>
                    </a:solidFill>
                  </a:tcPr>
                </a:tc>
                <a:tc>
                  <a:txBody>
                    <a:bodyPr/>
                    <a:lstStyle/>
                    <a:p>
                      <a:pPr algn="l">
                        <a:lnSpc>
                          <a:spcPct val="115000"/>
                        </a:lnSpc>
                        <a:spcAft>
                          <a:spcPts val="0"/>
                        </a:spcAft>
                      </a:pPr>
                      <a:r>
                        <a:rPr lang="mn-MN" sz="900" dirty="0">
                          <a:solidFill>
                            <a:srgbClr val="000000"/>
                          </a:solidFill>
                          <a:latin typeface="Arial" pitchFamily="34" charset="0"/>
                          <a:ea typeface="Times New Roman"/>
                          <a:cs typeface="Arial" pitchFamily="34" charset="0"/>
                        </a:rPr>
                        <a:t>1991 онд цэнхэр тасалбараар улсаас үнэгүй өгсөн.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166250">
                <a:tc>
                  <a:txBody>
                    <a:bodyPr/>
                    <a:lstStyle/>
                    <a:p>
                      <a:pPr algn="ctr">
                        <a:lnSpc>
                          <a:spcPct val="115000"/>
                        </a:lnSpc>
                        <a:spcAft>
                          <a:spcPts val="0"/>
                        </a:spcAft>
                      </a:pPr>
                      <a:endParaRPr lang="mn-MN"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en-US" sz="900" b="1">
                          <a:solidFill>
                            <a:srgbClr val="000000"/>
                          </a:solidFill>
                          <a:latin typeface="Arial" pitchFamily="34" charset="0"/>
                          <a:ea typeface="Times New Roman"/>
                          <a:cs typeface="Arial" pitchFamily="34" charset="0"/>
                        </a:rPr>
                        <a:t>Нийт дүн</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a:solidFill>
                            <a:srgbClr val="000000"/>
                          </a:solidFill>
                          <a:latin typeface="Arial" pitchFamily="34" charset="0"/>
                          <a:ea typeface="Times New Roman"/>
                          <a:cs typeface="Arial" pitchFamily="34" charset="0"/>
                        </a:rPr>
                        <a:t>1 000 000</a:t>
                      </a:r>
                      <a:endParaRPr lang="en-US" sz="90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endParaRPr lang="en-US" sz="900" dirty="0">
                        <a:solidFill>
                          <a:srgbClr val="000000"/>
                        </a:solidFill>
                        <a:latin typeface="Arial" pitchFamily="34" charset="0"/>
                        <a:ea typeface="Times New Roman"/>
                        <a:cs typeface="Arial" pitchFamily="34" charset="0"/>
                      </a:endParaRPr>
                    </a:p>
                  </a:txBody>
                  <a:tcPr marL="51435" marR="51435" marT="0" marB="0">
                    <a:solidFill>
                      <a:schemeClr val="bg1"/>
                    </a:solidFill>
                  </a:tcPr>
                </a:tc>
                <a:tc>
                  <a:txBody>
                    <a:bodyPr/>
                    <a:lstStyle/>
                    <a:p>
                      <a:pPr algn="just">
                        <a:lnSpc>
                          <a:spcPct val="115000"/>
                        </a:lnSpc>
                        <a:spcAft>
                          <a:spcPts val="0"/>
                        </a:spcAft>
                      </a:pP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795111">
                <a:tc gridSpan="8">
                  <a:txBody>
                    <a:bodyPr/>
                    <a:lstStyle/>
                    <a:p>
                      <a:r>
                        <a:rPr lang="mn-MN" sz="900" kern="1200" dirty="0" smtClean="0">
                          <a:solidFill>
                            <a:schemeClr val="tx1"/>
                          </a:solidFill>
                          <a:latin typeface="Arial" pitchFamily="34" charset="0"/>
                          <a:ea typeface="+mn-ea"/>
                          <a:cs typeface="Arial" pitchFamily="34" charset="0"/>
                        </a:rPr>
                        <a:t>Тайлбар: Өөрийн болон гэр бүлийн гишүүдийн үүсгэн байгуулсан болон хувь нийлүүлсэн хуулийн этгээд, түүний толгой, охин, хараат болон салбар компани, аж ахуйн нэгж, гадаад, дотоодын хөрөнгийн биржээс худалдан авсан хувьцаа, бонд, бусад үнэт цаасыг мэдүүлнэ. Хөрөнгийн эх үүсвэрийг тодорхой бичнэ</a:t>
                      </a:r>
                      <a:endParaRPr lang="en-US" sz="900" kern="1200" dirty="0" smtClean="0">
                        <a:solidFill>
                          <a:schemeClr val="tx1"/>
                        </a:solidFill>
                        <a:latin typeface="Arial" pitchFamily="34" charset="0"/>
                        <a:ea typeface="+mn-ea"/>
                        <a:cs typeface="Arial" pitchFamily="34" charset="0"/>
                      </a:endParaRPr>
                    </a:p>
                    <a:p>
                      <a:r>
                        <a:rPr lang="mn-MN" sz="900" kern="1200" dirty="0" smtClean="0">
                          <a:solidFill>
                            <a:schemeClr val="tx1"/>
                          </a:solidFill>
                          <a:latin typeface="Arial" pitchFamily="34" charset="0"/>
                          <a:ea typeface="+mn-ea"/>
                          <a:cs typeface="Arial" pitchFamily="34" charset="0"/>
                        </a:rPr>
                        <a:t> </a:t>
                      </a:r>
                      <a:endParaRPr lang="en-US" sz="900" kern="1200" dirty="0" smtClean="0">
                        <a:solidFill>
                          <a:schemeClr val="tx1"/>
                        </a:solidFill>
                        <a:latin typeface="Arial" pitchFamily="34" charset="0"/>
                        <a:ea typeface="+mn-ea"/>
                        <a:cs typeface="Arial" pitchFamily="34" charset="0"/>
                      </a:endParaRPr>
                    </a:p>
                    <a:p>
                      <a:endParaRPr lang="en-US" sz="900" dirty="0">
                        <a:latin typeface="Arial" pitchFamily="34" charset="0"/>
                        <a:cs typeface="Arial"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35736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985838"/>
            <a:ext cx="7452360" cy="307181"/>
          </a:xfrm>
        </p:spPr>
        <p:txBody>
          <a:bodyPr>
            <a:normAutofit fontScale="90000"/>
          </a:bodyPr>
          <a:lstStyle/>
          <a:p>
            <a:pPr algn="l"/>
            <a:r>
              <a:rPr lang="mn-MN" sz="1350" b="1" dirty="0">
                <a:latin typeface="Arial" pitchFamily="34" charset="0"/>
                <a:cs typeface="Arial" pitchFamily="34" charset="0"/>
              </a:rPr>
              <a:t>3.2 Хөрөнгө, зээл</a:t>
            </a:r>
            <a:r>
              <a:rPr lang="en-US" sz="1350" dirty="0"/>
              <a:t/>
            </a:r>
            <a:br>
              <a:rPr lang="en-US" sz="1350" dirty="0"/>
            </a:br>
            <a:endParaRPr lang="en-US"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754444"/>
              </p:ext>
            </p:extLst>
          </p:nvPr>
        </p:nvGraphicFramePr>
        <p:xfrm>
          <a:off x="514350" y="1385889"/>
          <a:ext cx="8629649" cy="4614862"/>
        </p:xfrm>
        <a:graphic>
          <a:graphicData uri="http://schemas.openxmlformats.org/drawingml/2006/table">
            <a:tbl>
              <a:tblPr firstRow="1" bandRow="1">
                <a:tableStyleId>{5940675A-B579-460E-94D1-54222C63F5DA}</a:tableStyleId>
              </a:tblPr>
              <a:tblGrid>
                <a:gridCol w="794022"/>
                <a:gridCol w="1872767"/>
                <a:gridCol w="1872767"/>
                <a:gridCol w="1872767"/>
                <a:gridCol w="2217326"/>
              </a:tblGrid>
              <a:tr h="223674">
                <a:tc gridSpan="5">
                  <a:txBody>
                    <a:bodyPr/>
                    <a:lstStyle/>
                    <a:p>
                      <a:pPr marL="171450" indent="-171450">
                        <a:buFont typeface="Wingdings" panose="05000000000000000000" pitchFamily="2" charset="2"/>
                        <a:buChar char="q"/>
                      </a:pPr>
                      <a:r>
                        <a:rPr lang="mn-MN" sz="900" kern="1200" dirty="0" smtClean="0">
                          <a:solidFill>
                            <a:schemeClr val="tx1"/>
                          </a:solidFill>
                          <a:latin typeface="Arial" pitchFamily="34" charset="0"/>
                          <a:ea typeface="+mn-ea"/>
                          <a:cs typeface="Arial" pitchFamily="34" charset="0"/>
                        </a:rPr>
                        <a:t>Эрх, патент,</a:t>
                      </a:r>
                      <a:r>
                        <a:rPr lang="mn-MN" sz="900" kern="1200" baseline="0" dirty="0" smtClean="0">
                          <a:solidFill>
                            <a:schemeClr val="tx1"/>
                          </a:solidFill>
                          <a:latin typeface="Arial" pitchFamily="34" charset="0"/>
                          <a:ea typeface="+mn-ea"/>
                          <a:cs typeface="Arial" pitchFamily="34" charset="0"/>
                        </a:rPr>
                        <a:t> тусгай зөвшөөрөл эзэмшдэггүй бол /-/ тэмдэглэгээ хийх</a:t>
                      </a:r>
                      <a:endParaRPr lang="en-US" sz="900" kern="1200" dirty="0" smtClean="0">
                        <a:solidFill>
                          <a:schemeClr val="tx1"/>
                        </a:solidFill>
                        <a:latin typeface="Arial" pitchFamily="34" charset="0"/>
                        <a:ea typeface="+mn-ea"/>
                        <a:cs typeface="Arial" pitchFamily="34" charset="0"/>
                      </a:endParaRPr>
                    </a:p>
                  </a:txBody>
                  <a:tcPr marL="68580" marR="68580" marT="34290" marB="34290">
                    <a:lnL w="12700" cmpd="sng">
                      <a:noFill/>
                    </a:lnL>
                    <a:lnR w="12700" cmpd="sng">
                      <a:noFill/>
                    </a:lnR>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281948">
                <a:tc gridSpan="5">
                  <a:txBody>
                    <a:bodyPr/>
                    <a:lstStyle/>
                    <a:p>
                      <a:r>
                        <a:rPr lang="mn-MN" sz="1100" b="1" kern="1200" dirty="0" smtClean="0">
                          <a:solidFill>
                            <a:schemeClr val="bg1"/>
                          </a:solidFill>
                          <a:latin typeface="Arial" pitchFamily="34" charset="0"/>
                          <a:ea typeface="+mn-ea"/>
                          <a:cs typeface="Arial" pitchFamily="34" charset="0"/>
                        </a:rPr>
                        <a:t>3.2</a:t>
                      </a:r>
                      <a:r>
                        <a:rPr lang="en-US" sz="1100" b="1" kern="1200" dirty="0" smtClean="0">
                          <a:solidFill>
                            <a:schemeClr val="bg1"/>
                          </a:solidFill>
                          <a:latin typeface="Arial" pitchFamily="34" charset="0"/>
                          <a:ea typeface="+mn-ea"/>
                          <a:cs typeface="Arial" pitchFamily="34" charset="0"/>
                        </a:rPr>
                        <a:t>.</a:t>
                      </a:r>
                      <a:r>
                        <a:rPr lang="mn-MN" sz="1100" b="1" kern="1200" dirty="0" smtClean="0">
                          <a:solidFill>
                            <a:schemeClr val="bg1"/>
                          </a:solidFill>
                          <a:latin typeface="Arial" pitchFamily="34" charset="0"/>
                          <a:ea typeface="+mn-ea"/>
                          <a:cs typeface="Arial" pitchFamily="34" charset="0"/>
                        </a:rPr>
                        <a:t>10</a:t>
                      </a:r>
                      <a:r>
                        <a:rPr lang="en-US" sz="1100" b="1" kern="1200" dirty="0" smtClean="0">
                          <a:solidFill>
                            <a:schemeClr val="bg1"/>
                          </a:solidFill>
                          <a:latin typeface="Arial" pitchFamily="34" charset="0"/>
                          <a:ea typeface="+mn-ea"/>
                          <a:cs typeface="Arial" pitchFamily="34" charset="0"/>
                        </a:rPr>
                        <a:t> </a:t>
                      </a:r>
                      <a:r>
                        <a:rPr lang="mn-MN" sz="1100" b="1" kern="1200" dirty="0" smtClean="0">
                          <a:solidFill>
                            <a:schemeClr val="bg1"/>
                          </a:solidFill>
                          <a:latin typeface="Arial" pitchFamily="34" charset="0"/>
                          <a:ea typeface="+mn-ea"/>
                          <a:cs typeface="Arial" pitchFamily="34" charset="0"/>
                        </a:rPr>
                        <a:t>Эрх</a:t>
                      </a:r>
                      <a:r>
                        <a:rPr lang="en-US" sz="1100" b="1" kern="1200" dirty="0" smtClean="0">
                          <a:solidFill>
                            <a:schemeClr val="bg1"/>
                          </a:solidFill>
                          <a:latin typeface="Arial" pitchFamily="34" charset="0"/>
                          <a:ea typeface="+mn-ea"/>
                          <a:cs typeface="Arial" pitchFamily="34" charset="0"/>
                        </a:rPr>
                        <a:t>, </a:t>
                      </a:r>
                      <a:r>
                        <a:rPr lang="mn-MN" sz="1100" b="1" kern="1200" dirty="0" smtClean="0">
                          <a:solidFill>
                            <a:schemeClr val="bg1"/>
                          </a:solidFill>
                          <a:latin typeface="Arial" pitchFamily="34" charset="0"/>
                          <a:ea typeface="+mn-ea"/>
                          <a:cs typeface="Arial" pitchFamily="34" charset="0"/>
                        </a:rPr>
                        <a:t>патент, тусгай зөвшөөрөл</a:t>
                      </a:r>
                      <a:endParaRPr lang="en-US" sz="1100" dirty="0">
                        <a:solidFill>
                          <a:schemeClr val="bg1"/>
                        </a:solidFill>
                        <a:latin typeface="Arial" pitchFamily="34" charset="0"/>
                        <a:cs typeface="Arial" pitchFamily="34" charset="0"/>
                      </a:endParaRPr>
                    </a:p>
                  </a:txBody>
                  <a:tcPr marL="68580" marR="68580" marT="34290" marB="34290">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67128">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Төрөл</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smtClean="0">
                          <a:solidFill>
                            <a:srgbClr val="000000"/>
                          </a:solidFill>
                          <a:latin typeface="Arial" pitchFamily="34" charset="0"/>
                          <a:ea typeface="Times New Roman"/>
                          <a:cs typeface="Arial" pitchFamily="34" charset="0"/>
                        </a:rPr>
                        <a:t>Эзэмшигчийн</a:t>
                      </a:r>
                      <a:r>
                        <a:rPr lang="mn-MN" sz="900" b="1" baseline="0" dirty="0" smtClean="0">
                          <a:solidFill>
                            <a:srgbClr val="000000"/>
                          </a:solidFill>
                          <a:latin typeface="Arial" pitchFamily="34" charset="0"/>
                          <a:ea typeface="Times New Roman"/>
                          <a:cs typeface="Arial" pitchFamily="34" charset="0"/>
                        </a:rPr>
                        <a:t> нэр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Тусгай зөвшөөрлийг олгосон байгууллага, огноо</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b="1" dirty="0">
                          <a:solidFill>
                            <a:srgbClr val="000000"/>
                          </a:solidFill>
                          <a:latin typeface="Arial" pitchFamily="34" charset="0"/>
                          <a:ea typeface="Times New Roman"/>
                          <a:cs typeface="Arial" pitchFamily="34" charset="0"/>
                        </a:rPr>
                        <a:t>Т</a:t>
                      </a:r>
                      <a:r>
                        <a:rPr lang="en-US" sz="900" b="1" dirty="0" err="1">
                          <a:solidFill>
                            <a:srgbClr val="000000"/>
                          </a:solidFill>
                          <a:latin typeface="Arial" pitchFamily="34" charset="0"/>
                          <a:ea typeface="Times New Roman"/>
                          <a:cs typeface="Arial" pitchFamily="34" charset="0"/>
                        </a:rPr>
                        <a:t>айлбар</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567128">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1</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Зохиогчийн эрх</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smtClean="0">
                          <a:solidFill>
                            <a:srgbClr val="000000"/>
                          </a:solidFill>
                          <a:latin typeface="Arial" pitchFamily="34" charset="0"/>
                          <a:ea typeface="Times New Roman"/>
                          <a:cs typeface="Arial" pitchFamily="34" charset="0"/>
                        </a:rPr>
                        <a:t>Д.Болд</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ctr">
                        <a:lnSpc>
                          <a:spcPct val="115000"/>
                        </a:lnSpc>
                        <a:spcAft>
                          <a:spcPts val="0"/>
                        </a:spcAft>
                      </a:pPr>
                      <a:r>
                        <a:rPr lang="mn-MN" sz="900" dirty="0">
                          <a:solidFill>
                            <a:srgbClr val="000000"/>
                          </a:solidFill>
                          <a:latin typeface="Arial" pitchFamily="34" charset="0"/>
                          <a:ea typeface="Times New Roman"/>
                          <a:cs typeface="Arial" pitchFamily="34" charset="0"/>
                        </a:rPr>
                        <a:t>Оюуны өмчийн газар, 2010 он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c>
                  <a:txBody>
                    <a:bodyPr/>
                    <a:lstStyle/>
                    <a:p>
                      <a:pPr algn="just">
                        <a:lnSpc>
                          <a:spcPct val="115000"/>
                        </a:lnSpc>
                        <a:spcAft>
                          <a:spcPts val="0"/>
                        </a:spcAft>
                      </a:pPr>
                      <a:r>
                        <a:rPr lang="mn-MN" sz="900" dirty="0">
                          <a:solidFill>
                            <a:srgbClr val="000000"/>
                          </a:solidFill>
                          <a:latin typeface="Arial" pitchFamily="34" charset="0"/>
                          <a:ea typeface="Times New Roman"/>
                          <a:cs typeface="Arial" pitchFamily="34" charset="0"/>
                        </a:rPr>
                        <a:t>“Ухаарлын хишиг” ном бичиж зохиогчийн эрх авсан.</a:t>
                      </a:r>
                      <a:endParaRPr lang="en-US" sz="900" dirty="0">
                        <a:solidFill>
                          <a:srgbClr val="000000"/>
                        </a:solidFill>
                        <a:latin typeface="Arial" pitchFamily="34" charset="0"/>
                        <a:ea typeface="Times New Roman"/>
                        <a:cs typeface="Arial" pitchFamily="34" charset="0"/>
                      </a:endParaRPr>
                    </a:p>
                  </a:txBody>
                  <a:tcPr marL="51435" marR="51435" marT="0" marB="0" anchor="ctr">
                    <a:solidFill>
                      <a:schemeClr val="bg1"/>
                    </a:solidFill>
                  </a:tcPr>
                </a:tc>
              </a:tr>
              <a:tr h="1864028">
                <a:tc gridSpan="5">
                  <a:txBody>
                    <a:bodyPr/>
                    <a:lstStyle/>
                    <a:p>
                      <a:pPr algn="just"/>
                      <a:r>
                        <a:rPr kumimoji="0" lang="mn-MN" sz="1100" b="0" kern="1200" dirty="0" smtClean="0">
                          <a:solidFill>
                            <a:schemeClr val="tx1"/>
                          </a:solidFill>
                          <a:effectLst/>
                          <a:latin typeface="Arial" panose="020B0604020202020204" pitchFamily="34" charset="0"/>
                          <a:ea typeface="+mn-ea"/>
                          <a:cs typeface="Arial" panose="020B0604020202020204" pitchFamily="34" charset="0"/>
                        </a:rPr>
                        <a:t>Тайлбар:</a:t>
                      </a:r>
                      <a:r>
                        <a:rPr kumimoji="0" lang="mn-MN" sz="1100" b="0" kern="1200" baseline="0" dirty="0" smtClean="0">
                          <a:solidFill>
                            <a:schemeClr val="tx1"/>
                          </a:solidFill>
                          <a:effectLst/>
                          <a:latin typeface="Arial" panose="020B0604020202020204" pitchFamily="34" charset="0"/>
                          <a:ea typeface="+mn-ea"/>
                          <a:cs typeface="Arial" panose="020B0604020202020204" pitchFamily="34" charset="0"/>
                        </a:rPr>
                        <a:t> </a:t>
                      </a:r>
                      <a:r>
                        <a:rPr kumimoji="0" lang="mn-MN" sz="1100" b="0" kern="1200" dirty="0" smtClean="0">
                          <a:solidFill>
                            <a:schemeClr val="tx1"/>
                          </a:solidFill>
                          <a:effectLst/>
                          <a:latin typeface="Arial" panose="020B0604020202020204" pitchFamily="34" charset="0"/>
                          <a:ea typeface="+mn-ea"/>
                          <a:cs typeface="Arial" panose="020B0604020202020204" pitchFamily="34" charset="0"/>
                        </a:rPr>
                        <a:t>Өөрийн болон гэр бүлийн гишүүний өмчлөл, эзэмшилд б</a:t>
                      </a:r>
                      <a:r>
                        <a:rPr kumimoji="0" lang="en-US" sz="1100" b="0" kern="1200" dirty="0" err="1" smtClean="0">
                          <a:solidFill>
                            <a:schemeClr val="tx1"/>
                          </a:solidFill>
                          <a:effectLst/>
                          <a:latin typeface="Arial" panose="020B0604020202020204" pitchFamily="34" charset="0"/>
                          <a:ea typeface="+mn-ea"/>
                          <a:cs typeface="Arial" panose="020B0604020202020204" pitchFamily="34" charset="0"/>
                        </a:rPr>
                        <a:t>айгаа</a:t>
                      </a:r>
                      <a:r>
                        <a:rPr kumimoji="0" lang="mn-MN" sz="1100" b="0" kern="1200" baseline="0" dirty="0" smtClean="0">
                          <a:solidFill>
                            <a:schemeClr val="tx1"/>
                          </a:solidFill>
                          <a:effectLst/>
                          <a:latin typeface="Arial" panose="020B0604020202020204" pitchFamily="34" charset="0"/>
                          <a:ea typeface="+mn-ea"/>
                          <a:cs typeface="Arial" panose="020B0604020202020204" pitchFamily="34" charset="0"/>
                        </a:rPr>
                        <a:t> зохиогчийн</a:t>
                      </a:r>
                      <a:r>
                        <a:rPr kumimoji="0" lang="mn-MN" sz="1100" b="0" kern="1200" dirty="0" smtClean="0">
                          <a:solidFill>
                            <a:schemeClr val="tx1"/>
                          </a:solidFill>
                          <a:effectLst/>
                          <a:latin typeface="Arial" panose="020B0604020202020204" pitchFamily="34" charset="0"/>
                          <a:ea typeface="+mn-ea"/>
                          <a:cs typeface="Arial" panose="020B0604020202020204" pitchFamily="34" charset="0"/>
                        </a:rPr>
                        <a:t> эрх, патент, тусгай зөвшөөрлийг мэдүүлнэ. </a:t>
                      </a:r>
                      <a:endParaRPr kumimoji="0" lang="en-US" sz="1100" b="0" kern="1200" dirty="0" smtClean="0">
                        <a:solidFill>
                          <a:schemeClr val="tx1"/>
                        </a:solidFill>
                        <a:effectLst/>
                        <a:latin typeface="Arial" panose="020B0604020202020204" pitchFamily="34" charset="0"/>
                        <a:ea typeface="+mn-ea"/>
                        <a:cs typeface="Arial" panose="020B0604020202020204" pitchFamily="34" charset="0"/>
                      </a:endParaRPr>
                    </a:p>
                    <a:p>
                      <a:pPr algn="just"/>
                      <a:endParaRPr kumimoji="0" lang="en-US" sz="1100" b="0" kern="1200" dirty="0" smtClean="0">
                        <a:solidFill>
                          <a:schemeClr val="tx1"/>
                        </a:solidFill>
                        <a:effectLst/>
                        <a:latin typeface="Arial" panose="020B0604020202020204" pitchFamily="34" charset="0"/>
                        <a:ea typeface="+mn-ea"/>
                        <a:cs typeface="Arial" panose="020B0604020202020204" pitchFamily="34" charset="0"/>
                      </a:endParaRPr>
                    </a:p>
                    <a:p>
                      <a:r>
                        <a:rPr kumimoji="0" lang="mn-MN" sz="1100" kern="1200" dirty="0" smtClean="0">
                          <a:solidFill>
                            <a:schemeClr val="tx1"/>
                          </a:solidFill>
                          <a:effectLst/>
                          <a:latin typeface="Arial" panose="020B0604020202020204" pitchFamily="34" charset="0"/>
                          <a:ea typeface="+mn-ea"/>
                          <a:cs typeface="Arial" panose="020B0604020202020204" pitchFamily="34" charset="0"/>
                        </a:rPr>
                        <a:t> </a:t>
                      </a:r>
                    </a:p>
                    <a:p>
                      <a:r>
                        <a:rPr kumimoji="0" lang="mn-MN" sz="1100" kern="1200" dirty="0" smtClean="0">
                          <a:solidFill>
                            <a:schemeClr val="tx1"/>
                          </a:solidFill>
                          <a:effectLst/>
                          <a:latin typeface="Arial" panose="020B0604020202020204" pitchFamily="34" charset="0"/>
                          <a:ea typeface="+mn-ea"/>
                          <a:cs typeface="Arial" panose="020B0604020202020204" pitchFamily="34" charset="0"/>
                        </a:rPr>
                        <a:t>                            Мэдүүлгийг</a:t>
                      </a:r>
                      <a:r>
                        <a:rPr kumimoji="0" lang="mn-MN" sz="1100" kern="1200" baseline="0" dirty="0" smtClean="0">
                          <a:solidFill>
                            <a:schemeClr val="tx1"/>
                          </a:solidFill>
                          <a:effectLst/>
                          <a:latin typeface="Arial" panose="020B0604020202020204" pitchFamily="34" charset="0"/>
                          <a:ea typeface="+mn-ea"/>
                          <a:cs typeface="Arial" panose="020B0604020202020204" pitchFamily="34" charset="0"/>
                        </a:rPr>
                        <a:t> үнэн зөв мэдүүлсэн </a:t>
                      </a:r>
                      <a:r>
                        <a:rPr kumimoji="0" lang="mn-MN" sz="1100" i="1" kern="1200" baseline="0" dirty="0" smtClean="0">
                          <a:solidFill>
                            <a:schemeClr val="accent5">
                              <a:lumMod val="50000"/>
                            </a:schemeClr>
                          </a:solidFill>
                          <a:effectLst/>
                          <a:latin typeface="Arial" panose="020B0604020202020204" pitchFamily="34" charset="0"/>
                          <a:ea typeface="+mn-ea"/>
                          <a:cs typeface="Arial" panose="020B0604020202020204" pitchFamily="34" charset="0"/>
                        </a:rPr>
                        <a:t>:        Д.Болд        </a:t>
                      </a:r>
                      <a:r>
                        <a:rPr kumimoji="0" lang="mn-MN" sz="1100" kern="1200" baseline="0" dirty="0" smtClean="0">
                          <a:solidFill>
                            <a:schemeClr val="tx1"/>
                          </a:solidFill>
                          <a:effectLst/>
                          <a:latin typeface="Arial" panose="020B0604020202020204" pitchFamily="34" charset="0"/>
                          <a:ea typeface="+mn-ea"/>
                          <a:cs typeface="Arial" panose="020B0604020202020204" pitchFamily="34" charset="0"/>
                        </a:rPr>
                        <a:t>/  Д.Болд/</a:t>
                      </a:r>
                    </a:p>
                    <a:p>
                      <a:r>
                        <a:rPr kumimoji="0" lang="mn-MN" sz="1100" kern="1200" baseline="0" dirty="0" smtClean="0">
                          <a:solidFill>
                            <a:schemeClr val="tx1"/>
                          </a:solidFill>
                          <a:effectLst/>
                          <a:latin typeface="Arial" panose="020B0604020202020204" pitchFamily="34" charset="0"/>
                          <a:ea typeface="+mn-ea"/>
                          <a:cs typeface="Arial" panose="020B0604020202020204" pitchFamily="34" charset="0"/>
                        </a:rPr>
                        <a:t>                                                                                      / гарын үсэг /   /гарын үсгийн тайлал/</a:t>
                      </a:r>
                    </a:p>
                    <a:p>
                      <a:endParaRPr kumimoji="0" lang="mn-MN" sz="1100" kern="1200" baseline="0" dirty="0" smtClean="0">
                        <a:solidFill>
                          <a:schemeClr val="tx1"/>
                        </a:solidFill>
                        <a:effectLst/>
                        <a:latin typeface="Arial" panose="020B0604020202020204" pitchFamily="34" charset="0"/>
                        <a:ea typeface="+mn-ea"/>
                        <a:cs typeface="Arial" panose="020B0604020202020204" pitchFamily="34" charset="0"/>
                      </a:endParaRPr>
                    </a:p>
                    <a:p>
                      <a:endParaRPr kumimoji="0" lang="mn-MN" sz="1100" kern="1200" baseline="0" dirty="0" smtClean="0">
                        <a:solidFill>
                          <a:schemeClr val="tx1"/>
                        </a:solidFill>
                        <a:effectLst/>
                        <a:latin typeface="Arial" panose="020B0604020202020204" pitchFamily="34" charset="0"/>
                        <a:ea typeface="+mn-ea"/>
                        <a:cs typeface="Arial" panose="020B0604020202020204" pitchFamily="34" charset="0"/>
                      </a:endParaRPr>
                    </a:p>
                    <a:p>
                      <a:r>
                        <a:rPr kumimoji="0" lang="mn-MN" sz="1100" kern="1200" dirty="0" smtClean="0">
                          <a:solidFill>
                            <a:schemeClr val="tx1"/>
                          </a:solidFill>
                          <a:effectLst/>
                          <a:latin typeface="Arial" panose="020B0604020202020204" pitchFamily="34" charset="0"/>
                          <a:ea typeface="+mn-ea"/>
                          <a:cs typeface="Arial" panose="020B0604020202020204" pitchFamily="34" charset="0"/>
                        </a:rPr>
                        <a:t>                                                   </a:t>
                      </a:r>
                      <a:r>
                        <a:rPr kumimoji="0" lang="en-US" sz="1100" kern="1200" dirty="0" smtClean="0">
                          <a:solidFill>
                            <a:schemeClr val="tx1"/>
                          </a:solidFill>
                          <a:effectLst/>
                          <a:latin typeface="Arial" panose="020B0604020202020204" pitchFamily="34" charset="0"/>
                          <a:ea typeface="+mn-ea"/>
                          <a:cs typeface="Arial" panose="020B0604020202020204" pitchFamily="34" charset="0"/>
                        </a:rPr>
                        <a:t>                           </a:t>
                      </a:r>
                      <a:r>
                        <a:rPr kumimoji="0" lang="mn-MN" sz="1100" kern="1200" dirty="0" smtClean="0">
                          <a:solidFill>
                            <a:schemeClr val="tx1"/>
                          </a:solidFill>
                          <a:effectLst/>
                          <a:latin typeface="Arial" panose="020B0604020202020204" pitchFamily="34" charset="0"/>
                          <a:ea typeface="+mn-ea"/>
                          <a:cs typeface="Arial" panose="020B0604020202020204" pitchFamily="34" charset="0"/>
                        </a:rPr>
                        <a:t> 2017</a:t>
                      </a:r>
                      <a:r>
                        <a:rPr kumimoji="0" lang="mn-MN" sz="1100" kern="1200" baseline="0" dirty="0" smtClean="0">
                          <a:solidFill>
                            <a:schemeClr val="tx1"/>
                          </a:solidFill>
                          <a:effectLst/>
                          <a:latin typeface="Arial" panose="020B0604020202020204" pitchFamily="34" charset="0"/>
                          <a:ea typeface="+mn-ea"/>
                          <a:cs typeface="Arial" panose="020B0604020202020204" pitchFamily="34" charset="0"/>
                        </a:rPr>
                        <a:t> оны 01 дүгээр сарын 04-ний өдөр</a:t>
                      </a:r>
                      <a:endParaRPr kumimoji="0" lang="en-US" sz="11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mpd="sng">
                      <a:noFill/>
                    </a:lnL>
                    <a:lnR w="12700" cmpd="sng">
                      <a:noFill/>
                    </a:lnR>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3754">
                <a:tc gridSpan="5">
                  <a:txBody>
                    <a:bodyPr/>
                    <a:lstStyle/>
                    <a:p>
                      <a:endParaRPr lang="en-US" sz="900" dirty="0">
                        <a:latin typeface="Arial" pitchFamily="34" charset="0"/>
                        <a:cs typeface="Arial" pitchFamily="34" charset="0"/>
                      </a:endParaRPr>
                    </a:p>
                  </a:txBody>
                  <a:tcPr marL="68580" marR="68580" marT="34290" marB="34290">
                    <a:lnL w="12700" cmpd="sng">
                      <a:noFill/>
                    </a:lnL>
                    <a:lnR w="12700" cmpd="sng">
                      <a:noFill/>
                    </a:lnR>
                    <a:lnT w="12700" cmpd="sng">
                      <a:noFill/>
                    </a:lnT>
                    <a:lnB w="12700" cmpd="sng">
                      <a:noFill/>
                    </a:lnB>
                    <a:solidFill>
                      <a:schemeClr val="bg1"/>
                    </a:solidFill>
                  </a:tcPr>
                </a:tc>
                <a:tc hMerge="1">
                  <a:txBody>
                    <a:bodyPr/>
                    <a:lstStyle/>
                    <a:p>
                      <a:endParaRPr lang="en-US" sz="1200" dirty="0">
                        <a:latin typeface="Arial" pitchFamily="34" charset="0"/>
                        <a:cs typeface="Arial" pitchFamily="34" charset="0"/>
                      </a:endParaRPr>
                    </a:p>
                  </a:txBody>
                  <a:tcPr>
                    <a:lnT w="12700" cmpd="sng">
                      <a:noFill/>
                    </a:lnT>
                    <a:lnB w="12700" cmpd="sng">
                      <a:noFill/>
                    </a:lnB>
                  </a:tcPr>
                </a:tc>
                <a:tc hMerge="1">
                  <a:txBody>
                    <a:bodyPr/>
                    <a:lstStyle/>
                    <a:p>
                      <a:endParaRPr lang="en-US" sz="1200" dirty="0">
                        <a:latin typeface="Arial" pitchFamily="34" charset="0"/>
                        <a:cs typeface="Arial" pitchFamily="34" charset="0"/>
                      </a:endParaRPr>
                    </a:p>
                  </a:txBody>
                  <a:tcPr>
                    <a:lnT w="12700" cmpd="sng">
                      <a:noFill/>
                    </a:lnT>
                    <a:lnB w="12700" cmpd="sng">
                      <a:noFill/>
                    </a:lnB>
                  </a:tcPr>
                </a:tc>
                <a:tc hMerge="1">
                  <a:txBody>
                    <a:bodyPr/>
                    <a:lstStyle/>
                    <a:p>
                      <a:endParaRPr lang="en-US" sz="1200" dirty="0">
                        <a:latin typeface="Arial" pitchFamily="34" charset="0"/>
                        <a:cs typeface="Arial" pitchFamily="34" charset="0"/>
                      </a:endParaRPr>
                    </a:p>
                  </a:txBody>
                  <a:tcPr>
                    <a:lnT w="12700" cmpd="sng">
                      <a:noFill/>
                    </a:lnT>
                    <a:lnB w="12700" cmpd="sng">
                      <a:noFill/>
                    </a:lnB>
                  </a:tcPr>
                </a:tc>
                <a:tc hMerge="1">
                  <a:txBody>
                    <a:bodyPr/>
                    <a:lstStyle/>
                    <a:p>
                      <a:endParaRPr lang="en-US" sz="1200" dirty="0">
                        <a:latin typeface="Arial" pitchFamily="34" charset="0"/>
                        <a:cs typeface="Arial" pitchFamily="34" charset="0"/>
                      </a:endParaRPr>
                    </a:p>
                  </a:txBody>
                  <a:tcPr>
                    <a:lnT w="12700" cmpd="sng">
                      <a:noFill/>
                    </a:lnT>
                    <a:lnB w="12700" cmpd="sng">
                      <a:noFill/>
                    </a:lnB>
                  </a:tcPr>
                </a:tc>
              </a:tr>
              <a:tr h="25375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68580" marR="68580" marT="34290" marB="34290">
                    <a:lnL w="12700" cmpd="sng">
                      <a:noFill/>
                    </a:lnL>
                    <a:lnR w="12700" cmpd="sng">
                      <a:noFill/>
                    </a:lnR>
                    <a:lnT w="12700" cmpd="sng">
                      <a:noFill/>
                    </a:lnT>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3754">
                <a:tc gridSpan="5">
                  <a:txBody>
                    <a:bodyPr/>
                    <a:lstStyle/>
                    <a:p>
                      <a:endParaRPr lang="en-US" sz="900" dirty="0">
                        <a:latin typeface="Arial" pitchFamily="34" charset="0"/>
                        <a:cs typeface="Arial" pitchFamily="34" charset="0"/>
                      </a:endParaRPr>
                    </a:p>
                  </a:txBody>
                  <a:tcPr marL="68580" marR="68580" marT="34290" marB="34290">
                    <a:lnL w="12700" cmpd="sng">
                      <a:noFill/>
                    </a:lnL>
                    <a:lnR w="12700" cmpd="sng">
                      <a:noFill/>
                    </a:lnR>
                    <a:lnT w="12700" cmpd="sng">
                      <a:noFill/>
                    </a:lnT>
                    <a:lnB w="12700" cmpd="sng">
                      <a:noFill/>
                    </a:lnB>
                    <a:solidFill>
                      <a:schemeClr val="bg1"/>
                    </a:solidFill>
                  </a:tcPr>
                </a:tc>
                <a:tc hMerge="1">
                  <a:txBody>
                    <a:bodyPr/>
                    <a:lstStyle/>
                    <a:p>
                      <a:endParaRPr lang="en-US" sz="1200" dirty="0">
                        <a:latin typeface="Arial" pitchFamily="34" charset="0"/>
                        <a:cs typeface="Arial" pitchFamily="34" charset="0"/>
                      </a:endParaRPr>
                    </a:p>
                  </a:txBody>
                  <a:tcPr>
                    <a:lnT w="12700" cmpd="sng">
                      <a:noFill/>
                    </a:lnT>
                    <a:lnB w="12700" cmpd="sng">
                      <a:noFill/>
                    </a:lnB>
                  </a:tcPr>
                </a:tc>
                <a:tc hMerge="1">
                  <a:txBody>
                    <a:bodyPr/>
                    <a:lstStyle/>
                    <a:p>
                      <a:endParaRPr lang="en-US" sz="1200" dirty="0">
                        <a:latin typeface="Arial" pitchFamily="34" charset="0"/>
                        <a:cs typeface="Arial" pitchFamily="34" charset="0"/>
                      </a:endParaRPr>
                    </a:p>
                  </a:txBody>
                  <a:tcPr>
                    <a:lnT w="12700" cmpd="sng">
                      <a:noFill/>
                    </a:lnT>
                    <a:lnB w="12700" cmpd="sng">
                      <a:noFill/>
                    </a:lnB>
                  </a:tcPr>
                </a:tc>
                <a:tc hMerge="1">
                  <a:txBody>
                    <a:bodyPr/>
                    <a:lstStyle/>
                    <a:p>
                      <a:endParaRPr lang="en-US" sz="1200" dirty="0">
                        <a:latin typeface="Arial" pitchFamily="34" charset="0"/>
                        <a:cs typeface="Arial" pitchFamily="34" charset="0"/>
                      </a:endParaRPr>
                    </a:p>
                  </a:txBody>
                  <a:tcPr>
                    <a:lnT w="12700" cmpd="sng">
                      <a:noFill/>
                    </a:lnT>
                    <a:lnB w="12700" cmpd="sng">
                      <a:noFill/>
                    </a:lnB>
                  </a:tcPr>
                </a:tc>
                <a:tc hMerge="1">
                  <a:txBody>
                    <a:bodyPr/>
                    <a:lstStyle/>
                    <a:p>
                      <a:endParaRPr lang="en-US" sz="1200" dirty="0">
                        <a:latin typeface="Arial" pitchFamily="34" charset="0"/>
                        <a:cs typeface="Arial" pitchFamily="34" charset="0"/>
                      </a:endParaRPr>
                    </a:p>
                  </a:txBody>
                  <a:tcPr>
                    <a:lnT w="12700" cmpd="sng">
                      <a:noFill/>
                    </a:lnT>
                    <a:lnB w="12700" cmpd="sng">
                      <a:noFill/>
                    </a:lnB>
                  </a:tcPr>
                </a:tc>
              </a:tr>
              <a:tr h="349694">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kern="1200" dirty="0" smtClean="0">
                        <a:solidFill>
                          <a:schemeClr val="tx1"/>
                        </a:solidFill>
                        <a:latin typeface="Arial" pitchFamily="34" charset="0"/>
                        <a:ea typeface="+mn-ea"/>
                        <a:cs typeface="Arial" pitchFamily="34" charset="0"/>
                      </a:endParaRPr>
                    </a:p>
                  </a:txBody>
                  <a:tcPr marL="68580" marR="68580" marT="34290" marB="34290">
                    <a:lnL w="12700" cmpd="sng">
                      <a:noFill/>
                    </a:lnL>
                    <a:lnR w="12700" cmpd="sng">
                      <a:noFill/>
                    </a:lnR>
                    <a:lnT w="12700" cmpd="sng">
                      <a:noFill/>
                    </a:lnT>
                    <a:lnB w="12700" cmpd="sng">
                      <a:noFill/>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72750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86700" cy="1325563"/>
          </a:xfrm>
        </p:spPr>
        <p:txBody>
          <a:bodyPr/>
          <a:lstStyle/>
          <a:p>
            <a:pPr algn="ctr"/>
            <a:r>
              <a:rPr lang="mn-MN" sz="2400" dirty="0" smtClean="0">
                <a:solidFill>
                  <a:schemeClr val="accent2">
                    <a:lumMod val="75000"/>
                  </a:schemeClr>
                </a:solidFill>
                <a:latin typeface="Arial" panose="020B0604020202020204" pitchFamily="34" charset="0"/>
                <a:cs typeface="Arial" panose="020B0604020202020204" pitchFamily="34" charset="0"/>
              </a:rPr>
              <a:t>ХАСХОМ-ИЙГ МЭДҮҮЛЭХЭД </a:t>
            </a:r>
            <a:br>
              <a:rPr lang="mn-MN" sz="2400" dirty="0" smtClean="0">
                <a:solidFill>
                  <a:schemeClr val="accent2">
                    <a:lumMod val="75000"/>
                  </a:schemeClr>
                </a:solidFill>
                <a:latin typeface="Arial" panose="020B0604020202020204" pitchFamily="34" charset="0"/>
                <a:cs typeface="Arial" panose="020B0604020202020204" pitchFamily="34" charset="0"/>
              </a:rPr>
            </a:br>
            <a:r>
              <a:rPr lang="mn-MN" sz="2400" dirty="0" smtClean="0">
                <a:solidFill>
                  <a:schemeClr val="accent2">
                    <a:lumMod val="75000"/>
                  </a:schemeClr>
                </a:solidFill>
                <a:latin typeface="Arial" panose="020B0604020202020204" pitchFamily="34" charset="0"/>
                <a:cs typeface="Arial" panose="020B0604020202020204" pitchFamily="34" charset="0"/>
              </a:rPr>
              <a:t>АНХААРАХ АСУУДЛУУД</a:t>
            </a:r>
            <a:endParaRPr lang="en-US" sz="2400" dirty="0">
              <a:solidFill>
                <a:schemeClr val="accent2">
                  <a:lumMod val="75000"/>
                </a:schemeClr>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336406"/>
              </p:ext>
            </p:extLst>
          </p:nvPr>
        </p:nvGraphicFramePr>
        <p:xfrm>
          <a:off x="609600" y="1371600"/>
          <a:ext cx="8077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804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27546" y="2209800"/>
            <a:ext cx="8434317" cy="411480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mn-MN" sz="1800" dirty="0">
                <a:latin typeface="Arial" panose="020B0604020202020204" pitchFamily="34" charset="0"/>
                <a:cs typeface="Arial" panose="020B0604020202020204" pitchFamily="34" charset="0"/>
              </a:rPr>
              <a:t>Мэдүүлгийн </a:t>
            </a:r>
            <a:r>
              <a:rPr lang="mn-MN" sz="1800" dirty="0" smtClean="0">
                <a:latin typeface="Arial" panose="020B0604020202020204" pitchFamily="34" charset="0"/>
                <a:cs typeface="Arial" panose="020B0604020202020204" pitchFamily="34" charset="0"/>
              </a:rPr>
              <a:t>хамрах </a:t>
            </a:r>
            <a:r>
              <a:rPr lang="mn-MN" sz="1800" dirty="0">
                <a:latin typeface="Arial" panose="020B0604020202020204" pitchFamily="34" charset="0"/>
                <a:cs typeface="Arial" panose="020B0604020202020204" pitchFamily="34" charset="0"/>
              </a:rPr>
              <a:t>болон томилогдсон </a:t>
            </a:r>
            <a:r>
              <a:rPr lang="mn-MN" sz="1800" dirty="0" smtClean="0">
                <a:latin typeface="Arial" panose="020B0604020202020204" pitchFamily="34" charset="0"/>
                <a:cs typeface="Arial" panose="020B0604020202020204" pitchFamily="34" charset="0"/>
              </a:rPr>
              <a:t>огноо</a:t>
            </a:r>
          </a:p>
          <a:p>
            <a:pPr marL="0" indent="0" algn="just">
              <a:spcBef>
                <a:spcPts val="0"/>
              </a:spcBef>
              <a:buNone/>
            </a:pPr>
            <a:endParaRPr lang="mn-MN" sz="1800" dirty="0">
              <a:latin typeface="Arial" panose="020B0604020202020204" pitchFamily="34" charset="0"/>
              <a:cs typeface="Arial" panose="020B0604020202020204" pitchFamily="34" charset="0"/>
            </a:endParaRPr>
          </a:p>
          <a:p>
            <a:pPr algn="just">
              <a:spcBef>
                <a:spcPts val="0"/>
              </a:spcBef>
            </a:pPr>
            <a:r>
              <a:rPr lang="mn-MN" sz="1800" dirty="0" smtClean="0">
                <a:latin typeface="Arial" panose="020B0604020202020204" pitchFamily="34" charset="0"/>
                <a:cs typeface="Arial" panose="020B0604020202020204" pitchFamily="34" charset="0"/>
              </a:rPr>
              <a:t>Мэдүүлэг </a:t>
            </a:r>
            <a:r>
              <a:rPr lang="mn-MN" sz="1800" dirty="0">
                <a:latin typeface="Arial" panose="020B0604020202020204" pitchFamily="34" charset="0"/>
                <a:cs typeface="Arial" panose="020B0604020202020204" pitchFamily="34" charset="0"/>
              </a:rPr>
              <a:t>гаргах </a:t>
            </a:r>
            <a:r>
              <a:rPr lang="mn-MN" sz="1800" dirty="0" smtClean="0">
                <a:latin typeface="Arial" panose="020B0604020202020204" pitchFamily="34" charset="0"/>
                <a:cs typeface="Arial" panose="020B0604020202020204" pitchFamily="34" charset="0"/>
              </a:rPr>
              <a:t>үндэслэлийг сонгуулах</a:t>
            </a:r>
          </a:p>
          <a:p>
            <a:pPr algn="just">
              <a:spcBef>
                <a:spcPts val="0"/>
              </a:spcBef>
            </a:pPr>
            <a:endParaRPr lang="mn-MN" sz="1800" dirty="0">
              <a:latin typeface="Arial" panose="020B0604020202020204" pitchFamily="34" charset="0"/>
              <a:cs typeface="Arial" panose="020B0604020202020204" pitchFamily="34" charset="0"/>
            </a:endParaRPr>
          </a:p>
          <a:p>
            <a:pPr algn="just">
              <a:spcBef>
                <a:spcPts val="0"/>
              </a:spcBef>
            </a:pPr>
            <a:r>
              <a:rPr lang="mn-MN" sz="1800" dirty="0" smtClean="0">
                <a:latin typeface="Arial" panose="020B0604020202020204" pitchFamily="34" charset="0"/>
                <a:cs typeface="Arial" panose="020B0604020202020204" pitchFamily="34" charset="0"/>
              </a:rPr>
              <a:t>Цахимд 2017 он гарангуут автоматаар эрх нээгдэнэ. 2015, 2015* гэж байгаа бол хэдэн хэдэн эрх үүснэ. Иймд мэдүүлэг гаргагчийн нэрсийн жагсаалтын дагуу хянаж, 2016 оны нэг л эрхийг үлдээж, бусдыг устгана. </a:t>
            </a:r>
          </a:p>
          <a:p>
            <a:pPr lvl="0" algn="just" eaLnBrk="0" hangingPunct="0">
              <a:buFontTx/>
              <a:buChar char="•"/>
            </a:pPr>
            <a:r>
              <a:rPr lang="mn-MN" sz="1800" kern="0" dirty="0" smtClean="0">
                <a:solidFill>
                  <a:srgbClr val="000000"/>
                </a:solidFill>
                <a:latin typeface="Arial" panose="020B0604020202020204" pitchFamily="34" charset="0"/>
                <a:cs typeface="Arial" panose="020B0604020202020204" pitchFamily="34" charset="0"/>
              </a:rPr>
              <a:t>Шинээр томилогдсон</a:t>
            </a:r>
            <a:r>
              <a:rPr lang="en-US" sz="1800" kern="0" dirty="0" smtClean="0">
                <a:solidFill>
                  <a:srgbClr val="000000"/>
                </a:solidFill>
                <a:latin typeface="Arial" panose="020B0604020202020204" pitchFamily="34" charset="0"/>
                <a:cs typeface="Arial" panose="020B0604020202020204" pitchFamily="34" charset="0"/>
              </a:rPr>
              <a:t> </a:t>
            </a:r>
            <a:r>
              <a:rPr lang="mn-MN" sz="1800" kern="0" dirty="0" smtClean="0">
                <a:solidFill>
                  <a:srgbClr val="000000"/>
                </a:solidFill>
                <a:latin typeface="Arial" panose="020B0604020202020204" pitchFamily="34" charset="0"/>
                <a:cs typeface="Arial" panose="020B0604020202020204" pitchFamily="34" charset="0"/>
              </a:rPr>
              <a:t>мэдүүлэг гаргагч томилогдсоны өмнөх жилийн мэдүүлгийг гаргасан эсэх. </a:t>
            </a:r>
            <a:r>
              <a:rPr lang="mn-MN" sz="900" kern="0" dirty="0" smtClean="0">
                <a:solidFill>
                  <a:srgbClr val="FF0000"/>
                </a:solidFill>
                <a:latin typeface="Arial" panose="020B0604020202020204" pitchFamily="34" charset="0"/>
                <a:cs typeface="Arial" panose="020B0604020202020204" pitchFamily="34" charset="0"/>
              </a:rPr>
              <a:t>/Жишээ нь 2016 оны 12 дугаар сарын 15-нд томилогдсон албан тушаалтан 2015* мэдүүлэг гаргана./</a:t>
            </a:r>
            <a:endParaRPr lang="mn-MN" sz="900" dirty="0" smtClean="0">
              <a:solidFill>
                <a:srgbClr val="FF0000"/>
              </a:solidFill>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
            </a:pPr>
            <a:endParaRPr lang="mn-MN" sz="900" dirty="0">
              <a:solidFill>
                <a:srgbClr val="FF0000"/>
              </a:solidFill>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
            </a:pPr>
            <a:r>
              <a:rPr lang="mn-MN" sz="1800" dirty="0" smtClean="0">
                <a:latin typeface="Arial" panose="020B0604020202020204" pitchFamily="34" charset="0"/>
                <a:cs typeface="Arial" panose="020B0604020202020204" pitchFamily="34" charset="0"/>
              </a:rPr>
              <a:t>Мэдүүлгийн маягтыг бүрэн, гүйцэд бөглөсөн эсэхийг хянах</a:t>
            </a:r>
            <a:endParaRPr lang="mn-MN" sz="1800" dirty="0">
              <a:latin typeface="Arial" panose="020B0604020202020204" pitchFamily="34" charset="0"/>
              <a:cs typeface="Arial" panose="020B0604020202020204" pitchFamily="34" charset="0"/>
            </a:endParaRPr>
          </a:p>
          <a:p>
            <a:pPr marL="0" indent="0" algn="just">
              <a:spcBef>
                <a:spcPts val="0"/>
              </a:spcBef>
              <a:buNone/>
            </a:pPr>
            <a:r>
              <a:rPr lang="mn-MN" sz="1800" dirty="0" smtClean="0">
                <a:latin typeface="Arial" panose="020B0604020202020204" pitchFamily="34" charset="0"/>
                <a:cs typeface="Arial" panose="020B0604020202020204" pitchFamily="34" charset="0"/>
              </a:rPr>
              <a:t>	</a:t>
            </a:r>
            <a:r>
              <a:rPr lang="mn-MN" sz="1800" dirty="0">
                <a:latin typeface="Arial" panose="020B0604020202020204" pitchFamily="34" charset="0"/>
                <a:cs typeface="Arial" panose="020B0604020202020204" pitchFamily="34" charset="0"/>
              </a:rPr>
              <a:t>	</a:t>
            </a:r>
            <a:endParaRPr lang="mn-MN" sz="1800" dirty="0" smtClean="0">
              <a:latin typeface="Arial" panose="020B0604020202020204" pitchFamily="34" charset="0"/>
              <a:cs typeface="Arial" panose="020B0604020202020204" pitchFamily="34" charset="0"/>
            </a:endParaRPr>
          </a:p>
          <a:p>
            <a:pPr marL="0" indent="0" algn="just">
              <a:spcBef>
                <a:spcPts val="0"/>
              </a:spcBef>
              <a:buNone/>
            </a:pPr>
            <a:endParaRPr lang="mn-MN" sz="1800" dirty="0">
              <a:latin typeface="Arial" panose="020B0604020202020204" pitchFamily="34" charset="0"/>
              <a:cs typeface="Arial" panose="020B0604020202020204" pitchFamily="34" charset="0"/>
            </a:endParaRPr>
          </a:p>
          <a:p>
            <a:pPr marL="0" indent="0" algn="just">
              <a:spcBef>
                <a:spcPts val="0"/>
              </a:spcBef>
              <a:buNone/>
            </a:pPr>
            <a:endParaRPr lang="mn-MN" sz="1800" dirty="0">
              <a:latin typeface="Arial" panose="020B0604020202020204" pitchFamily="34" charset="0"/>
              <a:cs typeface="Arial" panose="020B0604020202020204" pitchFamily="34" charset="0"/>
            </a:endParaRPr>
          </a:p>
          <a:p>
            <a:pPr algn="just">
              <a:spcBef>
                <a:spcPts val="0"/>
              </a:spcBef>
              <a:buNone/>
            </a:pPr>
            <a:r>
              <a:rPr lang="mn-MN" sz="1800" b="1" dirty="0">
                <a:latin typeface="Arial" panose="020B0604020202020204" pitchFamily="34" charset="0"/>
                <a:cs typeface="Arial" panose="020B0604020202020204" pitchFamily="34" charset="0"/>
              </a:rPr>
              <a:t>	</a:t>
            </a:r>
          </a:p>
          <a:p>
            <a:pPr algn="just">
              <a:spcBef>
                <a:spcPts val="0"/>
              </a:spcBef>
              <a:buNone/>
            </a:pPr>
            <a:r>
              <a:rPr lang="mn-MN" sz="1800" b="1" dirty="0">
                <a:latin typeface="Arial" panose="020B0604020202020204" pitchFamily="34" charset="0"/>
                <a:cs typeface="Arial" panose="020B0604020202020204" pitchFamily="34" charset="0"/>
              </a:rPr>
              <a:t>	</a:t>
            </a:r>
          </a:p>
          <a:p>
            <a:pPr algn="just">
              <a:spcBef>
                <a:spcPts val="0"/>
              </a:spcBef>
              <a:buNone/>
            </a:pPr>
            <a:r>
              <a:rPr lang="mn-MN" sz="1800" b="1" dirty="0">
                <a:latin typeface="Arial" panose="020B0604020202020204" pitchFamily="34" charset="0"/>
                <a:cs typeface="Arial" panose="020B0604020202020204" pitchFamily="34" charset="0"/>
              </a:rPr>
              <a:t>		</a:t>
            </a:r>
          </a:p>
          <a:p>
            <a:pPr algn="just">
              <a:spcBef>
                <a:spcPts val="0"/>
              </a:spcBef>
              <a:buNone/>
            </a:pPr>
            <a:endParaRPr lang="en-US" sz="1800" b="1" dirty="0">
              <a:latin typeface="Arial" pitchFamily="34" charset="0"/>
              <a:cs typeface="Arial" pitchFamily="34" charset="0"/>
            </a:endParaRPr>
          </a:p>
        </p:txBody>
      </p:sp>
      <p:sp>
        <p:nvSpPr>
          <p:cNvPr id="5" name="Rectangle 4"/>
          <p:cNvSpPr/>
          <p:nvPr/>
        </p:nvSpPr>
        <p:spPr>
          <a:xfrm>
            <a:off x="1086606" y="533400"/>
            <a:ext cx="6916196" cy="93102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68580" tIns="34290" rIns="68580" bIns="34290">
            <a:spAutoFit/>
          </a:bodyPr>
          <a:lstStyle/>
          <a:p>
            <a:pPr algn="ctr" eaLnBrk="0" fontAlgn="base" hangingPunct="0">
              <a:spcBef>
                <a:spcPct val="0"/>
              </a:spcBef>
              <a:spcAft>
                <a:spcPct val="0"/>
              </a:spcAft>
            </a:pPr>
            <a:r>
              <a:rPr lang="mn-MN" sz="28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ЭБАТ ХАСХОМ-ИЙГ ХҮЛЭЭЖ АВАХДАА АНХААРАХ АСУУДЛУУД:</a:t>
            </a:r>
            <a:endParaRPr lang="en-US"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8901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220" y="1831753"/>
            <a:ext cx="8390441" cy="3676079"/>
          </a:xfrm>
        </p:spPr>
        <p:txBody>
          <a:bodyPr>
            <a:normAutofit/>
          </a:bodyPr>
          <a:lstStyle/>
          <a:p>
            <a:pPr algn="just"/>
            <a:r>
              <a:rPr lang="mn-MN" i="1" dirty="0" smtClean="0">
                <a:solidFill>
                  <a:schemeClr val="accent1">
                    <a:lumMod val="50000"/>
                  </a:schemeClr>
                </a:solidFill>
                <a:latin typeface="Arial" panose="020B0604020202020204" pitchFamily="34" charset="0"/>
                <a:cs typeface="Arial" panose="020B0604020202020204" pitchFamily="34" charset="0"/>
              </a:rPr>
              <a:t>Хувийн ашиг сонирхлын мэдүүлэг болон хөрөнгө, орлогын мэдүүлгийн цахим систем /судалгаа, дүн шинжилгээ хийх, хяналт/-ийн  програм </a:t>
            </a:r>
            <a:r>
              <a:rPr lang="mn-MN" i="1" dirty="0">
                <a:solidFill>
                  <a:schemeClr val="accent1">
                    <a:lumMod val="50000"/>
                  </a:schemeClr>
                </a:solidFill>
                <a:latin typeface="Arial" panose="020B0604020202020204" pitchFamily="34" charset="0"/>
                <a:cs typeface="Arial" panose="020B0604020202020204" pitchFamily="34" charset="0"/>
              </a:rPr>
              <a:t>хангамжийг </a:t>
            </a:r>
            <a:r>
              <a:rPr lang="mn-MN" i="1" dirty="0" smtClean="0">
                <a:solidFill>
                  <a:schemeClr val="accent1">
                    <a:lumMod val="50000"/>
                  </a:schemeClr>
                </a:solidFill>
                <a:latin typeface="Arial" panose="020B0604020202020204" pitchFamily="34" charset="0"/>
                <a:cs typeface="Arial" panose="020B0604020202020204" pitchFamily="34" charset="0"/>
              </a:rPr>
              <a:t>сайжруулсан</a:t>
            </a:r>
            <a:r>
              <a:rPr lang="en-US" i="1" dirty="0" smtClean="0">
                <a:solidFill>
                  <a:schemeClr val="accent1">
                    <a:lumMod val="50000"/>
                  </a:schemeClr>
                </a:solidFill>
                <a:latin typeface="Arial" panose="020B0604020202020204" pitchFamily="34" charset="0"/>
                <a:cs typeface="Arial" panose="020B0604020202020204" pitchFamily="34" charset="0"/>
              </a:rPr>
              <a:t>;</a:t>
            </a:r>
            <a:endParaRPr lang="mn-MN" i="1" dirty="0" smtClean="0">
              <a:solidFill>
                <a:schemeClr val="accent1">
                  <a:lumMod val="50000"/>
                </a:schemeClr>
              </a:solidFill>
              <a:latin typeface="Arial" panose="020B0604020202020204" pitchFamily="34" charset="0"/>
              <a:cs typeface="Arial" panose="020B0604020202020204" pitchFamily="34" charset="0"/>
            </a:endParaRPr>
          </a:p>
          <a:p>
            <a:pPr algn="just"/>
            <a:r>
              <a:rPr lang="mn-MN" i="1" dirty="0" smtClean="0">
                <a:solidFill>
                  <a:schemeClr val="accent1">
                    <a:lumMod val="50000"/>
                  </a:schemeClr>
                </a:solidFill>
                <a:latin typeface="Arial" panose="020B0604020202020204" pitchFamily="34" charset="0"/>
                <a:cs typeface="Arial" panose="020B0604020202020204" pitchFamily="34" charset="0"/>
              </a:rPr>
              <a:t>Нийтийн албанд томилогдохоор нэр дэвшигчийн хувийн ашиг сонирхлын урьдчилсан мэдүүлэг </a:t>
            </a:r>
            <a:r>
              <a:rPr lang="en-US" i="1" dirty="0" smtClean="0">
                <a:solidFill>
                  <a:schemeClr val="accent1">
                    <a:lumMod val="50000"/>
                  </a:schemeClr>
                </a:solidFill>
                <a:latin typeface="Arial" panose="020B0604020202020204" pitchFamily="34" charset="0"/>
                <a:cs typeface="Arial" panose="020B0604020202020204" pitchFamily="34" charset="0"/>
              </a:rPr>
              <a:t>/</a:t>
            </a:r>
            <a:r>
              <a:rPr lang="mn-MN" i="1" dirty="0" smtClean="0">
                <a:solidFill>
                  <a:schemeClr val="accent1">
                    <a:lumMod val="50000"/>
                  </a:schemeClr>
                </a:solidFill>
                <a:latin typeface="Arial" panose="020B0604020202020204" pitchFamily="34" charset="0"/>
                <a:cs typeface="Arial" panose="020B0604020202020204" pitchFamily="34" charset="0"/>
              </a:rPr>
              <a:t>ХАСУМ/-ийг цахимаар бүртгэх</a:t>
            </a:r>
            <a:r>
              <a:rPr lang="en-US" i="1" dirty="0" smtClean="0">
                <a:solidFill>
                  <a:schemeClr val="accent1">
                    <a:lumMod val="50000"/>
                  </a:schemeClr>
                </a:solidFill>
                <a:latin typeface="Arial" panose="020B0604020202020204" pitchFamily="34" charset="0"/>
                <a:cs typeface="Arial" panose="020B0604020202020204" pitchFamily="34" charset="0"/>
              </a:rPr>
              <a:t>;</a:t>
            </a:r>
            <a:endParaRPr lang="mn-MN" i="1" dirty="0" smtClean="0">
              <a:solidFill>
                <a:schemeClr val="accent1">
                  <a:lumMod val="50000"/>
                </a:schemeClr>
              </a:solidFill>
              <a:latin typeface="Arial" panose="020B0604020202020204" pitchFamily="34" charset="0"/>
              <a:cs typeface="Arial" panose="020B0604020202020204" pitchFamily="34" charset="0"/>
            </a:endParaRPr>
          </a:p>
          <a:p>
            <a:r>
              <a:rPr lang="mn-MN" i="1" dirty="0" smtClean="0">
                <a:solidFill>
                  <a:schemeClr val="accent1">
                    <a:lumMod val="50000"/>
                  </a:schemeClr>
                </a:solidFill>
                <a:latin typeface="Arial" panose="020B0604020202020204" pitchFamily="34" charset="0"/>
                <a:cs typeface="Arial" panose="020B0604020202020204" pitchFamily="34" charset="0"/>
              </a:rPr>
              <a:t>ХАСУМ, ХАСХОМ-ийг “Баталгааны маягт”-аар бүртгэж авах</a:t>
            </a:r>
            <a:r>
              <a:rPr lang="en-US" i="1" dirty="0" smtClean="0">
                <a:solidFill>
                  <a:schemeClr val="accent1">
                    <a:lumMod val="50000"/>
                  </a:schemeClr>
                </a:solidFill>
                <a:latin typeface="Arial" panose="020B0604020202020204" pitchFamily="34" charset="0"/>
                <a:cs typeface="Arial" panose="020B0604020202020204" pitchFamily="34" charset="0"/>
              </a:rPr>
              <a:t>;</a:t>
            </a:r>
          </a:p>
          <a:p>
            <a:pPr algn="just"/>
            <a:r>
              <a:rPr lang="mn-MN" i="1" dirty="0">
                <a:solidFill>
                  <a:schemeClr val="accent1">
                    <a:lumMod val="50000"/>
                  </a:schemeClr>
                </a:solidFill>
                <a:latin typeface="Arial" panose="020B0604020202020204" pitchFamily="34" charset="0"/>
                <a:cs typeface="Arial" panose="020B0604020202020204" pitchFamily="34" charset="0"/>
              </a:rPr>
              <a:t>Н</a:t>
            </a:r>
            <a:r>
              <a:rPr lang="mn-MN" i="1" dirty="0" smtClean="0">
                <a:solidFill>
                  <a:schemeClr val="accent1">
                    <a:lumMod val="50000"/>
                  </a:schemeClr>
                </a:solidFill>
                <a:latin typeface="Arial" panose="020B0604020202020204" pitchFamily="34" charset="0"/>
                <a:cs typeface="Arial" panose="020B0604020202020204" pitchFamily="34" charset="0"/>
              </a:rPr>
              <a:t>ийт мэдүүлэг гаргагч, албан тушаалтнуудын ХАСХОМ-ийг  хууль тогтоомжид заасны дагуу олон нийтэд нээлттэй болгох.</a:t>
            </a:r>
            <a:endParaRPr lang="en-US" i="1" dirty="0" smtClean="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i="1"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546390" y="1139126"/>
            <a:ext cx="8244101" cy="3924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68580" tIns="34290" rIns="68580" bIns="34290">
            <a:spAutoFit/>
          </a:bodyPr>
          <a:lstStyle/>
          <a:p>
            <a:pPr algn="l"/>
            <a:r>
              <a:rPr lang="mn-MN" sz="2100" i="1"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ЦААШИД ХЭРЭГЖҮҮЛЭХ ҮЙЛ АЖИЛЛАГААНЫ ЧИГЛЭЛ :</a:t>
            </a:r>
            <a:endParaRPr lang="en-US" sz="2100" i="1"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7" name="Oval 6"/>
          <p:cNvSpPr/>
          <p:nvPr/>
        </p:nvSpPr>
        <p:spPr>
          <a:xfrm>
            <a:off x="409765" y="1198709"/>
            <a:ext cx="273251" cy="273250"/>
          </a:xfrm>
          <a:prstGeom prst="ellipse">
            <a:avLst/>
          </a:prstGeom>
          <a:solidFill>
            <a:schemeClr val="accent1">
              <a:lumMod val="40000"/>
              <a:lumOff val="60000"/>
            </a:schemeClr>
          </a:solidFill>
          <a:ln>
            <a:noFill/>
          </a:ln>
          <a:effectLst>
            <a:innerShdw blurRad="63500" dist="254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dirty="0">
              <a:solidFill>
                <a:prstClr val="white"/>
              </a:solidFill>
            </a:endParaRPr>
          </a:p>
        </p:txBody>
      </p:sp>
      <p:sp>
        <p:nvSpPr>
          <p:cNvPr id="8" name="Rectangle 7"/>
          <p:cNvSpPr/>
          <p:nvPr/>
        </p:nvSpPr>
        <p:spPr>
          <a:xfrm>
            <a:off x="-30707" y="5587726"/>
            <a:ext cx="9144000" cy="41302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mn-MN" sz="1350" b="1" dirty="0">
                <a:solidFill>
                  <a:prstClr val="white"/>
                </a:solidFill>
              </a:rPr>
              <a:t> </a:t>
            </a:r>
          </a:p>
        </p:txBody>
      </p:sp>
    </p:spTree>
    <p:extLst>
      <p:ext uri="{BB962C8B-B14F-4D97-AF65-F5344CB8AC3E}">
        <p14:creationId xmlns:p14="http://schemas.microsoft.com/office/powerpoint/2010/main" val="556580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7498080" cy="1143000"/>
          </a:xfrm>
        </p:spPr>
        <p:txBody>
          <a:bodyPr>
            <a:normAutofit/>
          </a:bodyPr>
          <a:lstStyle/>
          <a:p>
            <a:pPr algn="ctr"/>
            <a:r>
              <a:rPr lang="mn-MN" sz="3200" dirty="0" smtClean="0">
                <a:solidFill>
                  <a:schemeClr val="accent2"/>
                </a:solidFill>
                <a:latin typeface="Arial" pitchFamily="34" charset="0"/>
                <a:cs typeface="Arial" pitchFamily="34" charset="0"/>
              </a:rPr>
              <a:t>АНХААРАЛ ХАНДУУЛСАНД</a:t>
            </a:r>
            <a:br>
              <a:rPr lang="mn-MN" sz="3200" dirty="0" smtClean="0">
                <a:solidFill>
                  <a:schemeClr val="accent2"/>
                </a:solidFill>
                <a:latin typeface="Arial" pitchFamily="34" charset="0"/>
                <a:cs typeface="Arial" pitchFamily="34" charset="0"/>
              </a:rPr>
            </a:br>
            <a:r>
              <a:rPr lang="mn-MN" sz="3200" dirty="0" smtClean="0">
                <a:solidFill>
                  <a:schemeClr val="accent2"/>
                </a:solidFill>
                <a:latin typeface="Arial" pitchFamily="34" charset="0"/>
                <a:cs typeface="Arial" pitchFamily="34" charset="0"/>
              </a:rPr>
              <a:t>БАЯРЛАЛАА</a:t>
            </a:r>
            <a:endParaRPr lang="en-US" sz="3200" dirty="0">
              <a:solidFill>
                <a:schemeClr val="accent2"/>
              </a:solidFill>
              <a:latin typeface="Arial" pitchFamily="34" charset="0"/>
              <a:cs typeface="Arial" pitchFamily="34" charset="0"/>
            </a:endParaRPr>
          </a:p>
        </p:txBody>
      </p:sp>
      <p:pic>
        <p:nvPicPr>
          <p:cNvPr id="3" name="Picture 2"/>
          <p:cNvPicPr>
            <a:picLocks noChangeAspect="1"/>
          </p:cNvPicPr>
          <p:nvPr/>
        </p:nvPicPr>
        <p:blipFill>
          <a:blip r:embed="rId2"/>
          <a:stretch>
            <a:fillRect/>
          </a:stretch>
        </p:blipFill>
        <p:spPr>
          <a:xfrm>
            <a:off x="3810000" y="2895600"/>
            <a:ext cx="2164268" cy="3170195"/>
          </a:xfrm>
          <a:prstGeom prst="rect">
            <a:avLst/>
          </a:prstGeom>
        </p:spPr>
      </p:pic>
    </p:spTree>
    <p:extLst>
      <p:ext uri="{BB962C8B-B14F-4D97-AF65-F5344CB8AC3E}">
        <p14:creationId xmlns:p14="http://schemas.microsoft.com/office/powerpoint/2010/main" val="179742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6686" y="2057400"/>
            <a:ext cx="8412708" cy="3733800"/>
          </a:xfrm>
          <a:prstGeom prst="rect">
            <a:avLst/>
          </a:prstGeom>
        </p:spPr>
        <p:txBody>
          <a:bodyPr>
            <a:noAutofit/>
          </a:bodyPr>
          <a:lstStyle/>
          <a:p>
            <a:pPr marL="0" indent="0" algn="just">
              <a:buNone/>
            </a:pPr>
            <a:r>
              <a:rPr lang="mn-MN" sz="2000" dirty="0" smtClean="0">
                <a:solidFill>
                  <a:srgbClr val="002060"/>
                </a:solidFill>
                <a:latin typeface="Arial" panose="020B0604020202020204" pitchFamily="34" charset="0"/>
                <a:cs typeface="Arial" panose="020B0604020202020204" pitchFamily="34" charset="0"/>
              </a:rPr>
              <a:t>1.Нийтийн </a:t>
            </a:r>
            <a:r>
              <a:rPr lang="mn-MN" sz="2000" dirty="0">
                <a:solidFill>
                  <a:srgbClr val="002060"/>
                </a:solidFill>
                <a:latin typeface="Arial" panose="020B0604020202020204" pitchFamily="34" charset="0"/>
                <a:cs typeface="Arial" panose="020B0604020202020204" pitchFamily="34" charset="0"/>
              </a:rPr>
              <a:t>албанд томилогдохоор нэр дэвшсэн этгээд</a:t>
            </a:r>
            <a:r>
              <a:rPr lang="en-US" sz="2000" dirty="0">
                <a:solidFill>
                  <a:srgbClr val="002060"/>
                </a:solidFill>
                <a:latin typeface="Arial" panose="020B0604020202020204" pitchFamily="34" charset="0"/>
                <a:cs typeface="Arial" panose="020B0604020202020204" pitchFamily="34" charset="0"/>
              </a:rPr>
              <a:t>;</a:t>
            </a:r>
            <a:endParaRPr lang="mn-MN" sz="2000" dirty="0">
              <a:solidFill>
                <a:srgbClr val="002060"/>
              </a:solidFill>
              <a:latin typeface="Arial" panose="020B0604020202020204" pitchFamily="34" charset="0"/>
              <a:cs typeface="Arial" panose="020B0604020202020204" pitchFamily="34" charset="0"/>
            </a:endParaRPr>
          </a:p>
          <a:p>
            <a:pPr algn="just">
              <a:buNone/>
            </a:pPr>
            <a:r>
              <a:rPr lang="mn-MN" sz="2000" dirty="0" smtClean="0">
                <a:solidFill>
                  <a:srgbClr val="002060"/>
                </a:solidFill>
                <a:latin typeface="Arial" panose="020B0604020202020204" pitchFamily="34" charset="0"/>
                <a:cs typeface="Arial" panose="020B0604020202020204" pitchFamily="34" charset="0"/>
              </a:rPr>
              <a:t>2.Нийтийн </a:t>
            </a:r>
            <a:r>
              <a:rPr lang="mn-MN" sz="2000" dirty="0">
                <a:solidFill>
                  <a:srgbClr val="002060"/>
                </a:solidFill>
                <a:latin typeface="Arial" panose="020B0604020202020204" pitchFamily="34" charset="0"/>
                <a:cs typeface="Arial" panose="020B0604020202020204" pitchFamily="34" charset="0"/>
              </a:rPr>
              <a:t>албан </a:t>
            </a:r>
            <a:r>
              <a:rPr lang="mn-MN" sz="2000" dirty="0">
                <a:solidFill>
                  <a:srgbClr val="000066"/>
                </a:solidFill>
                <a:latin typeface="Arial" panose="020B0604020202020204" pitchFamily="34" charset="0"/>
                <a:cs typeface="Arial" panose="020B0604020202020204" pitchFamily="34" charset="0"/>
              </a:rPr>
              <a:t>тушаалтан тухайн байгууллагын зохион байгуулалтын нэгж дотроо ажлын байрны тодорхойлолт, эрхлэх асуудлын чиг үүрэгт нь өөрчлөлт орсны улмаас: </a:t>
            </a:r>
          </a:p>
          <a:p>
            <a:pPr marL="495062" lvl="1" indent="-289322" algn="just"/>
            <a:r>
              <a:rPr lang="mn-MN" sz="2000" dirty="0">
                <a:solidFill>
                  <a:srgbClr val="C00000"/>
                </a:solidFill>
                <a:latin typeface="Arial" panose="020B0604020202020204" pitchFamily="34" charset="0"/>
                <a:cs typeface="Arial" panose="020B0604020202020204" pitchFamily="34" charset="0"/>
              </a:rPr>
              <a:t>шилжүүлэн болон сэлгэн томилох,</a:t>
            </a:r>
          </a:p>
          <a:p>
            <a:pPr marL="495062" lvl="1" indent="-289322" algn="just"/>
            <a:r>
              <a:rPr lang="mn-MN" sz="2000" dirty="0">
                <a:solidFill>
                  <a:srgbClr val="C00000"/>
                </a:solidFill>
                <a:latin typeface="Arial" panose="020B0604020202020204" pitchFamily="34" charset="0"/>
                <a:cs typeface="Arial" panose="020B0604020202020204" pitchFamily="34" charset="0"/>
              </a:rPr>
              <a:t>туршилтын хугацаагаар томилох,</a:t>
            </a:r>
          </a:p>
          <a:p>
            <a:pPr marL="495062" lvl="1" indent="-289322" algn="just"/>
            <a:r>
              <a:rPr lang="mn-MN" sz="2000" dirty="0">
                <a:solidFill>
                  <a:srgbClr val="C00000"/>
                </a:solidFill>
                <a:latin typeface="Arial" panose="020B0604020202020204" pitchFamily="34" charset="0"/>
                <a:cs typeface="Arial" panose="020B0604020202020204" pitchFamily="34" charset="0"/>
              </a:rPr>
              <a:t>Төрийн албаны тухай хуулийн хүрээнд тухайн албан тушаалын албан үүргийг түр орлон гүйцэтгэгчээр </a:t>
            </a:r>
            <a:r>
              <a:rPr lang="mn-MN" sz="2000" dirty="0" smtClean="0">
                <a:solidFill>
                  <a:srgbClr val="C00000"/>
                </a:solidFill>
                <a:latin typeface="Arial" panose="020B0604020202020204" pitchFamily="34" charset="0"/>
                <a:cs typeface="Arial" panose="020B0604020202020204" pitchFamily="34" charset="0"/>
              </a:rPr>
              <a:t>томилоход </a:t>
            </a:r>
            <a:r>
              <a:rPr lang="mn-MN" sz="2000" dirty="0">
                <a:solidFill>
                  <a:srgbClr val="C00000"/>
                </a:solidFill>
                <a:latin typeface="Arial" panose="020B0604020202020204" pitchFamily="34" charset="0"/>
                <a:cs typeface="Arial" panose="020B0604020202020204" pitchFamily="34" charset="0"/>
              </a:rPr>
              <a:t>тус тус </a:t>
            </a:r>
            <a:r>
              <a:rPr lang="mn-MN" sz="2000" dirty="0" smtClean="0">
                <a:solidFill>
                  <a:srgbClr val="C00000"/>
                </a:solidFill>
                <a:latin typeface="Arial" panose="020B0604020202020204" pitchFamily="34" charset="0"/>
                <a:cs typeface="Arial" panose="020B0604020202020204" pitchFamily="34" charset="0"/>
              </a:rPr>
              <a:t>ХАСУМ-ийг гаргаж, Авлигатай тэмцэх газарт </a:t>
            </a:r>
            <a:r>
              <a:rPr lang="mn-MN" sz="2000" dirty="0">
                <a:solidFill>
                  <a:srgbClr val="C00000"/>
                </a:solidFill>
                <a:latin typeface="Arial" panose="020B0604020202020204" pitchFamily="34" charset="0"/>
                <a:cs typeface="Arial" panose="020B0604020202020204" pitchFamily="34" charset="0"/>
              </a:rPr>
              <a:t>хянуулна. </a:t>
            </a:r>
            <a:endParaRPr lang="mn-MN" sz="2000" dirty="0">
              <a:solidFill>
                <a:srgbClr val="002060"/>
              </a:solidFill>
              <a:latin typeface="Arial" panose="020B0604020202020204" pitchFamily="34" charset="0"/>
              <a:cs typeface="Arial" panose="020B0604020202020204" pitchFamily="34" charset="0"/>
            </a:endParaRPr>
          </a:p>
          <a:p>
            <a:pPr marL="495062" lvl="1" indent="-289322" algn="just"/>
            <a:endParaRPr lang="mn-MN" sz="200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579124" y="152400"/>
            <a:ext cx="8229601" cy="1669688"/>
          </a:xfrm>
          <a:prstGeom prst="rect">
            <a:avLst/>
          </a:prstGeom>
          <a:solidFill>
            <a:schemeClr val="bg1"/>
          </a:solidFill>
          <a:ln/>
        </p:spPr>
        <p:style>
          <a:lnRef idx="3">
            <a:schemeClr val="lt1"/>
          </a:lnRef>
          <a:fillRef idx="1">
            <a:schemeClr val="accent5"/>
          </a:fillRef>
          <a:effectRef idx="1">
            <a:schemeClr val="accent5"/>
          </a:effectRef>
          <a:fontRef idx="minor">
            <a:schemeClr val="lt1"/>
          </a:fontRef>
        </p:style>
        <p:txBody>
          <a:bodyPr wrap="square" lIns="68580" tIns="34290" rIns="68580" bIns="34290">
            <a:spAutoFit/>
          </a:bodyPr>
          <a:lstStyle/>
          <a:p>
            <a:r>
              <a:rPr lang="mn-MN" sz="3600" b="1" dirty="0">
                <a:ln w="6600">
                  <a:solidFill>
                    <a:srgbClr val="3333CC"/>
                  </a:solidFill>
                  <a:prstDash val="solid"/>
                </a:ln>
                <a:solidFill>
                  <a:srgbClr val="FFFFFF"/>
                </a:solidFill>
                <a:effectLst>
                  <a:outerShdw dist="38100" dir="2700000" algn="tl" rotWithShape="0">
                    <a:srgbClr val="3333CC"/>
                  </a:outerShdw>
                </a:effectLst>
                <a:latin typeface="Arial" panose="020B0604020202020204" pitchFamily="34" charset="0"/>
                <a:cs typeface="Arial" panose="020B0604020202020204" pitchFamily="34" charset="0"/>
              </a:rPr>
              <a:t>ХАСУМ-ийг хэн гаргах вэ</a:t>
            </a:r>
            <a:r>
              <a:rPr lang="mn-MN" sz="3600" b="1" dirty="0" smtClean="0">
                <a:ln w="6600">
                  <a:solidFill>
                    <a:srgbClr val="3333CC"/>
                  </a:solidFill>
                  <a:prstDash val="solid"/>
                </a:ln>
                <a:solidFill>
                  <a:srgbClr val="FFFFFF"/>
                </a:solidFill>
                <a:effectLst>
                  <a:outerShdw dist="38100" dir="2700000" algn="tl" rotWithShape="0">
                    <a:srgbClr val="3333CC"/>
                  </a:outerShdw>
                </a:effectLst>
                <a:latin typeface="Arial" panose="020B0604020202020204" pitchFamily="34" charset="0"/>
                <a:cs typeface="Arial" panose="020B0604020202020204" pitchFamily="34" charset="0"/>
              </a:rPr>
              <a:t>?</a:t>
            </a:r>
          </a:p>
          <a:p>
            <a:endParaRPr lang="mn-MN" sz="2000" b="1" dirty="0">
              <a:ln w="6600">
                <a:solidFill>
                  <a:srgbClr val="3333CC"/>
                </a:solidFill>
                <a:prstDash val="solid"/>
              </a:ln>
              <a:solidFill>
                <a:srgbClr val="FFFFFF"/>
              </a:solidFill>
              <a:effectLst>
                <a:outerShdw dist="38100" dir="2700000" algn="tl" rotWithShape="0">
                  <a:srgbClr val="3333CC"/>
                </a:outerShdw>
              </a:effectLst>
              <a:latin typeface="Arial" panose="020B0604020202020204" pitchFamily="34" charset="0"/>
              <a:cs typeface="Arial" panose="020B0604020202020204" pitchFamily="34" charset="0"/>
            </a:endParaRPr>
          </a:p>
          <a:p>
            <a:r>
              <a:rPr lang="mn-MN" sz="2400" b="1" i="1" dirty="0" smtClean="0">
                <a:solidFill>
                  <a:srgbClr val="C00000"/>
                </a:solidFill>
                <a:latin typeface="Arial" panose="020B0604020202020204" pitchFamily="34" charset="0"/>
                <a:cs typeface="Arial" panose="020B0604020202020204" pitchFamily="34" charset="0"/>
              </a:rPr>
              <a:t>“</a:t>
            </a:r>
            <a:r>
              <a:rPr lang="mn-MN" sz="2400" b="1" i="1" dirty="0">
                <a:solidFill>
                  <a:srgbClr val="C00000"/>
                </a:solidFill>
                <a:latin typeface="Arial" panose="020B0604020202020204" pitchFamily="34" charset="0"/>
                <a:cs typeface="Arial" panose="020B0604020202020204" pitchFamily="34" charset="0"/>
              </a:rPr>
              <a:t>Хуулийн үйлчлэлд хамаарах </a:t>
            </a:r>
            <a:r>
              <a:rPr lang="mn-MN" sz="2400" b="1" i="1" dirty="0" smtClean="0">
                <a:solidFill>
                  <a:srgbClr val="C00000"/>
                </a:solidFill>
                <a:latin typeface="Arial" panose="020B0604020202020204" pitchFamily="34" charset="0"/>
                <a:cs typeface="Arial" panose="020B0604020202020204" pitchFamily="34" charset="0"/>
              </a:rPr>
              <a:t>томилогддог</a:t>
            </a:r>
          </a:p>
          <a:p>
            <a:r>
              <a:rPr lang="mn-MN" sz="2400" b="1" i="1" dirty="0" smtClean="0">
                <a:solidFill>
                  <a:srgbClr val="C00000"/>
                </a:solidFill>
                <a:latin typeface="Arial" panose="020B0604020202020204" pitchFamily="34" charset="0"/>
                <a:cs typeface="Arial" panose="020B0604020202020204" pitchFamily="34" charset="0"/>
              </a:rPr>
              <a:t>албан тушаалтнууд”</a:t>
            </a:r>
            <a:endParaRPr lang="en-US" sz="2400" b="1" dirty="0">
              <a:ln w="6600">
                <a:solidFill>
                  <a:srgbClr val="3333CC"/>
                </a:solidFill>
                <a:prstDash val="solid"/>
              </a:ln>
              <a:solidFill>
                <a:srgbClr val="FFFFFF"/>
              </a:solidFill>
              <a:effectLst>
                <a:outerShdw dist="38100" dir="2700000" algn="tl" rotWithShape="0">
                  <a:srgbClr val="3333CC"/>
                </a:outerShdw>
              </a:effectLst>
            </a:endParaRPr>
          </a:p>
        </p:txBody>
      </p:sp>
    </p:spTree>
    <p:extLst>
      <p:ext uri="{BB962C8B-B14F-4D97-AF65-F5344CB8AC3E}">
        <p14:creationId xmlns:p14="http://schemas.microsoft.com/office/powerpoint/2010/main" val="160284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7034124"/>
              </p:ext>
            </p:extLst>
          </p:nvPr>
        </p:nvGraphicFramePr>
        <p:xfrm>
          <a:off x="34210" y="1295400"/>
          <a:ext cx="9134475"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52400" y="-152400"/>
            <a:ext cx="7924800" cy="193899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r>
              <a:rPr lang="mn-MN" sz="4000" b="1" dirty="0" smtClean="0">
                <a:ln w="6600">
                  <a:solidFill>
                    <a:srgbClr val="C0504D"/>
                  </a:solidFill>
                  <a:prstDash val="solid"/>
                </a:ln>
                <a:solidFill>
                  <a:srgbClr val="FFC000"/>
                </a:solidFill>
                <a:effectLst>
                  <a:outerShdw dist="38100" dir="2700000" algn="tl" rotWithShape="0">
                    <a:srgbClr val="C0504D"/>
                  </a:outerShdw>
                </a:effectLst>
                <a:latin typeface="Arial" panose="020B0604020202020204" pitchFamily="34" charset="0"/>
                <a:cs typeface="Arial" panose="020B0604020202020204" pitchFamily="34" charset="0"/>
              </a:rPr>
              <a:t>ХАСУМ хянуулахад шаардагдах баримт, бичиг</a:t>
            </a:r>
          </a:p>
          <a:p>
            <a:endParaRPr lang="en-US" sz="4000" b="1" dirty="0">
              <a:ln w="6600">
                <a:solidFill>
                  <a:srgbClr val="C0504D"/>
                </a:solidFill>
                <a:prstDash val="solid"/>
              </a:ln>
              <a:solidFill>
                <a:srgbClr val="FFC000"/>
              </a:solidFill>
              <a:effectLst>
                <a:outerShdw dist="38100" dir="2700000" algn="tl" rotWithShape="0">
                  <a:srgbClr val="C0504D"/>
                </a:outerShdw>
              </a:effectLst>
              <a:latin typeface="Calibri"/>
            </a:endParaRPr>
          </a:p>
        </p:txBody>
      </p:sp>
    </p:spTree>
    <p:extLst>
      <p:ext uri="{BB962C8B-B14F-4D97-AF65-F5344CB8AC3E}">
        <p14:creationId xmlns:p14="http://schemas.microsoft.com/office/powerpoint/2010/main" val="4234657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3338" cy="540665"/>
          </a:xfrm>
        </p:spPr>
        <p:txBody>
          <a:bodyPr>
            <a:noAutofit/>
          </a:bodyPr>
          <a:lstStyle/>
          <a:p>
            <a:pPr algn="ctr"/>
            <a:r>
              <a:rPr lang="mn-MN" sz="32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ХАСУМ-ИЙН МАЯГТЫН БҮТЭЦ:</a:t>
            </a:r>
            <a:endParaRPr lang="en-US" sz="3200" dirty="0">
              <a:solidFill>
                <a:srgbClr val="FF00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609600" y="989527"/>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356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15267182"/>
              </p:ext>
            </p:extLst>
          </p:nvPr>
        </p:nvGraphicFramePr>
        <p:xfrm>
          <a:off x="-38637" y="990600"/>
          <a:ext cx="9182637" cy="5777477"/>
        </p:xfrm>
        <a:graphic>
          <a:graphicData uri="http://schemas.openxmlformats.org/drawingml/2006/table">
            <a:tbl>
              <a:tblPr firstRow="1" bandRow="1">
                <a:tableStyleId>{073A0DAA-6AF3-43AB-8588-CEC1D06C72B9}</a:tableStyleId>
              </a:tblPr>
              <a:tblGrid>
                <a:gridCol w="3060879"/>
                <a:gridCol w="3060879"/>
                <a:gridCol w="3060879"/>
              </a:tblGrid>
              <a:tr h="551470">
                <a:tc>
                  <a:txBody>
                    <a:bodyPr/>
                    <a:lstStyle/>
                    <a:p>
                      <a:r>
                        <a:rPr lang="mn-MN" sz="1600" dirty="0" smtClean="0">
                          <a:solidFill>
                            <a:schemeClr val="tx1"/>
                          </a:solidFill>
                          <a:effectLst/>
                          <a:latin typeface="Arial" panose="020B0604020202020204" pitchFamily="34" charset="0"/>
                          <a:cs typeface="Arial" panose="020B0604020202020204" pitchFamily="34" charset="0"/>
                        </a:rPr>
                        <a:t>Ургийн овог,</a:t>
                      </a:r>
                      <a:r>
                        <a:rPr lang="mn-MN" sz="1600" baseline="0" dirty="0" smtClean="0">
                          <a:solidFill>
                            <a:schemeClr val="tx1"/>
                          </a:solidFill>
                          <a:effectLst/>
                          <a:latin typeface="Arial" panose="020B0604020202020204" pitchFamily="34" charset="0"/>
                          <a:cs typeface="Arial" panose="020B0604020202020204" pitchFamily="34" charset="0"/>
                        </a:rPr>
                        <a:t> нэр: </a:t>
                      </a:r>
                      <a:r>
                        <a:rPr lang="mn-MN" sz="1400" i="0" baseline="0" dirty="0" smtClean="0">
                          <a:solidFill>
                            <a:srgbClr val="C00000"/>
                          </a:solidFill>
                          <a:effectLst/>
                          <a:latin typeface="Arial" panose="020B0604020202020204" pitchFamily="34" charset="0"/>
                          <a:cs typeface="Arial" panose="020B0604020202020204" pitchFamily="34" charset="0"/>
                        </a:rPr>
                        <a:t>Боржигон</a:t>
                      </a:r>
                      <a:endParaRPr lang="en-US" sz="1400" i="0" dirty="0">
                        <a:solidFill>
                          <a:srgbClr val="C00000"/>
                        </a:solidFill>
                        <a:effectLst/>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2"/>
                    </a:solidFill>
                  </a:tcPr>
                </a:tc>
                <a:tc>
                  <a:txBody>
                    <a:bodyPr/>
                    <a:lstStyle/>
                    <a:p>
                      <a:r>
                        <a:rPr lang="mn-MN" sz="1600" dirty="0" smtClean="0">
                          <a:solidFill>
                            <a:schemeClr val="tx1"/>
                          </a:solidFill>
                          <a:effectLst/>
                          <a:latin typeface="Arial" panose="020B0604020202020204" pitchFamily="34" charset="0"/>
                          <a:cs typeface="Arial" panose="020B0604020202020204" pitchFamily="34" charset="0"/>
                        </a:rPr>
                        <a:t>Эцэг / эх</a:t>
                      </a:r>
                      <a:r>
                        <a:rPr lang="mn-MN" sz="1600" baseline="0" dirty="0" smtClean="0">
                          <a:solidFill>
                            <a:schemeClr val="tx1"/>
                          </a:solidFill>
                          <a:effectLst/>
                          <a:latin typeface="Arial" panose="020B0604020202020204" pitchFamily="34" charset="0"/>
                          <a:cs typeface="Arial" panose="020B0604020202020204" pitchFamily="34" charset="0"/>
                        </a:rPr>
                        <a:t> /-ийн нэр: </a:t>
                      </a:r>
                      <a:r>
                        <a:rPr lang="mn-MN" sz="1400" i="0" baseline="0" dirty="0" smtClean="0">
                          <a:solidFill>
                            <a:srgbClr val="C00000"/>
                          </a:solidFill>
                          <a:effectLst/>
                          <a:latin typeface="Arial" panose="020B0604020202020204" pitchFamily="34" charset="0"/>
                          <a:cs typeface="Arial" panose="020B0604020202020204" pitchFamily="34" charset="0"/>
                        </a:rPr>
                        <a:t>Тулга</a:t>
                      </a:r>
                      <a:endParaRPr lang="en-US" sz="1400" i="0" dirty="0">
                        <a:solidFill>
                          <a:srgbClr val="C00000"/>
                        </a:solidFill>
                        <a:effectLst/>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2"/>
                    </a:solidFill>
                  </a:tcPr>
                </a:tc>
                <a:tc>
                  <a:txBody>
                    <a:bodyPr/>
                    <a:lstStyle/>
                    <a:p>
                      <a:r>
                        <a:rPr lang="mn-MN" sz="1600" dirty="0" smtClean="0">
                          <a:solidFill>
                            <a:schemeClr val="tx1"/>
                          </a:solidFill>
                          <a:effectLst/>
                          <a:latin typeface="Arial" panose="020B0604020202020204" pitchFamily="34" charset="0"/>
                          <a:cs typeface="Arial" panose="020B0604020202020204" pitchFamily="34" charset="0"/>
                        </a:rPr>
                        <a:t>Нэр</a:t>
                      </a:r>
                      <a:r>
                        <a:rPr lang="mn-MN" sz="1600" baseline="0" dirty="0" smtClean="0">
                          <a:solidFill>
                            <a:schemeClr val="tx1"/>
                          </a:solidFill>
                          <a:effectLst/>
                          <a:latin typeface="Arial" panose="020B0604020202020204" pitchFamily="34" charset="0"/>
                          <a:cs typeface="Arial" panose="020B0604020202020204" pitchFamily="34" charset="0"/>
                        </a:rPr>
                        <a:t> :   </a:t>
                      </a:r>
                      <a:r>
                        <a:rPr lang="mn-MN" sz="1400" i="0" baseline="0" dirty="0" smtClean="0">
                          <a:solidFill>
                            <a:srgbClr val="C00000"/>
                          </a:solidFill>
                          <a:effectLst/>
                          <a:latin typeface="Arial" panose="020B0604020202020204" pitchFamily="34" charset="0"/>
                          <a:cs typeface="Arial" panose="020B0604020202020204" pitchFamily="34" charset="0"/>
                        </a:rPr>
                        <a:t>Дэлгэр</a:t>
                      </a:r>
                      <a:endParaRPr lang="en-US" sz="1400" i="0" dirty="0">
                        <a:solidFill>
                          <a:srgbClr val="C00000"/>
                        </a:solidFill>
                        <a:effectLst/>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2"/>
                    </a:solidFill>
                  </a:tcPr>
                </a:tc>
              </a:tr>
              <a:tr h="433680">
                <a:tc>
                  <a:txBody>
                    <a:bodyPr/>
                    <a:lstStyle/>
                    <a:p>
                      <a:r>
                        <a:rPr lang="mn-MN" sz="1600" dirty="0" smtClean="0">
                          <a:effectLst/>
                          <a:latin typeface="Arial" panose="020B0604020202020204" pitchFamily="34" charset="0"/>
                          <a:cs typeface="Arial" panose="020B0604020202020204" pitchFamily="34" charset="0"/>
                        </a:rPr>
                        <a:t>Регистрийн дугаар:</a:t>
                      </a:r>
                      <a:r>
                        <a:rPr lang="en-US" sz="1600" dirty="0" smtClean="0">
                          <a:effectLst/>
                          <a:latin typeface="Arial" panose="020B0604020202020204" pitchFamily="34" charset="0"/>
                          <a:cs typeface="Arial" panose="020B0604020202020204" pitchFamily="34" charset="0"/>
                        </a:rPr>
                        <a:t> </a:t>
                      </a:r>
                      <a:r>
                        <a:rPr lang="mn-MN" sz="1200" i="0" dirty="0" smtClean="0">
                          <a:solidFill>
                            <a:srgbClr val="C00000"/>
                          </a:solidFill>
                          <a:effectLst/>
                          <a:latin typeface="Arial" panose="020B0604020202020204" pitchFamily="34" charset="0"/>
                          <a:cs typeface="Arial" panose="020B0604020202020204" pitchFamily="34" charset="0"/>
                        </a:rPr>
                        <a:t>УУ69110851</a:t>
                      </a:r>
                      <a:endParaRPr lang="en-US" sz="1200" i="0" dirty="0">
                        <a:solidFill>
                          <a:srgbClr val="C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600" dirty="0" smtClean="0">
                          <a:effectLst/>
                          <a:latin typeface="Arial" panose="020B0604020202020204" pitchFamily="34" charset="0"/>
                          <a:cs typeface="Arial" panose="020B0604020202020204" pitchFamily="34" charset="0"/>
                        </a:rPr>
                        <a:t>Төрсөн он, сар, өдөр:</a:t>
                      </a:r>
                    </a:p>
                    <a:p>
                      <a:r>
                        <a:rPr lang="mn-MN" sz="1200" dirty="0" smtClean="0">
                          <a:solidFill>
                            <a:srgbClr val="C00000"/>
                          </a:solidFill>
                          <a:effectLst/>
                          <a:latin typeface="Arial" panose="020B0604020202020204" pitchFamily="34" charset="0"/>
                          <a:cs typeface="Arial" panose="020B0604020202020204" pitchFamily="34" charset="0"/>
                        </a:rPr>
                        <a:t>1969-11-08</a:t>
                      </a:r>
                      <a:endParaRPr lang="en-US" sz="1200" dirty="0">
                        <a:solidFill>
                          <a:srgbClr val="C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600" dirty="0" smtClean="0">
                          <a:effectLst/>
                          <a:latin typeface="Arial" panose="020B0604020202020204" pitchFamily="34" charset="0"/>
                          <a:cs typeface="Arial" panose="020B0604020202020204" pitchFamily="34" charset="0"/>
                        </a:rPr>
                        <a:t>Иргэний</a:t>
                      </a:r>
                      <a:r>
                        <a:rPr lang="mn-MN" sz="1600" baseline="0" dirty="0" smtClean="0">
                          <a:effectLst/>
                          <a:latin typeface="Arial" panose="020B0604020202020204" pitchFamily="34" charset="0"/>
                          <a:cs typeface="Arial" panose="020B0604020202020204" pitchFamily="34" charset="0"/>
                        </a:rPr>
                        <a:t> үнэмлэхийн дугаар</a:t>
                      </a:r>
                      <a:endParaRPr lang="en-US" sz="1600" dirty="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4486">
                <a:tc>
                  <a:txBody>
                    <a:bodyPr/>
                    <a:lstStyle/>
                    <a:p>
                      <a:r>
                        <a:rPr lang="mn-MN" sz="1600" dirty="0" smtClean="0">
                          <a:effectLst/>
                          <a:latin typeface="Arial" panose="020B0604020202020204" pitchFamily="34" charset="0"/>
                          <a:cs typeface="Arial" panose="020B0604020202020204" pitchFamily="34" charset="0"/>
                        </a:rPr>
                        <a:t>Төрсөн аймаг, хот: </a:t>
                      </a:r>
                    </a:p>
                    <a:p>
                      <a:r>
                        <a:rPr lang="mn-MN" sz="1600" dirty="0" smtClean="0">
                          <a:effectLst/>
                          <a:latin typeface="Arial" panose="020B0604020202020204" pitchFamily="34" charset="0"/>
                          <a:cs typeface="Arial" panose="020B0604020202020204" pitchFamily="34" charset="0"/>
                        </a:rPr>
                        <a:t>сум, дүүрэг:  </a:t>
                      </a:r>
                    </a:p>
                    <a:p>
                      <a:r>
                        <a:rPr lang="mn-MN" sz="1600" dirty="0" smtClean="0">
                          <a:effectLst/>
                          <a:latin typeface="Arial" panose="020B0604020202020204" pitchFamily="34" charset="0"/>
                          <a:cs typeface="Arial" panose="020B0604020202020204" pitchFamily="34" charset="0"/>
                        </a:rPr>
                        <a:t>Төрсөн</a:t>
                      </a:r>
                      <a:r>
                        <a:rPr lang="mn-MN" sz="1600" baseline="0" dirty="0" smtClean="0">
                          <a:effectLst/>
                          <a:latin typeface="Arial" panose="020B0604020202020204" pitchFamily="34" charset="0"/>
                          <a:cs typeface="Arial" panose="020B0604020202020204" pitchFamily="34" charset="0"/>
                        </a:rPr>
                        <a:t> газар:  </a:t>
                      </a:r>
                      <a:endParaRPr lang="en-US" sz="10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400" dirty="0" smtClean="0">
                          <a:solidFill>
                            <a:srgbClr val="C00000"/>
                          </a:solidFill>
                          <a:effectLst/>
                          <a:latin typeface="Arial" panose="020B0604020202020204" pitchFamily="34" charset="0"/>
                          <a:cs typeface="Arial" panose="020B0604020202020204" pitchFamily="34" charset="0"/>
                        </a:rPr>
                        <a:t>Архангай аймаг</a:t>
                      </a:r>
                    </a:p>
                    <a:p>
                      <a:r>
                        <a:rPr lang="mn-MN" sz="1400" dirty="0" smtClean="0">
                          <a:solidFill>
                            <a:srgbClr val="C00000"/>
                          </a:solidFill>
                          <a:effectLst/>
                          <a:latin typeface="Arial" panose="020B0604020202020204" pitchFamily="34" charset="0"/>
                          <a:cs typeface="Arial" panose="020B0604020202020204" pitchFamily="34" charset="0"/>
                        </a:rPr>
                        <a:t>Эрдэнэбулган сум</a:t>
                      </a:r>
                    </a:p>
                    <a:p>
                      <a:r>
                        <a:rPr lang="mn-MN" sz="1400" dirty="0" smtClean="0">
                          <a:solidFill>
                            <a:srgbClr val="C00000"/>
                          </a:solidFill>
                          <a:effectLst/>
                          <a:latin typeface="Arial" panose="020B0604020202020204" pitchFamily="34" charset="0"/>
                          <a:cs typeface="Arial" panose="020B0604020202020204" pitchFamily="34" charset="0"/>
                        </a:rPr>
                        <a:t>Төрөх газар</a:t>
                      </a:r>
                      <a:endParaRPr lang="en-US" sz="1400" dirty="0">
                        <a:solidFill>
                          <a:srgbClr val="C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600" dirty="0" smtClean="0">
                          <a:effectLst/>
                          <a:latin typeface="Arial" panose="020B0604020202020204" pitchFamily="34" charset="0"/>
                          <a:cs typeface="Arial" panose="020B0604020202020204" pitchFamily="34" charset="0"/>
                        </a:rPr>
                        <a:t> Оршин суугаа газрын хаяг:</a:t>
                      </a:r>
                    </a:p>
                    <a:p>
                      <a:r>
                        <a:rPr lang="mn-MN" sz="1100" dirty="0" smtClean="0">
                          <a:solidFill>
                            <a:srgbClr val="C00000"/>
                          </a:solidFill>
                          <a:effectLst/>
                          <a:latin typeface="Arial" panose="020B0604020202020204" pitchFamily="34" charset="0"/>
                          <a:cs typeface="Arial" panose="020B0604020202020204" pitchFamily="34" charset="0"/>
                        </a:rPr>
                        <a:t>Архангай</a:t>
                      </a:r>
                      <a:r>
                        <a:rPr lang="mn-MN" sz="1100" baseline="0" dirty="0" smtClean="0">
                          <a:solidFill>
                            <a:srgbClr val="C00000"/>
                          </a:solidFill>
                          <a:effectLst/>
                          <a:latin typeface="Arial" panose="020B0604020202020204" pitchFamily="34" charset="0"/>
                          <a:cs typeface="Arial" panose="020B0604020202020204" pitchFamily="34" charset="0"/>
                        </a:rPr>
                        <a:t> аймгийн Цэцэрлэг сум, </a:t>
                      </a:r>
                      <a:r>
                        <a:rPr lang="mn-MN" sz="1100" dirty="0" smtClean="0">
                          <a:solidFill>
                            <a:srgbClr val="C00000"/>
                          </a:solidFill>
                          <a:effectLst/>
                          <a:latin typeface="Arial" panose="020B0604020202020204" pitchFamily="34" charset="0"/>
                          <a:cs typeface="Arial" panose="020B0604020202020204" pitchFamily="34" charset="0"/>
                        </a:rPr>
                        <a:t>1-р баг, 5-69 тоот</a:t>
                      </a:r>
                    </a:p>
                    <a:p>
                      <a:endParaRPr lang="en-US" sz="1600" dirty="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4486">
                <a:tc>
                  <a:txBody>
                    <a:bodyPr/>
                    <a:lstStyle/>
                    <a:p>
                      <a:r>
                        <a:rPr lang="mn-MN" sz="1600" dirty="0" smtClean="0">
                          <a:effectLst/>
                          <a:latin typeface="Arial" panose="020B0604020202020204" pitchFamily="34" charset="0"/>
                          <a:cs typeface="Arial" panose="020B0604020202020204" pitchFamily="34" charset="0"/>
                        </a:rPr>
                        <a:t>Гар утас:  </a:t>
                      </a:r>
                      <a:r>
                        <a:rPr lang="mn-MN" sz="1600" dirty="0" smtClean="0">
                          <a:solidFill>
                            <a:srgbClr val="C00000"/>
                          </a:solidFill>
                          <a:effectLst/>
                          <a:latin typeface="Arial" panose="020B0604020202020204" pitchFamily="34" charset="0"/>
                          <a:cs typeface="Arial" panose="020B0604020202020204" pitchFamily="34" charset="0"/>
                        </a:rPr>
                        <a:t>96656029</a:t>
                      </a:r>
                    </a:p>
                    <a:p>
                      <a:r>
                        <a:rPr lang="mn-MN" sz="1600" dirty="0" smtClean="0">
                          <a:effectLst/>
                          <a:latin typeface="Arial" panose="020B0604020202020204" pitchFamily="34" charset="0"/>
                          <a:cs typeface="Arial" panose="020B0604020202020204" pitchFamily="34" charset="0"/>
                        </a:rPr>
                        <a:t>Гэрийн утас: </a:t>
                      </a:r>
                      <a:r>
                        <a:rPr lang="mn-MN" sz="1600" dirty="0" smtClean="0">
                          <a:solidFill>
                            <a:srgbClr val="C00000"/>
                          </a:solidFill>
                          <a:effectLst/>
                          <a:latin typeface="Arial" panose="020B0604020202020204" pitchFamily="34" charset="0"/>
                          <a:cs typeface="Arial" panose="020B0604020202020204" pitchFamily="34" charset="0"/>
                        </a:rPr>
                        <a:t>байхгүй</a:t>
                      </a:r>
                    </a:p>
                    <a:p>
                      <a:r>
                        <a:rPr lang="mn-MN" sz="1600" dirty="0" smtClean="0">
                          <a:effectLst/>
                          <a:latin typeface="Arial" panose="020B0604020202020204" pitchFamily="34" charset="0"/>
                          <a:cs typeface="Arial" panose="020B0604020202020204" pitchFamily="34" charset="0"/>
                        </a:rPr>
                        <a:t>Цахим шуудангийн хаяг:</a:t>
                      </a:r>
                    </a:p>
                    <a:p>
                      <a:r>
                        <a:rPr lang="en-US" sz="1600" dirty="0" smtClean="0">
                          <a:solidFill>
                            <a:srgbClr val="C00000"/>
                          </a:solidFill>
                          <a:effectLst/>
                          <a:latin typeface="Arial" panose="020B0604020202020204" pitchFamily="34" charset="0"/>
                          <a:cs typeface="Arial" panose="020B0604020202020204" pitchFamily="34" charset="0"/>
                        </a:rPr>
                        <a:t>delger@yahoo.com</a:t>
                      </a:r>
                      <a:endParaRPr lang="en-US" sz="1600" dirty="0">
                        <a:solidFill>
                          <a:srgbClr val="C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mn-MN" sz="1600" dirty="0" smtClean="0">
                          <a:effectLst/>
                          <a:latin typeface="Arial" panose="020B0604020202020204" pitchFamily="34" charset="0"/>
                          <a:cs typeface="Arial" panose="020B0604020202020204" pitchFamily="34" charset="0"/>
                        </a:rPr>
                        <a:t>Урьд</a:t>
                      </a:r>
                      <a:r>
                        <a:rPr lang="mn-MN" sz="1600" baseline="0" dirty="0" smtClean="0">
                          <a:effectLst/>
                          <a:latin typeface="Arial" panose="020B0604020202020204" pitchFamily="34" charset="0"/>
                          <a:cs typeface="Arial" panose="020B0604020202020204" pitchFamily="34" charset="0"/>
                        </a:rPr>
                        <a:t> нийтийн албанд ажиллаж байсан эсэх / ямар байгууллагад/</a:t>
                      </a:r>
                      <a:r>
                        <a:rPr lang="en-US" sz="1600" baseline="0" dirty="0" smtClean="0">
                          <a:effectLst/>
                          <a:latin typeface="Arial" panose="020B0604020202020204" pitchFamily="34" charset="0"/>
                          <a:cs typeface="Arial" panose="020B0604020202020204" pitchFamily="34" charset="0"/>
                        </a:rPr>
                        <a:t>   </a:t>
                      </a:r>
                      <a:r>
                        <a:rPr lang="mn-MN" sz="1200" baseline="0" dirty="0" smtClean="0">
                          <a:solidFill>
                            <a:srgbClr val="C00000"/>
                          </a:solidFill>
                          <a:effectLst/>
                          <a:latin typeface="Arial" panose="020B0604020202020204" pitchFamily="34" charset="0"/>
                          <a:cs typeface="Arial" panose="020B0604020202020204" pitchFamily="34" charset="0"/>
                        </a:rPr>
                        <a:t>Аймгийн ЗДТГ</a:t>
                      </a:r>
                      <a:r>
                        <a:rPr lang="mn-MN" sz="1200" baseline="0" dirty="0" smtClean="0">
                          <a:effectLst/>
                          <a:latin typeface="Arial" panose="020B0604020202020204" pitchFamily="34" charset="0"/>
                          <a:cs typeface="Arial" panose="020B0604020202020204" pitchFamily="34" charset="0"/>
                        </a:rPr>
                        <a:t> </a:t>
                      </a:r>
                    </a:p>
                    <a:p>
                      <a:r>
                        <a:rPr lang="mn-MN" sz="1600" baseline="0" dirty="0" smtClean="0">
                          <a:effectLst/>
                          <a:latin typeface="Arial" panose="020B0604020202020204" pitchFamily="34" charset="0"/>
                          <a:cs typeface="Arial" panose="020B0604020202020204" pitchFamily="34" charset="0"/>
                        </a:rPr>
                        <a:t>Албан тушаал</a:t>
                      </a:r>
                      <a:r>
                        <a:rPr lang="mn-MN" sz="1200" baseline="0" dirty="0" smtClean="0">
                          <a:effectLst/>
                          <a:latin typeface="Arial" panose="020B0604020202020204" pitchFamily="34" charset="0"/>
                          <a:cs typeface="Arial" panose="020B0604020202020204" pitchFamily="34" charset="0"/>
                        </a:rPr>
                        <a:t>:</a:t>
                      </a:r>
                      <a:r>
                        <a:rPr lang="en-US" sz="1200" baseline="0" dirty="0" smtClean="0">
                          <a:effectLst/>
                          <a:latin typeface="Arial" panose="020B0604020202020204" pitchFamily="34" charset="0"/>
                          <a:cs typeface="Arial" panose="020B0604020202020204" pitchFamily="34" charset="0"/>
                        </a:rPr>
                        <a:t>    </a:t>
                      </a:r>
                      <a:r>
                        <a:rPr lang="mn-MN" sz="1200" baseline="0" dirty="0" smtClean="0">
                          <a:solidFill>
                            <a:srgbClr val="C00000"/>
                          </a:solidFill>
                          <a:effectLst/>
                          <a:latin typeface="Arial" panose="020B0604020202020204" pitchFamily="34" charset="0"/>
                          <a:cs typeface="Arial" panose="020B0604020202020204" pitchFamily="34" charset="0"/>
                        </a:rPr>
                        <a:t>Ахлах мэргэжилтэн </a:t>
                      </a:r>
                      <a:endParaRPr lang="en-US" sz="1200" dirty="0">
                        <a:solidFill>
                          <a:srgbClr val="C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r>
              <a:tr h="574860">
                <a:tc gridSpan="3">
                  <a:txBody>
                    <a:bodyPr/>
                    <a:lstStyle/>
                    <a:p>
                      <a:r>
                        <a:rPr lang="mn-MN" sz="1600" dirty="0" smtClean="0">
                          <a:effectLst/>
                          <a:latin typeface="Arial" panose="020B0604020202020204" pitchFamily="34" charset="0"/>
                          <a:cs typeface="Arial" panose="020B0604020202020204" pitchFamily="34" charset="0"/>
                        </a:rPr>
                        <a:t>Сүүлийн хоёр жилийн ажил эрхлэлт:      </a:t>
                      </a:r>
                      <a:r>
                        <a:rPr lang="mn-MN" sz="1200" dirty="0" smtClean="0">
                          <a:solidFill>
                            <a:srgbClr val="C00000"/>
                          </a:solidFill>
                          <a:effectLst/>
                          <a:latin typeface="Arial" panose="020B0604020202020204" pitchFamily="34" charset="0"/>
                          <a:cs typeface="Arial" panose="020B0604020202020204" pitchFamily="34" charset="0"/>
                        </a:rPr>
                        <a:t>Архангай аймгийн</a:t>
                      </a:r>
                      <a:r>
                        <a:rPr lang="mn-MN" sz="1200" baseline="0" dirty="0" smtClean="0">
                          <a:solidFill>
                            <a:srgbClr val="C00000"/>
                          </a:solidFill>
                          <a:effectLst/>
                          <a:latin typeface="Arial" panose="020B0604020202020204" pitchFamily="34" charset="0"/>
                          <a:cs typeface="Arial" panose="020B0604020202020204" pitchFamily="34" charset="0"/>
                        </a:rPr>
                        <a:t> ЗДТГ-т 2015 оноос хэлтсийн дарга</a:t>
                      </a:r>
                      <a:endParaRPr lang="en-US" sz="1600" dirty="0">
                        <a:solidFill>
                          <a:srgbClr val="C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r>
              <a:tr h="502017">
                <a:tc gridSpan="3">
                  <a:txBody>
                    <a:bodyPr/>
                    <a:lstStyle/>
                    <a:p>
                      <a:r>
                        <a:rPr lang="mn-MN" sz="1600" dirty="0" smtClean="0">
                          <a:solidFill>
                            <a:schemeClr val="tx1"/>
                          </a:solidFill>
                          <a:effectLst/>
                          <a:latin typeface="Arial" panose="020B0604020202020204" pitchFamily="34" charset="0"/>
                          <a:cs typeface="Arial" panose="020B0604020202020204" pitchFamily="34" charset="0"/>
                        </a:rPr>
                        <a:t>Нийтийн албаны аль байгууллага, албан тушаалд томилогдохоор</a:t>
                      </a:r>
                      <a:r>
                        <a:rPr lang="mn-MN" sz="1600" baseline="0" dirty="0" smtClean="0">
                          <a:solidFill>
                            <a:schemeClr val="tx1"/>
                          </a:solidFill>
                          <a:effectLst/>
                          <a:latin typeface="Arial" panose="020B0604020202020204" pitchFamily="34" charset="0"/>
                          <a:cs typeface="Arial" panose="020B0604020202020204" pitchFamily="34" charset="0"/>
                        </a:rPr>
                        <a:t> нэр дэвшсэн: </a:t>
                      </a:r>
                      <a:r>
                        <a:rPr lang="mn-MN" sz="1100" baseline="0" dirty="0" smtClean="0">
                          <a:solidFill>
                            <a:srgbClr val="C00000"/>
                          </a:solidFill>
                          <a:effectLst/>
                          <a:latin typeface="Arial" panose="020B0604020202020204" pitchFamily="34" charset="0"/>
                          <a:cs typeface="Arial" panose="020B0604020202020204" pitchFamily="34" charset="0"/>
                        </a:rPr>
                        <a:t>Архангай аймгийн ГХБХБГ-ын дарга</a:t>
                      </a:r>
                      <a:endParaRPr lang="en-US" sz="1100" dirty="0">
                        <a:solidFill>
                          <a:srgbClr val="C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r>
              <a:tr h="1498781">
                <a:tc gridSpan="3">
                  <a:txBody>
                    <a:bodyPr/>
                    <a:lstStyle/>
                    <a:p>
                      <a:r>
                        <a:rPr lang="mn-MN" sz="1600" dirty="0" smtClean="0">
                          <a:effectLst/>
                          <a:latin typeface="Arial" panose="020B0604020202020204" pitchFamily="34" charset="0"/>
                          <a:cs typeface="Arial" panose="020B0604020202020204" pitchFamily="34" charset="0"/>
                        </a:rPr>
                        <a:t>Нэр дэвшсэн нийтийн алба / төрийн</a:t>
                      </a:r>
                      <a:r>
                        <a:rPr lang="mn-MN" sz="1600" baseline="0" dirty="0" smtClean="0">
                          <a:effectLst/>
                          <a:latin typeface="Arial" panose="020B0604020202020204" pitchFamily="34" charset="0"/>
                          <a:cs typeface="Arial" panose="020B0604020202020204" pitchFamily="34" charset="0"/>
                        </a:rPr>
                        <a:t> байгууллага/ , түүний салбар, нэгжийн үйл ажиллагаатай хамааралтай худалдаа, үйлдвэр, үйлчилгээ эрхэлж байсан эсэх:</a:t>
                      </a:r>
                    </a:p>
                    <a:p>
                      <a:r>
                        <a:rPr lang="mn-MN" sz="1600" baseline="0" dirty="0" smtClean="0">
                          <a:solidFill>
                            <a:srgbClr val="C00000"/>
                          </a:solidFill>
                          <a:effectLst/>
                          <a:latin typeface="Arial" panose="020B0604020202020204" pitchFamily="34" charset="0"/>
                          <a:cs typeface="Arial" panose="020B0604020202020204" pitchFamily="34" charset="0"/>
                        </a:rPr>
                        <a:t>Үгүй</a:t>
                      </a:r>
                    </a:p>
                    <a:p>
                      <a:endParaRPr lang="en-US" sz="1600" dirty="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982" y="5373000"/>
            <a:ext cx="1500000" cy="1485000"/>
          </a:xfrm>
          <a:prstGeom prst="rect">
            <a:avLst/>
          </a:prstGeom>
        </p:spPr>
      </p:pic>
      <p:sp>
        <p:nvSpPr>
          <p:cNvPr id="7" name="Title 1"/>
          <p:cNvSpPr txBox="1">
            <a:spLocks/>
          </p:cNvSpPr>
          <p:nvPr/>
        </p:nvSpPr>
        <p:spPr>
          <a:xfrm>
            <a:off x="762000" y="228600"/>
            <a:ext cx="7773338" cy="54066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0" kern="1200">
                <a:solidFill>
                  <a:schemeClr val="tx1"/>
                </a:solidFill>
                <a:effectLst>
                  <a:outerShdw blurRad="50800" dist="38100" dir="2700000" algn="tl" rotWithShape="0">
                    <a:prstClr val="black">
                      <a:alpha val="40000"/>
                    </a:prstClr>
                  </a:outerShdw>
                </a:effectLst>
                <a:latin typeface="+mj-lt"/>
                <a:ea typeface="+mj-ea"/>
                <a:cs typeface="+mj-cs"/>
              </a:defRPr>
            </a:lvl1pPr>
          </a:lstStyle>
          <a:p>
            <a:pPr fontAlgn="auto">
              <a:spcAft>
                <a:spcPts val="0"/>
              </a:spcAft>
            </a:pPr>
            <a:r>
              <a:rPr lang="mn-MN" sz="4000" b="1" dirty="0" smtClean="0">
                <a:ln w="6600">
                  <a:solidFill>
                    <a:srgbClr val="C0504D"/>
                  </a:solidFill>
                  <a:prstDash val="solid"/>
                </a:ln>
                <a:solidFill>
                  <a:srgbClr val="FFFFFF"/>
                </a:solidFill>
                <a:effectLst>
                  <a:outerShdw dist="38100" dir="2700000" algn="tl" rotWithShape="0">
                    <a:srgbClr val="C0504D"/>
                  </a:outerShdw>
                </a:effectLst>
                <a:cs typeface="Arial" pitchFamily="34" charset="0"/>
              </a:rPr>
              <a:t>ХАСУМ-ИЙН МАЯГТ</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43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30510385"/>
              </p:ext>
            </p:extLst>
          </p:nvPr>
        </p:nvGraphicFramePr>
        <p:xfrm>
          <a:off x="0" y="0"/>
          <a:ext cx="9144002" cy="8095232"/>
        </p:xfrm>
        <a:graphic>
          <a:graphicData uri="http://schemas.openxmlformats.org/drawingml/2006/table">
            <a:tbl>
              <a:tblPr firstRow="1" bandRow="1">
                <a:tableStyleId>{5C22544A-7EE6-4342-B048-85BDC9FD1C3A}</a:tableStyleId>
              </a:tblPr>
              <a:tblGrid>
                <a:gridCol w="1524000"/>
                <a:gridCol w="1524000"/>
                <a:gridCol w="1524000"/>
                <a:gridCol w="1295400"/>
                <a:gridCol w="228600"/>
                <a:gridCol w="1371601"/>
                <a:gridCol w="152401"/>
                <a:gridCol w="116840"/>
                <a:gridCol w="1407160"/>
              </a:tblGrid>
              <a:tr h="320035">
                <a:tc gridSpan="9">
                  <a:txBody>
                    <a:bodyPr/>
                    <a:lstStyle/>
                    <a:p>
                      <a:r>
                        <a:rPr lang="mn-MN" sz="1400" b="1" i="0" dirty="0" smtClean="0">
                          <a:solidFill>
                            <a:schemeClr val="tx1"/>
                          </a:solidFill>
                          <a:latin typeface="Arial" panose="020B0604020202020204" pitchFamily="34" charset="0"/>
                          <a:cs typeface="Arial" panose="020B0604020202020204" pitchFamily="34" charset="0"/>
                        </a:rPr>
                        <a:t>2. Мэдүүлэг гаргагчийн гэр бүлийн байдал</a:t>
                      </a:r>
                      <a:endParaRPr lang="en-US" sz="1400" b="1" i="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800089">
                <a:tc>
                  <a:txBody>
                    <a:bodyPr/>
                    <a:lstStyle/>
                    <a:p>
                      <a:pPr algn="ctr"/>
                      <a:r>
                        <a:rPr lang="mn-MN" sz="1100" b="0" dirty="0" smtClean="0">
                          <a:solidFill>
                            <a:schemeClr val="tx1"/>
                          </a:solidFill>
                          <a:latin typeface="Arial" panose="020B0604020202020204" pitchFamily="34" charset="0"/>
                          <a:cs typeface="Arial" panose="020B0604020202020204" pitchFamily="34" charset="0"/>
                        </a:rPr>
                        <a:t>Гэр бүлийн байдал</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mn-MN" sz="1100" b="0" dirty="0" smtClean="0">
                          <a:solidFill>
                            <a:schemeClr val="tx1"/>
                          </a:solidFill>
                          <a:latin typeface="Arial" panose="020B0604020202020204" pitchFamily="34" charset="0"/>
                          <a:cs typeface="Arial" panose="020B0604020202020204" pitchFamily="34" charset="0"/>
                        </a:rPr>
                        <a:t>Эцэг /эх/-ийн нэр</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mn-MN" sz="1100" b="0" dirty="0" smtClean="0">
                          <a:solidFill>
                            <a:schemeClr val="tx1"/>
                          </a:solidFill>
                          <a:latin typeface="Arial" panose="020B0604020202020204" pitchFamily="34" charset="0"/>
                          <a:cs typeface="Arial" panose="020B0604020202020204" pitchFamily="34" charset="0"/>
                        </a:rPr>
                        <a:t> Регистрийн дугаар</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mn-MN" sz="1100" b="0" dirty="0" smtClean="0">
                          <a:solidFill>
                            <a:schemeClr val="tx1"/>
                          </a:solidFill>
                          <a:latin typeface="Arial" panose="020B0604020202020204" pitchFamily="34" charset="0"/>
                          <a:cs typeface="Arial" panose="020B0604020202020204" pitchFamily="34" charset="0"/>
                        </a:rPr>
                        <a:t>Төрсөн газар, үндсэн захиргаа</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gridSpan="2">
                  <a:txBody>
                    <a:bodyPr/>
                    <a:lstStyle/>
                    <a:p>
                      <a:pPr algn="ctr"/>
                      <a:r>
                        <a:rPr lang="mn-MN" sz="1100" b="0" dirty="0" smtClean="0">
                          <a:solidFill>
                            <a:schemeClr val="tx1"/>
                          </a:solidFill>
                          <a:latin typeface="Arial" panose="020B0604020202020204" pitchFamily="34" charset="0"/>
                          <a:cs typeface="Arial" panose="020B0604020202020204" pitchFamily="34" charset="0"/>
                        </a:rPr>
                        <a:t>Эрхэлж байгаа ажил, албан тушаал</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gridSpan="3">
                  <a:txBody>
                    <a:bodyPr/>
                    <a:lstStyle/>
                    <a:p>
                      <a:pPr algn="ctr"/>
                      <a:r>
                        <a:rPr lang="mn-MN" sz="1100" b="0" dirty="0" smtClean="0">
                          <a:solidFill>
                            <a:schemeClr val="tx1"/>
                          </a:solidFill>
                          <a:latin typeface="Arial" panose="020B0604020202020204" pitchFamily="34" charset="0"/>
                          <a:cs typeface="Arial" panose="020B0604020202020204" pitchFamily="34" charset="0"/>
                        </a:rPr>
                        <a:t>Ажиллаж байгаа байгууллага, сурч байгаа сургууль, оршин суугаа хаяг</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r>
              <a:tr h="448050">
                <a:tc>
                  <a:txBody>
                    <a:bodyPr/>
                    <a:lstStyle/>
                    <a:p>
                      <a:pPr algn="ctr"/>
                      <a:r>
                        <a:rPr lang="mn-MN" sz="1100" b="0" dirty="0" smtClean="0">
                          <a:solidFill>
                            <a:schemeClr val="tx1"/>
                          </a:solidFill>
                          <a:latin typeface="Arial" panose="020B0604020202020204" pitchFamily="34" charset="0"/>
                          <a:cs typeface="Arial" panose="020B0604020202020204" pitchFamily="34" charset="0"/>
                        </a:rPr>
                        <a:t>Эхнэр, нөхөр, хамтран амьдрагч</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100" b="0" dirty="0" smtClean="0">
                          <a:solidFill>
                            <a:srgbClr val="C00000"/>
                          </a:solidFill>
                          <a:latin typeface="Arial" panose="020B0604020202020204" pitchFamily="34" charset="0"/>
                          <a:cs typeface="Arial" panose="020B0604020202020204" pitchFamily="34" charset="0"/>
                        </a:rPr>
                        <a:t>Цэндийн Марал</a:t>
                      </a:r>
                      <a:endParaRPr lang="en-US" sz="1100" b="0" dirty="0">
                        <a:solidFill>
                          <a:srgbClr val="C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100" b="0" dirty="0" smtClean="0">
                          <a:solidFill>
                            <a:srgbClr val="C00000"/>
                          </a:solidFill>
                          <a:latin typeface="Arial" panose="020B0604020202020204" pitchFamily="34" charset="0"/>
                          <a:cs typeface="Arial" panose="020B0604020202020204" pitchFamily="34" charset="0"/>
                        </a:rPr>
                        <a:t>НН70122562</a:t>
                      </a:r>
                      <a:endParaRPr lang="en-US" sz="1100" b="0" dirty="0">
                        <a:solidFill>
                          <a:srgbClr val="C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100" b="0" dirty="0" smtClean="0">
                          <a:solidFill>
                            <a:srgbClr val="C00000"/>
                          </a:solidFill>
                          <a:latin typeface="Arial" panose="020B0604020202020204" pitchFamily="34" charset="0"/>
                          <a:cs typeface="Arial" panose="020B0604020202020204" pitchFamily="34" charset="0"/>
                        </a:rPr>
                        <a:t>Ховд аймаг</a:t>
                      </a:r>
                      <a:r>
                        <a:rPr lang="mn-MN" sz="1100" b="0" baseline="0" dirty="0" smtClean="0">
                          <a:solidFill>
                            <a:srgbClr val="C00000"/>
                          </a:solidFill>
                          <a:latin typeface="Arial" panose="020B0604020202020204" pitchFamily="34" charset="0"/>
                          <a:cs typeface="Arial" panose="020B0604020202020204" pitchFamily="34" charset="0"/>
                        </a:rPr>
                        <a:t> Манхан сум</a:t>
                      </a:r>
                      <a:endParaRPr lang="en-US" sz="1100" b="0" dirty="0">
                        <a:solidFill>
                          <a:srgbClr val="C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mn-MN" sz="1100" b="0" dirty="0" smtClean="0">
                          <a:solidFill>
                            <a:srgbClr val="C00000"/>
                          </a:solidFill>
                          <a:latin typeface="Arial" panose="020B0604020202020204" pitchFamily="34" charset="0"/>
                          <a:cs typeface="Arial" panose="020B0604020202020204" pitchFamily="34" charset="0"/>
                        </a:rPr>
                        <a:t>Зэндмэнэ ХХК-ийн захирал</a:t>
                      </a:r>
                      <a:endParaRPr lang="en-US" sz="1100" b="0" dirty="0">
                        <a:solidFill>
                          <a:srgbClr val="C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mn-MN" sz="1100" b="0" dirty="0" smtClean="0">
                          <a:solidFill>
                            <a:srgbClr val="C00000"/>
                          </a:solidFill>
                          <a:latin typeface="Arial" panose="020B0604020202020204" pitchFamily="34" charset="0"/>
                          <a:cs typeface="Arial" panose="020B0604020202020204" pitchFamily="34" charset="0"/>
                        </a:rPr>
                        <a:t>Архангай, Цэцэрлэг сум, 5-р баг</a:t>
                      </a:r>
                      <a:r>
                        <a:rPr lang="mn-MN" sz="1100" b="0" baseline="0" dirty="0" smtClean="0">
                          <a:solidFill>
                            <a:srgbClr val="C00000"/>
                          </a:solidFill>
                          <a:latin typeface="Arial" panose="020B0604020202020204" pitchFamily="34" charset="0"/>
                          <a:cs typeface="Arial" panose="020B0604020202020204" pitchFamily="34" charset="0"/>
                        </a:rPr>
                        <a:t> 25-р байрны 6 тоот</a:t>
                      </a:r>
                      <a:endParaRPr lang="en-US" sz="1100" b="0" dirty="0">
                        <a:solidFill>
                          <a:srgbClr val="C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72030">
                <a:tc rowSpan="2">
                  <a:txBody>
                    <a:bodyPr/>
                    <a:lstStyle/>
                    <a:p>
                      <a:pPr algn="ctr"/>
                      <a:r>
                        <a:rPr lang="mn-MN" sz="1100" b="0" dirty="0" smtClean="0">
                          <a:solidFill>
                            <a:schemeClr val="tx1"/>
                          </a:solidFill>
                          <a:latin typeface="Arial" panose="020B0604020202020204" pitchFamily="34" charset="0"/>
                          <a:cs typeface="Arial" panose="020B0604020202020204" pitchFamily="34" charset="0"/>
                        </a:rPr>
                        <a:t>Хүүхэд</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100" b="0" dirty="0" smtClean="0">
                          <a:solidFill>
                            <a:srgbClr val="C00000"/>
                          </a:solidFill>
                          <a:latin typeface="Arial" panose="020B0604020202020204" pitchFamily="34" charset="0"/>
                          <a:cs typeface="Arial" panose="020B0604020202020204" pitchFamily="34" charset="0"/>
                        </a:rPr>
                        <a:t>Дэлгэрийн Нямхүү</a:t>
                      </a:r>
                      <a:endParaRPr lang="en-US" sz="1100" b="0" dirty="0">
                        <a:solidFill>
                          <a:srgbClr val="C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100" b="0" dirty="0" smtClean="0">
                          <a:solidFill>
                            <a:srgbClr val="C00000"/>
                          </a:solidFill>
                          <a:latin typeface="Arial" panose="020B0604020202020204" pitchFamily="34" charset="0"/>
                          <a:cs typeface="Arial" panose="020B0604020202020204" pitchFamily="34" charset="0"/>
                        </a:rPr>
                        <a:t>НН06102056</a:t>
                      </a:r>
                      <a:endParaRPr lang="en-US" sz="1100" b="0" dirty="0">
                        <a:solidFill>
                          <a:srgbClr val="C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100" b="0" dirty="0" smtClean="0">
                          <a:solidFill>
                            <a:srgbClr val="C00000"/>
                          </a:solidFill>
                          <a:latin typeface="Arial" panose="020B0604020202020204" pitchFamily="34" charset="0"/>
                          <a:cs typeface="Arial" panose="020B0604020202020204" pitchFamily="34" charset="0"/>
                        </a:rPr>
                        <a:t>Архангай</a:t>
                      </a:r>
                      <a:r>
                        <a:rPr lang="mn-MN" sz="1100" b="0" baseline="0" dirty="0" smtClean="0">
                          <a:solidFill>
                            <a:srgbClr val="C00000"/>
                          </a:solidFill>
                          <a:latin typeface="Arial" panose="020B0604020202020204" pitchFamily="34" charset="0"/>
                          <a:cs typeface="Arial" panose="020B0604020202020204" pitchFamily="34" charset="0"/>
                        </a:rPr>
                        <a:t> аймгийн Цэцэрлэг сум</a:t>
                      </a:r>
                      <a:endParaRPr lang="en-US" sz="1100" b="0" dirty="0">
                        <a:solidFill>
                          <a:srgbClr val="C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mn-MN" sz="1100" b="0" dirty="0" smtClean="0">
                          <a:solidFill>
                            <a:srgbClr val="C00000"/>
                          </a:solidFill>
                          <a:latin typeface="Arial" panose="020B0604020202020204" pitchFamily="34" charset="0"/>
                          <a:cs typeface="Arial" panose="020B0604020202020204" pitchFamily="34" charset="0"/>
                        </a:rPr>
                        <a:t>Цэцэрлэг сумын ЕБ-ын</a:t>
                      </a:r>
                      <a:r>
                        <a:rPr lang="mn-MN" sz="1100" b="0" baseline="0" dirty="0" smtClean="0">
                          <a:solidFill>
                            <a:srgbClr val="C00000"/>
                          </a:solidFill>
                          <a:latin typeface="Arial" panose="020B0604020202020204" pitchFamily="34" charset="0"/>
                          <a:cs typeface="Arial" panose="020B0604020202020204" pitchFamily="34" charset="0"/>
                        </a:rPr>
                        <a:t> 3-р сургуульд сурдаг</a:t>
                      </a:r>
                      <a:endParaRPr lang="en-US" sz="1100" b="0" dirty="0">
                        <a:solidFill>
                          <a:srgbClr val="C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mn-MN" sz="1100" b="0" dirty="0" smtClean="0">
                          <a:solidFill>
                            <a:srgbClr val="C00000"/>
                          </a:solidFill>
                          <a:latin typeface="Arial" panose="020B0604020202020204" pitchFamily="34" charset="0"/>
                          <a:cs typeface="Arial" panose="020B0604020202020204" pitchFamily="34" charset="0"/>
                        </a:rPr>
                        <a:t>Архангай аймгийн</a:t>
                      </a:r>
                      <a:r>
                        <a:rPr lang="mn-MN" sz="1100" b="0" baseline="0" dirty="0" smtClean="0">
                          <a:solidFill>
                            <a:srgbClr val="C00000"/>
                          </a:solidFill>
                          <a:latin typeface="Arial" panose="020B0604020202020204" pitchFamily="34" charset="0"/>
                          <a:cs typeface="Arial" panose="020B0604020202020204" pitchFamily="34" charset="0"/>
                        </a:rPr>
                        <a:t> Цэцэрлэг сум, 5-р баг, 25-р байрны 6 тоот</a:t>
                      </a:r>
                      <a:endParaRPr lang="en-US" sz="1100" b="0" dirty="0">
                        <a:solidFill>
                          <a:srgbClr val="C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78977">
                <a:tc vMerge="1">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93129">
                <a:tc>
                  <a:txBody>
                    <a:bodyPr/>
                    <a:lstStyle/>
                    <a:p>
                      <a:pPr algn="ctr"/>
                      <a:r>
                        <a:rPr lang="mn-MN" sz="1100" b="0" dirty="0" smtClean="0">
                          <a:solidFill>
                            <a:schemeClr val="tx1"/>
                          </a:solidFill>
                          <a:latin typeface="Arial" panose="020B0604020202020204" pitchFamily="34" charset="0"/>
                          <a:cs typeface="Arial" panose="020B0604020202020204" pitchFamily="34" charset="0"/>
                        </a:rPr>
                        <a:t>Эцэг</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88032">
                <a:tc>
                  <a:txBody>
                    <a:bodyPr/>
                    <a:lstStyle/>
                    <a:p>
                      <a:pPr algn="ctr"/>
                      <a:r>
                        <a:rPr lang="mn-MN" sz="1100" b="0" dirty="0" smtClean="0">
                          <a:solidFill>
                            <a:schemeClr val="tx1"/>
                          </a:solidFill>
                          <a:latin typeface="Arial" panose="020B0604020202020204" pitchFamily="34" charset="0"/>
                          <a:cs typeface="Arial" panose="020B0604020202020204" pitchFamily="34" charset="0"/>
                        </a:rPr>
                        <a:t>Эх</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406991">
                <a:tc gridSpan="9">
                  <a:txBody>
                    <a:bodyPr/>
                    <a:lstStyle/>
                    <a:p>
                      <a:r>
                        <a:rPr lang="mn-MN" sz="1100" b="0" i="1" dirty="0" smtClean="0">
                          <a:solidFill>
                            <a:schemeClr val="tx1"/>
                          </a:solidFill>
                          <a:latin typeface="Arial" panose="020B0604020202020204" pitchFamily="34" charset="0"/>
                          <a:cs typeface="Arial" panose="020B0604020202020204" pitchFamily="34" charset="0"/>
                        </a:rPr>
                        <a:t>Тайлбар: Хамт амьдарч байгаа болон өрхийн бүртгэлд бүртгэлтэй</a:t>
                      </a:r>
                      <a:r>
                        <a:rPr lang="mn-MN" sz="1100" b="0" i="1" baseline="0" dirty="0" smtClean="0">
                          <a:solidFill>
                            <a:schemeClr val="tx1"/>
                          </a:solidFill>
                          <a:latin typeface="Arial" panose="020B0604020202020204" pitchFamily="34" charset="0"/>
                          <a:cs typeface="Arial" panose="020B0604020202020204" pitchFamily="34" charset="0"/>
                        </a:rPr>
                        <a:t> эхнэр, нөхөр, хамтран амьдрагч, хүүхэд, эцэг, эхийг бичнэ</a:t>
                      </a:r>
                      <a:endParaRPr lang="en-US" sz="1100" b="0"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26982">
                <a:tc gridSpan="9">
                  <a:txBody>
                    <a:bodyPr/>
                    <a:lstStyle/>
                    <a:p>
                      <a:r>
                        <a:rPr lang="mn-MN" sz="1400" b="1" dirty="0" smtClean="0">
                          <a:solidFill>
                            <a:schemeClr val="tx1"/>
                          </a:solidFill>
                          <a:latin typeface="Arial" panose="020B0604020202020204" pitchFamily="34" charset="0"/>
                          <a:cs typeface="Arial" panose="020B0604020202020204" pitchFamily="34" charset="0"/>
                        </a:rPr>
                        <a:t>3. Хувийн ашиг сонирхол</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0035">
                <a:tc gridSpan="9">
                  <a:txBody>
                    <a:bodyPr/>
                    <a:lstStyle/>
                    <a:p>
                      <a:r>
                        <a:rPr lang="mn-MN" sz="1400" b="1" dirty="0" smtClean="0">
                          <a:solidFill>
                            <a:schemeClr val="tx1"/>
                          </a:solidFill>
                          <a:latin typeface="Arial" panose="020B0604020202020204" pitchFamily="34" charset="0"/>
                          <a:cs typeface="Arial" panose="020B0604020202020204" pitchFamily="34" charset="0"/>
                        </a:rPr>
                        <a:t>3.1</a:t>
                      </a:r>
                      <a:r>
                        <a:rPr lang="mn-MN" sz="1400" b="1" baseline="0" dirty="0" smtClean="0">
                          <a:solidFill>
                            <a:schemeClr val="tx1"/>
                          </a:solidFill>
                          <a:latin typeface="Arial" panose="020B0604020202020204" pitchFamily="34" charset="0"/>
                          <a:cs typeface="Arial" panose="020B0604020202020204" pitchFamily="34" charset="0"/>
                        </a:rPr>
                        <a:t> Мэдүүлэг гаргагчтай хамаарал бүхий этгээд</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800089">
                <a:tc>
                  <a:txBody>
                    <a:bodyPr/>
                    <a:lstStyle/>
                    <a:p>
                      <a:pPr algn="ctr"/>
                      <a:r>
                        <a:rPr lang="mn-MN" sz="1100" b="0" dirty="0" smtClean="0">
                          <a:solidFill>
                            <a:schemeClr val="tx1"/>
                          </a:solidFill>
                          <a:latin typeface="Arial" panose="020B0604020202020204" pitchFamily="34" charset="0"/>
                          <a:cs typeface="Arial" panose="020B0604020202020204" pitchFamily="34" charset="0"/>
                        </a:rPr>
                        <a:t>Эцэг</a:t>
                      </a:r>
                      <a:r>
                        <a:rPr lang="mn-MN" sz="1100" b="0" baseline="0" dirty="0" smtClean="0">
                          <a:solidFill>
                            <a:schemeClr val="tx1"/>
                          </a:solidFill>
                          <a:latin typeface="Arial" panose="020B0604020202020204" pitchFamily="34" charset="0"/>
                          <a:cs typeface="Arial" panose="020B0604020202020204" pitchFamily="34" charset="0"/>
                        </a:rPr>
                        <a:t> /эх/-ийн нэр</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mn-MN" sz="1100" b="0" dirty="0" smtClean="0">
                          <a:solidFill>
                            <a:schemeClr val="tx1"/>
                          </a:solidFill>
                          <a:latin typeface="Arial" panose="020B0604020202020204" pitchFamily="34" charset="0"/>
                          <a:cs typeface="Arial" panose="020B0604020202020204" pitchFamily="34" charset="0"/>
                        </a:rPr>
                        <a:t>Ямар хамааралтай болох</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gridSpan="3">
                  <a:txBody>
                    <a:bodyPr/>
                    <a:lstStyle/>
                    <a:p>
                      <a:pPr algn="ctr"/>
                      <a:r>
                        <a:rPr lang="mn-MN" sz="1100" b="0" dirty="0" smtClean="0">
                          <a:solidFill>
                            <a:schemeClr val="tx1"/>
                          </a:solidFill>
                          <a:latin typeface="Arial" panose="020B0604020202020204" pitchFamily="34" charset="0"/>
                          <a:cs typeface="Arial" panose="020B0604020202020204" pitchFamily="34" charset="0"/>
                        </a:rPr>
                        <a:t>Ажиллаж байгаа /байсан/ байгууллага, албан тушаал</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n-MN" sz="1100" b="0" dirty="0" smtClean="0">
                          <a:solidFill>
                            <a:schemeClr val="tx1"/>
                          </a:solidFill>
                          <a:latin typeface="Arial" panose="020B0604020202020204" pitchFamily="34" charset="0"/>
                          <a:cs typeface="Arial" panose="020B0604020202020204" pitchFamily="34" charset="0"/>
                        </a:rPr>
                        <a:t>Бизнес үйл ажиллагааны</a:t>
                      </a:r>
                      <a:r>
                        <a:rPr lang="mn-MN" sz="1100" b="0" baseline="0" dirty="0" smtClean="0">
                          <a:solidFill>
                            <a:schemeClr val="tx1"/>
                          </a:solidFill>
                          <a:latin typeface="Arial" panose="020B0604020202020204" pitchFamily="34" charset="0"/>
                          <a:cs typeface="Arial" panose="020B0604020202020204" pitchFamily="34" charset="0"/>
                        </a:rPr>
                        <a:t> чиглэл</a:t>
                      </a:r>
                      <a:endParaRPr lang="en-US" sz="1100" b="0" dirty="0" smtClean="0">
                        <a:solidFill>
                          <a:schemeClr val="tx1"/>
                        </a:solidFill>
                        <a:latin typeface="Arial" panose="020B0604020202020204" pitchFamily="34" charset="0"/>
                        <a:cs typeface="Arial" panose="020B0604020202020204" pitchFamily="34" charset="0"/>
                      </a:endParaRPr>
                    </a:p>
                    <a:p>
                      <a:pPr algn="ct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gridSpan="2">
                  <a:txBody>
                    <a:bodyPr/>
                    <a:lstStyle/>
                    <a:p>
                      <a:pPr algn="ctr"/>
                      <a:r>
                        <a:rPr lang="mn-MN" sz="1100" b="0" dirty="0" smtClean="0">
                          <a:solidFill>
                            <a:schemeClr val="tx1"/>
                          </a:solidFill>
                          <a:latin typeface="Arial" panose="020B0604020202020204" pitchFamily="34" charset="0"/>
                          <a:cs typeface="Arial" panose="020B0604020202020204" pitchFamily="34" charset="0"/>
                        </a:rPr>
                        <a:t>Төрсөн газар, үндсэн захиргаа</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r>
              <a:tr h="472911">
                <a:tc>
                  <a:txBody>
                    <a:bodyPr/>
                    <a:lstStyle/>
                    <a:p>
                      <a:r>
                        <a:rPr lang="mn-MN" sz="1200" b="0" dirty="0" smtClean="0">
                          <a:solidFill>
                            <a:srgbClr val="FF0000"/>
                          </a:solidFill>
                          <a:latin typeface="Arial" panose="020B0604020202020204" pitchFamily="34" charset="0"/>
                          <a:cs typeface="Arial" panose="020B0604020202020204" pitchFamily="34" charset="0"/>
                        </a:rPr>
                        <a:t>Дамдингийн</a:t>
                      </a:r>
                      <a:r>
                        <a:rPr lang="mn-MN" sz="1200" b="0" baseline="0" dirty="0" smtClean="0">
                          <a:solidFill>
                            <a:srgbClr val="FF0000"/>
                          </a:solidFill>
                          <a:latin typeface="Arial" panose="020B0604020202020204" pitchFamily="34" charset="0"/>
                          <a:cs typeface="Arial" panose="020B0604020202020204" pitchFamily="34" charset="0"/>
                        </a:rPr>
                        <a:t> Тулга</a:t>
                      </a:r>
                    </a:p>
                    <a:p>
                      <a:endParaRPr lang="en-US" sz="12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200" b="0" dirty="0" smtClean="0">
                          <a:solidFill>
                            <a:srgbClr val="FF0000"/>
                          </a:solidFill>
                          <a:latin typeface="Arial" panose="020B0604020202020204" pitchFamily="34" charset="0"/>
                          <a:cs typeface="Arial" panose="020B0604020202020204" pitchFamily="34" charset="0"/>
                        </a:rPr>
                        <a:t>Эцэг</a:t>
                      </a:r>
                      <a:endParaRPr lang="en-US" sz="12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mn-MN" sz="1200" b="0" dirty="0" smtClean="0">
                          <a:solidFill>
                            <a:srgbClr val="FF0000"/>
                          </a:solidFill>
                          <a:latin typeface="Arial" panose="020B0604020202020204" pitchFamily="34" charset="0"/>
                          <a:cs typeface="Arial" panose="020B0604020202020204" pitchFamily="34" charset="0"/>
                        </a:rPr>
                        <a:t>Архангай аймаг</a:t>
                      </a:r>
                      <a:r>
                        <a:rPr lang="mn-MN" sz="1200" b="0" baseline="0" dirty="0" smtClean="0">
                          <a:solidFill>
                            <a:srgbClr val="FF0000"/>
                          </a:solidFill>
                          <a:latin typeface="Arial" panose="020B0604020202020204" pitchFamily="34" charset="0"/>
                          <a:cs typeface="Arial" panose="020B0604020202020204" pitchFamily="34" charset="0"/>
                        </a:rPr>
                        <a:t> дахь Цагдаагийн газарт ажиллаж байсан, тэтгэвэрт</a:t>
                      </a:r>
                      <a:endParaRPr lang="en-US" sz="12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endParaRPr lang="en-US" sz="12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mn-MN" sz="1200" b="0" dirty="0" smtClean="0">
                          <a:solidFill>
                            <a:srgbClr val="FF0000"/>
                          </a:solidFill>
                          <a:latin typeface="Arial" panose="020B0604020202020204" pitchFamily="34" charset="0"/>
                          <a:cs typeface="Arial" panose="020B0604020202020204" pitchFamily="34" charset="0"/>
                        </a:rPr>
                        <a:t>Архангай аймаг, Эрдэнэбулган сум, </a:t>
                      </a:r>
                      <a:endParaRPr lang="en-US" sz="12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84043">
                <a:tc>
                  <a:txBody>
                    <a:bodyPr/>
                    <a:lstStyle/>
                    <a:p>
                      <a:r>
                        <a:rPr lang="mn-MN" sz="1200" b="0" dirty="0" smtClean="0">
                          <a:solidFill>
                            <a:srgbClr val="FF0000"/>
                          </a:solidFill>
                          <a:latin typeface="Arial" panose="020B0604020202020204" pitchFamily="34" charset="0"/>
                          <a:cs typeface="Arial" panose="020B0604020202020204" pitchFamily="34" charset="0"/>
                        </a:rPr>
                        <a:t>Содномын Дэжид</a:t>
                      </a:r>
                      <a:endParaRPr lang="en-US" sz="12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200" b="0" dirty="0" smtClean="0">
                          <a:solidFill>
                            <a:srgbClr val="FF0000"/>
                          </a:solidFill>
                          <a:latin typeface="Arial" panose="020B0604020202020204" pitchFamily="34" charset="0"/>
                          <a:cs typeface="Arial" panose="020B0604020202020204" pitchFamily="34" charset="0"/>
                        </a:rPr>
                        <a:t>Эх</a:t>
                      </a:r>
                      <a:endParaRPr lang="en-US" sz="12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mn-MN" sz="1200" b="0" dirty="0" smtClean="0">
                          <a:solidFill>
                            <a:srgbClr val="FF0000"/>
                          </a:solidFill>
                          <a:latin typeface="Arial" panose="020B0604020202020204" pitchFamily="34" charset="0"/>
                          <a:cs typeface="Arial" panose="020B0604020202020204" pitchFamily="34" charset="0"/>
                        </a:rPr>
                        <a:t>Архангай аймгийн сургуульд багшаар ажиллаж байсан, тэтгэвэрт</a:t>
                      </a:r>
                      <a:endParaRPr lang="en-US" sz="12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endParaRPr lang="en-US" sz="12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mn-MN" sz="1200" b="0" dirty="0" smtClean="0">
                          <a:solidFill>
                            <a:srgbClr val="FF0000"/>
                          </a:solidFill>
                          <a:latin typeface="Arial" panose="020B0604020202020204" pitchFamily="34" charset="0"/>
                          <a:cs typeface="Arial" panose="020B0604020202020204" pitchFamily="34" charset="0"/>
                        </a:rPr>
                        <a:t>Архангай аймаг, Эрдэнэбулган сум</a:t>
                      </a:r>
                      <a:endParaRPr lang="en-US" sz="12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420517">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n-MN" sz="1100" b="0" i="1" kern="1200" dirty="0" smtClean="0">
                          <a:solidFill>
                            <a:schemeClr val="tx1"/>
                          </a:solidFill>
                          <a:effectLst/>
                          <a:latin typeface="Arial" panose="020B0604020202020204" pitchFamily="34" charset="0"/>
                          <a:ea typeface="+mn-ea"/>
                          <a:cs typeface="Arial" panose="020B0604020202020204" pitchFamily="34" charset="0"/>
                        </a:rPr>
                        <a:t>Тайлбар: Нийтийн албан тушаалтны эрхлэх асуудлын хүрээ</a:t>
                      </a:r>
                      <a:r>
                        <a:rPr kumimoji="0" lang="mn-MN" sz="1100" b="0" i="1" kern="1200" baseline="0" dirty="0" smtClean="0">
                          <a:solidFill>
                            <a:schemeClr val="tx1"/>
                          </a:solidFill>
                          <a:effectLst/>
                          <a:latin typeface="Arial" panose="020B0604020202020204" pitchFamily="34" charset="0"/>
                          <a:ea typeface="+mn-ea"/>
                          <a:cs typeface="Arial" panose="020B0604020202020204" pitchFamily="34" charset="0"/>
                        </a:rPr>
                        <a:t>, </a:t>
                      </a:r>
                      <a:r>
                        <a:rPr kumimoji="0" lang="mn-MN" sz="1100" b="0" i="1" kern="1200" dirty="0" smtClean="0">
                          <a:solidFill>
                            <a:schemeClr val="tx1"/>
                          </a:solidFill>
                          <a:effectLst/>
                          <a:latin typeface="Arial" panose="020B0604020202020204" pitchFamily="34" charset="0"/>
                          <a:ea typeface="+mn-ea"/>
                          <a:cs typeface="Arial" panose="020B0604020202020204" pitchFamily="34" charset="0"/>
                        </a:rPr>
                        <a:t> шууд болон шууд бус нөлөөлөх боломжтой байгууллагад </a:t>
                      </a:r>
                      <a:r>
                        <a:rPr kumimoji="0" lang="mn-MN" sz="1100" b="0" i="1" kern="1200" baseline="0" dirty="0" smtClean="0">
                          <a:solidFill>
                            <a:schemeClr val="tx1"/>
                          </a:solidFill>
                          <a:effectLst/>
                          <a:latin typeface="Arial" panose="020B0604020202020204" pitchFamily="34" charset="0"/>
                          <a:ea typeface="+mn-ea"/>
                          <a:cs typeface="Arial" panose="020B0604020202020204" pitchFamily="34" charset="0"/>
                        </a:rPr>
                        <a:t> харьяалалтай  ажил эрхэлж </a:t>
                      </a:r>
                      <a:r>
                        <a:rPr kumimoji="0" lang="mn-MN" sz="1100" b="0" i="1" kern="1200" dirty="0" smtClean="0">
                          <a:solidFill>
                            <a:schemeClr val="tx1"/>
                          </a:solidFill>
                          <a:effectLst/>
                          <a:latin typeface="Arial" panose="020B0604020202020204" pitchFamily="34" charset="0"/>
                          <a:ea typeface="+mn-ea"/>
                          <a:cs typeface="Arial" panose="020B0604020202020204" pitchFamily="34" charset="0"/>
                        </a:rPr>
                        <a:t>байгаа /байсан/ өрх тусгаарласан эцэг, эх, хүүхэд, төрсөн ах, эгч, дүү болон эхнэр /нөхөр/, хамтран амьдрагчийн эцэг, эх, хүүхэд, төрсөн ах, эгч, дүүг</a:t>
                      </a:r>
                      <a:r>
                        <a:rPr kumimoji="0" lang="mn-MN" sz="1100" b="0" i="1" kern="1200" baseline="0" dirty="0" smtClean="0">
                          <a:solidFill>
                            <a:schemeClr val="tx1"/>
                          </a:solidFill>
                          <a:effectLst/>
                          <a:latin typeface="Arial" panose="020B0604020202020204" pitchFamily="34" charset="0"/>
                          <a:ea typeface="+mn-ea"/>
                          <a:cs typeface="Arial" panose="020B0604020202020204" pitchFamily="34" charset="0"/>
                        </a:rPr>
                        <a:t> мэдүүлнэ.</a:t>
                      </a:r>
                      <a:endParaRPr kumimoji="0" lang="en-US" sz="1100" b="0" i="1" kern="1200" dirty="0" smtClean="0">
                        <a:solidFill>
                          <a:schemeClr val="tx1"/>
                        </a:solidFill>
                        <a:effectLst/>
                        <a:latin typeface="Arial" panose="020B0604020202020204" pitchFamily="34" charset="0"/>
                        <a:ea typeface="+mn-ea"/>
                        <a:cs typeface="Arial" panose="020B0604020202020204" pitchFamily="34" charset="0"/>
                      </a:endParaRP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621525">
                <a:tc>
                  <a:txBody>
                    <a:bodyPr/>
                    <a:lstStyle/>
                    <a:p>
                      <a:endParaRPr lang="en-US" b="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endParaRPr lang="en-US" b="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endParaRPr lang="en-US" b="0" dirty="0">
                        <a:solidFill>
                          <a:schemeClr val="tx1"/>
                        </a:solidFill>
                      </a:endParaRPr>
                    </a:p>
                  </a:txBody>
                  <a:tcPr>
                    <a:lnT w="12700" cap="flat" cmpd="sng" algn="ctr">
                      <a:solidFill>
                        <a:schemeClr val="tx1"/>
                      </a:solidFill>
                      <a:prstDash val="solid"/>
                      <a:round/>
                      <a:headEnd type="none" w="med" len="med"/>
                      <a:tailEnd type="none" w="med" len="med"/>
                    </a:lnT>
                  </a:tcPr>
                </a:tc>
                <a:tc gridSpan="2">
                  <a:txBody>
                    <a:bodyPr/>
                    <a:lstStyle/>
                    <a:p>
                      <a:endParaRPr lang="en-US" b="0" dirty="0">
                        <a:solidFill>
                          <a:schemeClr val="tx1"/>
                        </a:solidFill>
                      </a:endParaRPr>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gridSpan="3">
                  <a:txBody>
                    <a:bodyPr/>
                    <a:lstStyle/>
                    <a:p>
                      <a:endParaRPr lang="en-US" b="0" dirty="0">
                        <a:solidFill>
                          <a:schemeClr val="tx1"/>
                        </a:solidFill>
                      </a:endParaRPr>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b="0" dirty="0">
                        <a:solidFill>
                          <a:schemeClr val="tx1"/>
                        </a:solidFill>
                      </a:endParaRPr>
                    </a:p>
                  </a:txBody>
                  <a:tcPr>
                    <a:lnT w="12700" cap="flat" cmpd="sng" algn="ctr">
                      <a:solidFill>
                        <a:schemeClr val="tx1"/>
                      </a:solidFill>
                      <a:prstDash val="solid"/>
                      <a:round/>
                      <a:headEnd type="none" w="med" len="med"/>
                      <a:tailEnd type="none" w="med" len="med"/>
                    </a:lnT>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592272"/>
            <a:ext cx="1447800" cy="1178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516960"/>
            <a:ext cx="1600200" cy="1221143"/>
          </a:xfrm>
          <a:prstGeom prst="rect">
            <a:avLst/>
          </a:prstGeom>
        </p:spPr>
      </p:pic>
    </p:spTree>
    <p:extLst>
      <p:ext uri="{BB962C8B-B14F-4D97-AF65-F5344CB8AC3E}">
        <p14:creationId xmlns:p14="http://schemas.microsoft.com/office/powerpoint/2010/main" val="29877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6660673"/>
              </p:ext>
            </p:extLst>
          </p:nvPr>
        </p:nvGraphicFramePr>
        <p:xfrm>
          <a:off x="76200" y="-18815"/>
          <a:ext cx="8734426" cy="7217232"/>
        </p:xfrm>
        <a:graphic>
          <a:graphicData uri="http://schemas.openxmlformats.org/drawingml/2006/table">
            <a:tbl>
              <a:tblPr firstRow="1" bandRow="1">
                <a:tableStyleId>{5C22544A-7EE6-4342-B048-85BDC9FD1C3A}</a:tableStyleId>
              </a:tblPr>
              <a:tblGrid>
                <a:gridCol w="626959"/>
                <a:gridCol w="1453819"/>
                <a:gridCol w="290763"/>
                <a:gridCol w="811109"/>
                <a:gridCol w="436146"/>
                <a:gridCol w="754171"/>
                <a:gridCol w="845034"/>
                <a:gridCol w="1335696"/>
                <a:gridCol w="242305"/>
                <a:gridCol w="969212"/>
                <a:gridCol w="969212"/>
              </a:tblGrid>
              <a:tr h="373869">
                <a:tc gridSpan="11">
                  <a:txBody>
                    <a:bodyPr/>
                    <a:lstStyle/>
                    <a:p>
                      <a:r>
                        <a:rPr lang="mn-MN" sz="1400" dirty="0" smtClean="0">
                          <a:solidFill>
                            <a:schemeClr val="tx1"/>
                          </a:solidFill>
                          <a:latin typeface="Arial" panose="020B0604020202020204" pitchFamily="34" charset="0"/>
                          <a:cs typeface="Arial" panose="020B0604020202020204" pitchFamily="34" charset="0"/>
                        </a:rPr>
                        <a:t>3.2 Мэдүүлэг гаргагчтай нэгдмэл сонирхолтой этгээд</a:t>
                      </a:r>
                      <a:endParaRPr lang="en-US" sz="140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875135">
                <a:tc gridSpan="2">
                  <a:txBody>
                    <a:bodyPr/>
                    <a:lstStyle/>
                    <a:p>
                      <a:pPr algn="ctr"/>
                      <a:r>
                        <a:rPr lang="mn-MN" sz="1200" dirty="0" smtClean="0">
                          <a:solidFill>
                            <a:schemeClr val="tx1"/>
                          </a:solidFill>
                          <a:latin typeface="Arial" panose="020B0604020202020204" pitchFamily="34" charset="0"/>
                          <a:cs typeface="Arial" panose="020B0604020202020204" pitchFamily="34" charset="0"/>
                        </a:rPr>
                        <a:t>Ашгийн төлөө</a:t>
                      </a:r>
                      <a:r>
                        <a:rPr lang="mn-MN" sz="1200" baseline="0" dirty="0" smtClean="0">
                          <a:solidFill>
                            <a:schemeClr val="tx1"/>
                          </a:solidFill>
                          <a:latin typeface="Arial" panose="020B0604020202020204" pitchFamily="34" charset="0"/>
                          <a:cs typeface="Arial" panose="020B0604020202020204" pitchFamily="34" charset="0"/>
                        </a:rPr>
                        <a:t> үйл ажиллагаагаар холбогдсон хувь хүн, хуулийн этгээдийн нэр</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gridSpan="3">
                  <a:txBody>
                    <a:bodyPr/>
                    <a:lstStyle/>
                    <a:p>
                      <a:pPr algn="ctr"/>
                      <a:r>
                        <a:rPr lang="mn-MN" sz="1200" dirty="0" smtClean="0">
                          <a:solidFill>
                            <a:schemeClr val="tx1"/>
                          </a:solidFill>
                          <a:latin typeface="Arial" panose="020B0604020202020204" pitchFamily="34" charset="0"/>
                          <a:cs typeface="Arial" panose="020B0604020202020204" pitchFamily="34" charset="0"/>
                        </a:rPr>
                        <a:t>Ямар харилцаатай болох</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mn-MN" sz="1200" dirty="0" smtClean="0">
                          <a:solidFill>
                            <a:schemeClr val="tx1"/>
                          </a:solidFill>
                          <a:latin typeface="Arial" panose="020B0604020202020204" pitchFamily="34" charset="0"/>
                          <a:cs typeface="Arial" panose="020B0604020202020204" pitchFamily="34" charset="0"/>
                        </a:rPr>
                        <a:t>Үйл ажиллагааны чиглэл, зорилго</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mn-MN" sz="1200" dirty="0" smtClean="0">
                          <a:solidFill>
                            <a:schemeClr val="tx1"/>
                          </a:solidFill>
                          <a:latin typeface="Arial" panose="020B0604020202020204" pitchFamily="34" charset="0"/>
                          <a:cs typeface="Arial" panose="020B0604020202020204" pitchFamily="34" charset="0"/>
                        </a:rPr>
                        <a:t>Байгууллага, ажил, албан тушаал / Эрхэлж байгаа</a:t>
                      </a:r>
                      <a:r>
                        <a:rPr lang="mn-MN" sz="1200" baseline="0" dirty="0" smtClean="0">
                          <a:solidFill>
                            <a:schemeClr val="tx1"/>
                          </a:solidFill>
                          <a:latin typeface="Arial" panose="020B0604020202020204" pitchFamily="34" charset="0"/>
                          <a:cs typeface="Arial" panose="020B0604020202020204" pitchFamily="34" charset="0"/>
                        </a:rPr>
                        <a:t> /байсан/ үйл ажиллагааны төрөл/</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a:txBody>
                    <a:bodyPr/>
                    <a:lstStyle/>
                    <a:p>
                      <a:pPr algn="ctr"/>
                      <a:r>
                        <a:rPr lang="mn-MN" sz="1200" dirty="0" smtClean="0">
                          <a:solidFill>
                            <a:schemeClr val="tx1"/>
                          </a:solidFill>
                          <a:latin typeface="Arial" panose="020B0604020202020204" pitchFamily="34" charset="0"/>
                          <a:cs typeface="Arial" panose="020B0604020202020204" pitchFamily="34" charset="0"/>
                        </a:rPr>
                        <a:t>Тайлбар</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949">
                <a:tc gridSpan="2">
                  <a:txBody>
                    <a:bodyPr/>
                    <a:lstStyle/>
                    <a:p>
                      <a:r>
                        <a:rPr lang="mn-MN" sz="1200" dirty="0" smtClean="0">
                          <a:solidFill>
                            <a:srgbClr val="FF0000"/>
                          </a:solidFill>
                          <a:latin typeface="Arial" panose="020B0604020202020204" pitchFamily="34" charset="0"/>
                          <a:cs typeface="Arial" panose="020B0604020202020204" pitchFamily="34" charset="0"/>
                        </a:rPr>
                        <a:t>Зэндмэнэ</a:t>
                      </a:r>
                      <a:r>
                        <a:rPr lang="mn-MN" sz="1200" baseline="0" dirty="0" smtClean="0">
                          <a:solidFill>
                            <a:srgbClr val="FF0000"/>
                          </a:solidFill>
                          <a:latin typeface="Arial" panose="020B0604020202020204" pitchFamily="34" charset="0"/>
                          <a:cs typeface="Arial" panose="020B0604020202020204" pitchFamily="34" charset="0"/>
                        </a:rPr>
                        <a:t> ХХК</a:t>
                      </a:r>
                      <a:endParaRPr lang="en-US" sz="12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mn-MN" sz="1200" dirty="0" smtClean="0">
                          <a:solidFill>
                            <a:srgbClr val="FF0000"/>
                          </a:solidFill>
                          <a:latin typeface="Arial" panose="020B0604020202020204" pitchFamily="34" charset="0"/>
                          <a:cs typeface="Arial" panose="020B0604020202020204" pitchFamily="34" charset="0"/>
                        </a:rPr>
                        <a:t>Эхнэрийн үүсгэн байгуулсан компани</a:t>
                      </a:r>
                      <a:endParaRPr lang="en-US" sz="12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r>
                        <a:rPr lang="mn-MN" sz="1200" dirty="0" smtClean="0">
                          <a:solidFill>
                            <a:srgbClr val="FF0000"/>
                          </a:solidFill>
                          <a:latin typeface="Arial" panose="020B0604020202020204" pitchFamily="34" charset="0"/>
                          <a:cs typeface="Arial" panose="020B0604020202020204" pitchFamily="34" charset="0"/>
                        </a:rPr>
                        <a:t>Эсгийн урлалын гар үйлдвэр</a:t>
                      </a:r>
                      <a:endParaRPr lang="en-US" sz="12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r>
                        <a:rPr lang="mn-MN" sz="1200" dirty="0" smtClean="0">
                          <a:solidFill>
                            <a:srgbClr val="FF0000"/>
                          </a:solidFill>
                          <a:latin typeface="Arial" panose="020B0604020202020204" pitchFamily="34" charset="0"/>
                          <a:cs typeface="Arial" panose="020B0604020202020204" pitchFamily="34" charset="0"/>
                        </a:rPr>
                        <a:t>Захирал</a:t>
                      </a:r>
                      <a:endParaRPr lang="en-US" sz="12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n-MN" sz="1100" dirty="0" smtClean="0">
                          <a:solidFill>
                            <a:srgbClr val="FF0000"/>
                          </a:solidFill>
                          <a:latin typeface="Arial" panose="020B0604020202020204" pitchFamily="34" charset="0"/>
                          <a:cs typeface="Arial" panose="020B0604020202020204" pitchFamily="34" charset="0"/>
                        </a:rPr>
                        <a:t>Эхнэр 100 хувь</a:t>
                      </a:r>
                      <a:r>
                        <a:rPr lang="mn-MN" sz="1100" baseline="0" dirty="0" smtClean="0">
                          <a:solidFill>
                            <a:srgbClr val="FF0000"/>
                          </a:solidFill>
                          <a:latin typeface="Arial" panose="020B0604020202020204" pitchFamily="34" charset="0"/>
                          <a:cs typeface="Arial" panose="020B0604020202020204" pitchFamily="34" charset="0"/>
                        </a:rPr>
                        <a:t> эзэмшдэг</a:t>
                      </a:r>
                      <a:endParaRPr 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949">
                <a:tc gridSpan="2">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847">
                <a:tc gridSpan="11">
                  <a:txBody>
                    <a:bodyPr/>
                    <a:lstStyle/>
                    <a:p>
                      <a:r>
                        <a:rPr lang="mn-MN" sz="1100" i="1" dirty="0" smtClean="0">
                          <a:solidFill>
                            <a:schemeClr val="tx1"/>
                          </a:solidFill>
                          <a:latin typeface="Arial" panose="020B0604020202020204" pitchFamily="34" charset="0"/>
                          <a:cs typeface="Arial" panose="020B0604020202020204" pitchFamily="34" charset="0"/>
                        </a:rPr>
                        <a:t>Тайлбар: Нийтийн албан тушаалтантай ашгийн төлөө үйл ажиллагаагаар холбоотой</a:t>
                      </a:r>
                      <a:r>
                        <a:rPr lang="mn-MN" sz="1100" i="1" baseline="0" dirty="0" smtClean="0">
                          <a:solidFill>
                            <a:schemeClr val="tx1"/>
                          </a:solidFill>
                          <a:latin typeface="Arial" panose="020B0604020202020204" pitchFamily="34" charset="0"/>
                          <a:cs typeface="Arial" panose="020B0604020202020204" pitchFamily="34" charset="0"/>
                        </a:rPr>
                        <a:t> хувь хүн, хуулийн этгээдийн талаар бичнэ.</a:t>
                      </a:r>
                      <a:endParaRPr lang="en-US" sz="1100"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124">
                <a:tc gridSpan="11">
                  <a:txBody>
                    <a:bodyPr/>
                    <a:lstStyle/>
                    <a:p>
                      <a:r>
                        <a:rPr lang="mn-MN" sz="1400" b="1" dirty="0" smtClean="0">
                          <a:solidFill>
                            <a:schemeClr val="tx1"/>
                          </a:solidFill>
                          <a:latin typeface="Arial" panose="020B0604020202020204" pitchFamily="34" charset="0"/>
                          <a:cs typeface="Arial" panose="020B0604020202020204" pitchFamily="34" charset="0"/>
                        </a:rPr>
                        <a:t>3.3 Гишүүнчлэл, хуулийн этгээдийн удирдах зөвлөлийн гишүүн </a:t>
                      </a:r>
                      <a:endParaRPr lang="en-US" sz="14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661">
                <a:tc>
                  <a:txBody>
                    <a:bodyPr/>
                    <a:lstStyle/>
                    <a:p>
                      <a:pPr algn="ctr"/>
                      <a:r>
                        <a:rPr lang="mn-MN" sz="1200" dirty="0" smtClean="0">
                          <a:solidFill>
                            <a:schemeClr val="tx1"/>
                          </a:solidFill>
                          <a:latin typeface="Arial" panose="020B0604020202020204" pitchFamily="34" charset="0"/>
                          <a:cs typeface="Arial" panose="020B0604020202020204" pitchFamily="34" charset="0"/>
                        </a:rPr>
                        <a:t>№</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mn-MN" sz="1200" dirty="0" smtClean="0">
                          <a:solidFill>
                            <a:schemeClr val="tx1"/>
                          </a:solidFill>
                          <a:latin typeface="Arial" panose="020B0604020202020204" pitchFamily="34" charset="0"/>
                          <a:cs typeface="Arial" panose="020B0604020202020204" pitchFamily="34" charset="0"/>
                        </a:rPr>
                        <a:t>Хаана,</a:t>
                      </a:r>
                      <a:r>
                        <a:rPr lang="mn-MN" sz="1200" baseline="0" dirty="0" smtClean="0">
                          <a:solidFill>
                            <a:schemeClr val="tx1"/>
                          </a:solidFill>
                          <a:latin typeface="Arial" panose="020B0604020202020204" pitchFamily="34" charset="0"/>
                          <a:cs typeface="Arial" panose="020B0604020202020204" pitchFamily="34" charset="0"/>
                        </a:rPr>
                        <a:t> ямар байгууллагад харьяалалтай болох</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ctr"/>
                      <a:r>
                        <a:rPr lang="mn-MN" sz="1200" dirty="0" smtClean="0">
                          <a:solidFill>
                            <a:schemeClr val="tx1"/>
                          </a:solidFill>
                          <a:latin typeface="Arial" panose="020B0604020202020204" pitchFamily="34" charset="0"/>
                          <a:cs typeface="Arial" panose="020B0604020202020204" pitchFamily="34" charset="0"/>
                        </a:rPr>
                        <a:t>Албан тушаал, үүсгэн байгуулагч, гишүүн</a:t>
                      </a:r>
                      <a:r>
                        <a:rPr lang="mn-MN" sz="1200" baseline="0" dirty="0" smtClean="0">
                          <a:solidFill>
                            <a:schemeClr val="tx1"/>
                          </a:solidFill>
                          <a:latin typeface="Arial" panose="020B0604020202020204" pitchFamily="34" charset="0"/>
                          <a:cs typeface="Arial" panose="020B0604020202020204" pitchFamily="34" charset="0"/>
                        </a:rPr>
                        <a:t> дэмжигчийн аль нь болох</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mn-MN" sz="1200" dirty="0" smtClean="0">
                          <a:solidFill>
                            <a:schemeClr val="tx1"/>
                          </a:solidFill>
                          <a:latin typeface="Arial" panose="020B0604020202020204" pitchFamily="34" charset="0"/>
                          <a:cs typeface="Arial" panose="020B0604020202020204" pitchFamily="34" charset="0"/>
                        </a:rPr>
                        <a:t>Үйл</a:t>
                      </a:r>
                      <a:r>
                        <a:rPr lang="mn-MN" sz="1200" baseline="0" dirty="0" smtClean="0">
                          <a:solidFill>
                            <a:schemeClr val="tx1"/>
                          </a:solidFill>
                          <a:latin typeface="Arial" panose="020B0604020202020204" pitchFamily="34" charset="0"/>
                          <a:cs typeface="Arial" panose="020B0604020202020204" pitchFamily="34" charset="0"/>
                        </a:rPr>
                        <a:t> ажиллагааны чиглэл, зорилго</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mn-MN" sz="1200" dirty="0" smtClean="0">
                          <a:solidFill>
                            <a:schemeClr val="tx1"/>
                          </a:solidFill>
                          <a:latin typeface="Arial" panose="020B0604020202020204" pitchFamily="34" charset="0"/>
                          <a:cs typeface="Arial" panose="020B0604020202020204" pitchFamily="34" charset="0"/>
                        </a:rPr>
                        <a:t>Тайлбар</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949">
                <a:tc>
                  <a:txBody>
                    <a:bodyPr/>
                    <a:lstStyle/>
                    <a:p>
                      <a:r>
                        <a:rPr lang="mn-MN" sz="1100" dirty="0" smtClean="0">
                          <a:solidFill>
                            <a:srgbClr val="FF0000"/>
                          </a:solidFill>
                          <a:latin typeface="Arial" panose="020B0604020202020204" pitchFamily="34" charset="0"/>
                          <a:cs typeface="Arial" panose="020B0604020202020204" pitchFamily="34" charset="0"/>
                        </a:rPr>
                        <a:t>1</a:t>
                      </a:r>
                      <a:endParaRPr 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mn-MN" sz="1100" dirty="0" smtClean="0">
                          <a:solidFill>
                            <a:srgbClr val="FF0000"/>
                          </a:solidFill>
                          <a:latin typeface="Arial" panose="020B0604020202020204" pitchFamily="34" charset="0"/>
                          <a:cs typeface="Arial" panose="020B0604020202020204" pitchFamily="34" charset="0"/>
                        </a:rPr>
                        <a:t>Аймгийн Морин спорт,</a:t>
                      </a:r>
                      <a:r>
                        <a:rPr lang="mn-MN" sz="1100" baseline="0" dirty="0" smtClean="0">
                          <a:solidFill>
                            <a:srgbClr val="FF0000"/>
                          </a:solidFill>
                          <a:latin typeface="Arial" panose="020B0604020202020204" pitchFamily="34" charset="0"/>
                          <a:cs typeface="Arial" panose="020B0604020202020204" pitchFamily="34" charset="0"/>
                        </a:rPr>
                        <a:t> уяачдын холбоо</a:t>
                      </a:r>
                      <a:endParaRPr 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r>
                        <a:rPr lang="mn-MN" sz="1100" dirty="0" smtClean="0">
                          <a:solidFill>
                            <a:srgbClr val="FF0000"/>
                          </a:solidFill>
                          <a:latin typeface="Arial" panose="020B0604020202020204" pitchFamily="34" charset="0"/>
                          <a:cs typeface="Arial" panose="020B0604020202020204" pitchFamily="34" charset="0"/>
                        </a:rPr>
                        <a:t>Тэргүүлэгч</a:t>
                      </a:r>
                      <a:endParaRPr 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r>
                        <a:rPr lang="mn-MN" sz="1100" dirty="0" smtClean="0">
                          <a:solidFill>
                            <a:srgbClr val="FF0000"/>
                          </a:solidFill>
                          <a:latin typeface="Arial" panose="020B0604020202020204" pitchFamily="34" charset="0"/>
                          <a:cs typeface="Arial" panose="020B0604020202020204" pitchFamily="34" charset="0"/>
                        </a:rPr>
                        <a:t>Морин</a:t>
                      </a:r>
                      <a:r>
                        <a:rPr lang="mn-MN" sz="1100" baseline="0" dirty="0" smtClean="0">
                          <a:solidFill>
                            <a:srgbClr val="FF0000"/>
                          </a:solidFill>
                          <a:latin typeface="Arial" panose="020B0604020202020204" pitchFamily="34" charset="0"/>
                          <a:cs typeface="Arial" panose="020B0604020202020204" pitchFamily="34" charset="0"/>
                        </a:rPr>
                        <a:t> спортыг хөгжүүлэх</a:t>
                      </a:r>
                      <a:endParaRPr 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mn-MN" sz="1100" dirty="0" smtClean="0">
                          <a:solidFill>
                            <a:srgbClr val="FF0000"/>
                          </a:solidFill>
                          <a:latin typeface="Arial" panose="020B0604020202020204" pitchFamily="34" charset="0"/>
                          <a:cs typeface="Arial" panose="020B0604020202020204" pitchFamily="34" charset="0"/>
                        </a:rPr>
                        <a:t>2010 онд</a:t>
                      </a:r>
                    </a:p>
                    <a:p>
                      <a:r>
                        <a:rPr lang="mn-MN" sz="1100" baseline="0" dirty="0" smtClean="0">
                          <a:solidFill>
                            <a:srgbClr val="FF0000"/>
                          </a:solidFill>
                          <a:latin typeface="Arial" panose="020B0604020202020204" pitchFamily="34" charset="0"/>
                          <a:cs typeface="Arial" panose="020B0604020202020204" pitchFamily="34" charset="0"/>
                        </a:rPr>
                        <a:t>Үүсгэн байгуулсан </a:t>
                      </a:r>
                      <a:endParaRPr 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949">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2042">
                <a:tc gridSpan="1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n-MN" sz="1100" i="1" kern="1200" dirty="0" smtClean="0">
                          <a:solidFill>
                            <a:schemeClr val="tx1"/>
                          </a:solidFill>
                          <a:effectLst/>
                          <a:latin typeface="Arial" panose="020B0604020202020204" pitchFamily="34" charset="0"/>
                          <a:ea typeface="+mn-ea"/>
                          <a:cs typeface="Arial" panose="020B0604020202020204" pitchFamily="34" charset="0"/>
                        </a:rPr>
                        <a:t>Тайлбар: Холбоо, нэгдэл, хөдөлгөөн, нутгийн зөвлөлийн тэргүүн, гишүүн, нам, улс</a:t>
                      </a:r>
                      <a:r>
                        <a:rPr kumimoji="0" lang="mn-MN" sz="1100" i="1" kern="1200" baseline="0" dirty="0" smtClean="0">
                          <a:solidFill>
                            <a:schemeClr val="tx1"/>
                          </a:solidFill>
                          <a:effectLst/>
                          <a:latin typeface="Arial" panose="020B0604020202020204" pitchFamily="34" charset="0"/>
                          <a:ea typeface="+mn-ea"/>
                          <a:cs typeface="Arial" panose="020B0604020202020204" pitchFamily="34" charset="0"/>
                        </a:rPr>
                        <a:t> төр, олон нийтийн байгууллагын гишүүнчлэлд байсан болон байгаа талаар бичнэ.</a:t>
                      </a:r>
                      <a:endParaRPr kumimoji="0" lang="en-US" sz="1100" i="1" kern="1200" dirty="0" smtClean="0">
                        <a:solidFill>
                          <a:schemeClr val="tx1"/>
                        </a:solidFill>
                        <a:effectLst/>
                        <a:latin typeface="Arial" panose="020B0604020202020204" pitchFamily="34" charset="0"/>
                        <a:ea typeface="+mn-ea"/>
                        <a:cs typeface="Arial" panose="020B0604020202020204" pitchFamily="34" charset="0"/>
                      </a:endParaRPr>
                    </a:p>
                    <a:p>
                      <a:endParaRPr lang="en-US" sz="11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125">
                <a:tc gridSpan="11">
                  <a:txBody>
                    <a:bodyPr/>
                    <a:lstStyle/>
                    <a:p>
                      <a:r>
                        <a:rPr lang="mn-MN" sz="1400" b="1" dirty="0" smtClean="0">
                          <a:solidFill>
                            <a:schemeClr val="tx1"/>
                          </a:solidFill>
                          <a:latin typeface="Arial" panose="020B0604020202020204" pitchFamily="34" charset="0"/>
                          <a:cs typeface="Arial" panose="020B0604020202020204" pitchFamily="34" charset="0"/>
                        </a:rPr>
                        <a:t>3.4 Төлөөлөл</a:t>
                      </a:r>
                      <a:r>
                        <a:rPr lang="mn-MN" sz="1400" b="1" baseline="0" dirty="0" smtClean="0">
                          <a:solidFill>
                            <a:schemeClr val="tx1"/>
                          </a:solidFill>
                          <a:latin typeface="Arial" panose="020B0604020202020204" pitchFamily="34" charset="0"/>
                          <a:cs typeface="Arial" panose="020B0604020202020204" pitchFamily="34" charset="0"/>
                        </a:rPr>
                        <a:t> хэрэгжүүлсэн байдал</a:t>
                      </a:r>
                      <a:endParaRPr lang="en-US" sz="14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lnT w="12700" cap="flat" cmpd="sng" algn="ctr">
                      <a:solidFill>
                        <a:schemeClr val="tx1"/>
                      </a:solidFill>
                      <a:prstDash val="solid"/>
                      <a:round/>
                      <a:headEnd type="none" w="med" len="med"/>
                      <a:tailEnd type="none" w="med" len="med"/>
                    </a:lnT>
                    <a:solidFill>
                      <a:schemeClr val="bg2"/>
                    </a:solidFill>
                  </a:tcPr>
                </a:tc>
                <a:tc hMerge="1">
                  <a:txBody>
                    <a:bodyPr/>
                    <a:lstStyle/>
                    <a:p>
                      <a:endParaRPr lang="en-US" dirty="0"/>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dirty="0"/>
                    </a:p>
                  </a:txBody>
                  <a:tcPr>
                    <a:lnT w="12700" cap="flat" cmpd="sng" algn="ctr">
                      <a:solidFill>
                        <a:schemeClr val="tx1"/>
                      </a:solidFill>
                      <a:prstDash val="solid"/>
                      <a:round/>
                      <a:headEnd type="none" w="med" len="med"/>
                      <a:tailEnd type="none" w="med" len="med"/>
                    </a:lnT>
                    <a:solidFill>
                      <a:schemeClr val="bg2"/>
                    </a:solidFill>
                  </a:tcPr>
                </a:tc>
                <a:tc hMerge="1">
                  <a:txBody>
                    <a:bodyPr/>
                    <a:lstStyle/>
                    <a:p>
                      <a:endParaRPr lang="en-US" dirty="0"/>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dirty="0"/>
                    </a:p>
                  </a:txBody>
                  <a:tcPr>
                    <a:lnT w="12700" cap="flat" cmpd="sng" algn="ctr">
                      <a:solidFill>
                        <a:schemeClr val="tx1"/>
                      </a:solidFill>
                      <a:prstDash val="solid"/>
                      <a:round/>
                      <a:headEnd type="none" w="med" len="med"/>
                      <a:tailEnd type="none" w="med" len="med"/>
                    </a:lnT>
                    <a:solidFill>
                      <a:schemeClr val="bg2"/>
                    </a:solidFill>
                  </a:tcPr>
                </a:tc>
                <a:tc hMerge="1">
                  <a:txBody>
                    <a:bodyPr/>
                    <a:lstStyle/>
                    <a:p>
                      <a:endParaRPr lang="en-US"/>
                    </a:p>
                  </a:txBody>
                  <a:tcPr/>
                </a:tc>
                <a:tc hMerge="1">
                  <a:txBody>
                    <a:bodyPr/>
                    <a:lstStyle/>
                    <a:p>
                      <a:endParaRPr lang="en-US" dirty="0"/>
                    </a:p>
                  </a:txBody>
                  <a:tcPr>
                    <a:lnT w="12700" cap="flat" cmpd="sng" algn="ctr">
                      <a:solidFill>
                        <a:schemeClr val="tx1"/>
                      </a:solidFill>
                      <a:prstDash val="solid"/>
                      <a:round/>
                      <a:headEnd type="none" w="med" len="med"/>
                      <a:tailEnd type="none" w="med" len="med"/>
                    </a:lnT>
                    <a:solidFill>
                      <a:schemeClr val="bg2"/>
                    </a:solidFill>
                  </a:tcPr>
                </a:tc>
                <a:tc hMerge="1">
                  <a:txBody>
                    <a:bodyPr/>
                    <a:lstStyle/>
                    <a:p>
                      <a:endParaRPr lang="en-US" dirty="0"/>
                    </a:p>
                  </a:txBody>
                  <a:tcPr>
                    <a:lnT w="12700" cap="flat" cmpd="sng" algn="ctr">
                      <a:solidFill>
                        <a:schemeClr val="tx1"/>
                      </a:solidFill>
                      <a:prstDash val="solid"/>
                      <a:round/>
                      <a:headEnd type="none" w="med" len="med"/>
                      <a:tailEnd type="none" w="med" len="med"/>
                    </a:lnT>
                    <a:solidFill>
                      <a:schemeClr val="bg2"/>
                    </a:solidFill>
                  </a:tcPr>
                </a:tc>
              </a:tr>
              <a:tr h="486186">
                <a:tc>
                  <a:txBody>
                    <a:bodyPr/>
                    <a:lstStyle/>
                    <a:p>
                      <a:pPr algn="ctr"/>
                      <a:r>
                        <a:rPr lang="mn-MN" sz="1200" b="0" dirty="0" smtClean="0">
                          <a:solidFill>
                            <a:schemeClr val="tx1"/>
                          </a:solidFill>
                          <a:latin typeface="Arial" panose="020B0604020202020204" pitchFamily="34" charset="0"/>
                          <a:cs typeface="Arial" panose="020B0604020202020204" pitchFamily="34" charset="0"/>
                        </a:rPr>
                        <a:t>№</a:t>
                      </a: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mn-MN" sz="1200" b="0" dirty="0" smtClean="0">
                          <a:solidFill>
                            <a:schemeClr val="tx1"/>
                          </a:solidFill>
                        </a:rPr>
                        <a:t>Хувь хүн, хуулийн этгээдийн нэр</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mn-MN" sz="1200" b="0" smtClean="0">
                          <a:solidFill>
                            <a:schemeClr val="tx1"/>
                          </a:solidFill>
                          <a:latin typeface="Arial" panose="020B0604020202020204" pitchFamily="34" charset="0"/>
                          <a:cs typeface="Arial" panose="020B0604020202020204" pitchFamily="34" charset="0"/>
                        </a:rPr>
                        <a:t>Үйл</a:t>
                      </a:r>
                      <a:r>
                        <a:rPr lang="mn-MN" sz="1200" b="0" baseline="0" smtClean="0">
                          <a:solidFill>
                            <a:schemeClr val="tx1"/>
                          </a:solidFill>
                          <a:latin typeface="Arial" panose="020B0604020202020204" pitchFamily="34" charset="0"/>
                          <a:cs typeface="Arial" panose="020B0604020202020204" pitchFamily="34" charset="0"/>
                        </a:rPr>
                        <a:t> </a:t>
                      </a:r>
                      <a:r>
                        <a:rPr lang="mn-MN" sz="1200" b="0" baseline="0" dirty="0" smtClean="0">
                          <a:solidFill>
                            <a:schemeClr val="tx1"/>
                          </a:solidFill>
                          <a:latin typeface="Arial" panose="020B0604020202020204" pitchFamily="34" charset="0"/>
                          <a:cs typeface="Arial" panose="020B0604020202020204" pitchFamily="34" charset="0"/>
                        </a:rPr>
                        <a:t>ажиллагааны чиглэл</a:t>
                      </a: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mn-MN" sz="1200" b="0" dirty="0" smtClean="0">
                          <a:solidFill>
                            <a:schemeClr val="tx1"/>
                          </a:solidFill>
                          <a:latin typeface="Arial" panose="020B0604020202020204" pitchFamily="34" charset="0"/>
                          <a:cs typeface="Arial" panose="020B0604020202020204" pitchFamily="34" charset="0"/>
                        </a:rPr>
                        <a:t>Төлөөллийг хаана, хэзээ, хэрхэн</a:t>
                      </a:r>
                      <a:r>
                        <a:rPr lang="mn-MN" sz="1200" b="0" baseline="0" dirty="0" smtClean="0">
                          <a:solidFill>
                            <a:schemeClr val="tx1"/>
                          </a:solidFill>
                          <a:latin typeface="Arial" panose="020B0604020202020204" pitchFamily="34" charset="0"/>
                          <a:cs typeface="Arial" panose="020B0604020202020204" pitchFamily="34" charset="0"/>
                        </a:rPr>
                        <a:t> хэрэгжүүлсэн</a:t>
                      </a: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mn-MN" sz="1200" b="0" dirty="0" smtClean="0">
                          <a:solidFill>
                            <a:schemeClr val="tx1"/>
                          </a:solidFill>
                          <a:latin typeface="Arial" panose="020B0604020202020204" pitchFamily="34" charset="0"/>
                          <a:cs typeface="Arial" panose="020B0604020202020204" pitchFamily="34" charset="0"/>
                        </a:rPr>
                        <a:t>Тайлбар</a:t>
                      </a: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88949">
                <a:tc>
                  <a:txBody>
                    <a:bodyPr/>
                    <a:lstStyle/>
                    <a:p>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mn-MN" sz="1100" dirty="0" smtClean="0">
                          <a:solidFill>
                            <a:srgbClr val="FF0000"/>
                          </a:solidFill>
                          <a:latin typeface="Arial" panose="020B0604020202020204" pitchFamily="34" charset="0"/>
                          <a:cs typeface="Arial" panose="020B0604020202020204" pitchFamily="34" charset="0"/>
                        </a:rPr>
                        <a:t>байхгүй</a:t>
                      </a:r>
                      <a:endParaRPr 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88949">
                <a:tc>
                  <a:txBody>
                    <a:bodyPr/>
                    <a:lstStyle/>
                    <a:p>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53774">
                <a:tc gridSpan="1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n-MN" sz="1100" b="0" i="1" kern="1200" dirty="0" smtClean="0">
                          <a:solidFill>
                            <a:schemeClr val="tx1"/>
                          </a:solidFill>
                          <a:effectLst/>
                          <a:latin typeface="Arial" panose="020B0604020202020204" pitchFamily="34" charset="0"/>
                          <a:ea typeface="+mn-ea"/>
                          <a:cs typeface="Arial" panose="020B0604020202020204" pitchFamily="34" charset="0"/>
                        </a:rPr>
                        <a:t>Тайлбар: Хувь хүн, хуулийн этгээдийг төлөөлөн тодорхой үйл ажиллагаа, харилцаанд оролцсон талаар бичнэ</a:t>
                      </a:r>
                      <a:r>
                        <a:rPr kumimoji="0" lang="mn-MN" sz="1100" i="1" kern="1200" dirty="0" smtClean="0">
                          <a:solidFill>
                            <a:schemeClr val="tx1"/>
                          </a:solidFill>
                          <a:effectLst/>
                          <a:latin typeface="Arial" panose="020B0604020202020204" pitchFamily="34" charset="0"/>
                          <a:ea typeface="+mn-ea"/>
                          <a:cs typeface="Arial" panose="020B0604020202020204" pitchFamily="34" charset="0"/>
                        </a:rPr>
                        <a:t>. </a:t>
                      </a:r>
                      <a:endParaRPr kumimoji="0" lang="en-US" sz="1100" i="1" kern="1200" dirty="0" smtClean="0">
                        <a:solidFill>
                          <a:schemeClr val="tx1"/>
                        </a:solidFill>
                        <a:effectLst/>
                        <a:latin typeface="Arial" panose="020B0604020202020204" pitchFamily="34" charset="0"/>
                        <a:ea typeface="+mn-ea"/>
                        <a:cs typeface="Arial" panose="020B0604020202020204" pitchFamily="34" charset="0"/>
                      </a:endParaRPr>
                    </a:p>
                    <a:p>
                      <a:endParaRPr lang="en-US" sz="1100" b="1"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4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4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4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295400"/>
            <a:ext cx="1066800" cy="91440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2590800"/>
            <a:ext cx="1143000" cy="838200"/>
          </a:xfrm>
          <a:prstGeom prst="rect">
            <a:avLst/>
          </a:prstGeom>
        </p:spPr>
      </p:pic>
    </p:spTree>
    <p:extLst>
      <p:ext uri="{BB962C8B-B14F-4D97-AF65-F5344CB8AC3E}">
        <p14:creationId xmlns:p14="http://schemas.microsoft.com/office/powerpoint/2010/main" val="175307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PP_A2010_TXT_Animated_Legal_Litigation_Re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Presentation level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xmlns="" name="Presentation level design" id="{00E2FDB5-77A3-416C-8232-A2B8AB0B9A01}" vid="{6E3E8A63-E899-4F92-AFE5-C80B3CCFC0BD}"/>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TC103457475[[fn=Frame]]</Template>
  <TotalTime>11282</TotalTime>
  <Words>4884</Words>
  <Application>Microsoft Office PowerPoint</Application>
  <PresentationFormat>On-screen Show (4:3)</PresentationFormat>
  <Paragraphs>934</Paragraphs>
  <Slides>39</Slides>
  <Notes>11</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PPP_A2010_TXT_Animated_Legal_Litigation_Rev</vt:lpstr>
      <vt:lpstr>Office Theme</vt:lpstr>
      <vt:lpstr>Facet</vt:lpstr>
      <vt:lpstr>Presentation level design</vt:lpstr>
      <vt:lpstr>МОНГОЛ УЛСЫН АВЛИГАТАЙ ТЭМЦЭХ ГАЗАР</vt:lpstr>
      <vt:lpstr>ЭРХ ЗҮЙН ЗОХИЦУУЛАЛТ:</vt:lpstr>
      <vt:lpstr>PowerPoint Presentation</vt:lpstr>
      <vt:lpstr>PowerPoint Presentation</vt:lpstr>
      <vt:lpstr>PowerPoint Presentation</vt:lpstr>
      <vt:lpstr>ХАСУМ-ИЙН МАЯГТЫН БҮТЭЦ:</vt:lpstr>
      <vt:lpstr>PowerPoint Presentation</vt:lpstr>
      <vt:lpstr>PowerPoint Presentation</vt:lpstr>
      <vt:lpstr>PowerPoint Presentation</vt:lpstr>
      <vt:lpstr>PowerPoint Presentation</vt:lpstr>
      <vt:lpstr>ХАСУМ ХЯНАЛТ</vt:lpstr>
      <vt:lpstr>PowerPoint Presentation</vt:lpstr>
      <vt:lpstr> АЛБАН ТУШААЛТНЫ ХУВИЙН АШИГ СОНИРХЛЫН МЭДҮҮЛЭГ БОЛОН ХӨРӨНГӨ, ОРЛОГЫН МЭДҮҮЛГИЙН МАЯГТЫГ  БӨГЛӨХ  </vt:lpstr>
      <vt:lpstr>PowerPoint Presentation</vt:lpstr>
      <vt:lpstr>ХУВИЙН АШИГ СОНИРХЛЫН МЭДҮҮЛЭГ БОЛОН ХӨРӨНГӨ ОРЛОГЫН МЭДҮҮЛЭГ</vt:lpstr>
      <vt:lpstr>                  </vt:lpstr>
      <vt:lpstr>   Нэг. Мэдүүлэг гаргагч, түүний гэр бүлийн байдал:  </vt:lpstr>
      <vt:lpstr> Хоёр. Хувийн ашиг сонирхол </vt:lpstr>
      <vt:lpstr>  Хоёр. Хувийн ашиг сонирхол </vt:lpstr>
      <vt:lpstr>Хоёр. Хувийн ашиг сонирхол</vt:lpstr>
      <vt:lpstr>  Хоёр. Хувийн ашиг сонирхол    </vt:lpstr>
      <vt:lpstr> Хоёр. Хувийн ашиг сонирхол </vt:lpstr>
      <vt:lpstr>  Гурав. Хөрөнгө, орлого:  </vt:lpstr>
      <vt:lpstr>Гурав. Хөрөнгө, орлого: </vt:lpstr>
      <vt:lpstr>2.Хөрөнгө, зээл</vt:lpstr>
      <vt:lpstr>3.2 Хөрөнгө, зээл</vt:lpstr>
      <vt:lpstr> 3.2 Хөрөнгө, зээл        </vt:lpstr>
      <vt:lpstr>3.2 Хөрөнгө, зээл       </vt:lpstr>
      <vt:lpstr>3.2. Хөрөнгө, зээл </vt:lpstr>
      <vt:lpstr>3.2. Хөрөнгө, зээл</vt:lpstr>
      <vt:lpstr>3.2. Хөрөнгө, зээл </vt:lpstr>
      <vt:lpstr>3.2. Хөрөнгө, зээл </vt:lpstr>
      <vt:lpstr>3.2 Хөрөнгө,зээл</vt:lpstr>
      <vt:lpstr>3.2. Хөрөнгө, зээл </vt:lpstr>
      <vt:lpstr>3.2 Хөрөнгө, зээл </vt:lpstr>
      <vt:lpstr>ХАСХОМ-ИЙГ МЭДҮҮЛЭХЭД  АНХААРАХ АСУУДЛУУД</vt:lpstr>
      <vt:lpstr>PowerPoint Presentation</vt:lpstr>
      <vt:lpstr>PowerPoint Presentation</vt:lpstr>
      <vt:lpstr>АНХААРАЛ ХАНДУУЛСАНД БАЯРЛАЛАА</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Bad News</dc:title>
  <dc:creator>Ulzii</dc:creator>
  <cp:lastModifiedBy>Mashaa</cp:lastModifiedBy>
  <cp:revision>2493</cp:revision>
  <cp:lastPrinted>2016-10-25T08:06:54Z</cp:lastPrinted>
  <dcterms:created xsi:type="dcterms:W3CDTF">2008-03-13T02:22:15Z</dcterms:created>
  <dcterms:modified xsi:type="dcterms:W3CDTF">2017-01-11T05:03:28Z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TC062560581033</vt:lpwstr>
  </property>
</Properties>
</file>